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2" r:id="rId4"/>
    <p:sldId id="264" r:id="rId5"/>
    <p:sldId id="265" r:id="rId6"/>
    <p:sldId id="259" r:id="rId7"/>
    <p:sldId id="263" r:id="rId8"/>
    <p:sldId id="273" r:id="rId9"/>
    <p:sldId id="271" r:id="rId10"/>
    <p:sldId id="267" r:id="rId11"/>
    <p:sldId id="270" r:id="rId12"/>
    <p:sldId id="269" r:id="rId13"/>
    <p:sldId id="261" r:id="rId14"/>
  </p:sldIdLst>
  <p:sldSz cx="9144000" cy="5143500" type="screen16x9"/>
  <p:notesSz cx="6858000" cy="9144000"/>
  <p:embeddedFontLst>
    <p:embeddedFont>
      <p:font typeface="Roboto" panose="02000000000000000000"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43" d="100"/>
          <a:sy n="143"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Shape 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Shape 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177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Shape 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5030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Shape 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Shape 11"/>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Shape 1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4800"/>
              <a:buFont typeface="Roboto" panose="02000000000000000000"/>
              <a:buNone/>
              <a:defRPr sz="48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3" name="Shape 1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4" name="Shape 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R="0" lvl="1"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R="0" lvl="2"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R="0" lvl="3"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R="0" lvl="4"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R="0" lvl="5"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R="0" lvl="6"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R="0" lvl="7"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R="0" lvl="8" algn="ctr" rtl="0">
              <a:lnSpc>
                <a:spcPct val="100000"/>
              </a:lnSpc>
              <a:spcBef>
                <a:spcPts val="0"/>
              </a:spcBef>
              <a:spcAft>
                <a:spcPts val="0"/>
              </a:spcAft>
              <a:buClr>
                <a:schemeClr val="dk2"/>
              </a:buClr>
              <a:buSzPts val="12000"/>
              <a:buFont typeface="Roboto" panose="02000000000000000000"/>
              <a:buNone/>
              <a:defRPr sz="1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59" name="Shape 59"/>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2"/>
              </a:buClr>
              <a:buSzPts val="1800"/>
              <a:buFont typeface="Roboto" panose="02000000000000000000"/>
              <a:buChar char="●"/>
              <a:defRPr sz="18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ctr"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ctr"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60" name="Shape 6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
        <p:cNvGrpSpPr/>
        <p:nvPr/>
      </p:nvGrpSpPr>
      <p:grpSpPr>
        <a:xfrm>
          <a:off x="0" y="0"/>
          <a:ext cx="0" cy="0"/>
          <a:chOff x="0" y="0"/>
          <a:chExt cx="0" cy="0"/>
        </a:xfrm>
      </p:grpSpPr>
      <p:sp>
        <p:nvSpPr>
          <p:cNvPr id="16" name="Shape 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Shape 1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Shape 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R="0" lvl="1"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R="0" lvl="2"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R="0" lvl="3"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R="0" lvl="4"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R="0" lvl="5"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R="0" lvl="6"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R="0" lvl="7"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R="0" lvl="8" algn="ctr" rtl="0">
              <a:lnSpc>
                <a:spcPct val="100000"/>
              </a:lnSpc>
              <a:spcBef>
                <a:spcPts val="0"/>
              </a:spcBef>
              <a:spcAft>
                <a:spcPts val="0"/>
              </a:spcAft>
              <a:buClr>
                <a:schemeClr val="dk2"/>
              </a:buClr>
              <a:buSzPts val="4200"/>
              <a:buFont typeface="Roboto" panose="02000000000000000000"/>
              <a:buNone/>
              <a:defRPr sz="42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19" name="Shape 1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R="0" lvl="1"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R="0" lvl="2"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R="0" lvl="3"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R="0" lvl="4"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R="0" lvl="5"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R="0" lvl="6"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R="0" lvl="7"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R="0" lvl="8" algn="ctr" rtl="0">
              <a:lnSpc>
                <a:spcPct val="100000"/>
              </a:lnSpc>
              <a:spcBef>
                <a:spcPts val="0"/>
              </a:spcBef>
              <a:spcAft>
                <a:spcPts val="0"/>
              </a:spcAft>
              <a:buClr>
                <a:schemeClr val="lt2"/>
              </a:buClr>
              <a:buSzPts val="2100"/>
              <a:buFont typeface="Roboto" panose="02000000000000000000"/>
              <a:buNone/>
              <a:defRPr sz="21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20" name="Shape 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Roboto" panose="02000000000000000000"/>
              <a:buChar char="●"/>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1"/>
              </a:buClr>
              <a:buSzPts val="1400"/>
              <a:buFont typeface="Roboto" panose="02000000000000000000"/>
              <a:buChar char="■"/>
              <a:defRPr sz="1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21" name="Shape 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6000"/>
              <a:buFont typeface="Roboto" panose="02000000000000000000"/>
              <a:buNone/>
              <a:defRPr sz="6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24" name="Shape 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Shape 2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Shape 2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18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29" name="Shape 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4200"/>
              <a:buFont typeface="Roboto" panose="02000000000000000000"/>
              <a:buNone/>
              <a:defRPr sz="4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32" name="Shape 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Shape 3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Shape 3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Shape 3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37" name="Shape 3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panose="02000000000000000000"/>
              <a:buChar char="●"/>
              <a:defRPr sz="18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38" name="Shape 3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Shape 4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Shape 4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Shape 4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43" name="Shape 43"/>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04800" algn="l" rtl="0">
              <a:lnSpc>
                <a:spcPct val="115000"/>
              </a:lnSpc>
              <a:spcBef>
                <a:spcPts val="1600"/>
              </a:spcBef>
              <a:spcAft>
                <a:spcPts val="160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44" name="Shape 44"/>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04800" algn="l" rtl="0">
              <a:lnSpc>
                <a:spcPct val="115000"/>
              </a:lnSpc>
              <a:spcBef>
                <a:spcPts val="1600"/>
              </a:spcBef>
              <a:spcAft>
                <a:spcPts val="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04800" algn="l" rtl="0">
              <a:lnSpc>
                <a:spcPct val="115000"/>
              </a:lnSpc>
              <a:spcBef>
                <a:spcPts val="1600"/>
              </a:spcBef>
              <a:spcAft>
                <a:spcPts val="1600"/>
              </a:spcAft>
              <a:buClr>
                <a:schemeClr val="lt2"/>
              </a:buClr>
              <a:buSzPts val="1200"/>
              <a:buFont typeface="Roboto" panose="02000000000000000000"/>
              <a:buChar char="■"/>
              <a:defRPr sz="12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45" name="Shape 4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Shape 4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Shape 49"/>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50" name="Shape 50"/>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914400" marR="0" lvl="1"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371600" marR="0" lvl="2"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1828800" marR="0" lvl="3"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2286000" marR="0" lvl="4"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2743200" marR="0" lvl="5"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3200400" marR="0" lvl="6"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3657600" marR="0" lvl="7" indent="-304800" algn="l" rtl="0">
              <a:lnSpc>
                <a:spcPct val="115000"/>
              </a:lnSpc>
              <a:spcBef>
                <a:spcPts val="1600"/>
              </a:spcBef>
              <a:spcAft>
                <a:spcPts val="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4114800" marR="0" lvl="8" indent="-304800" algn="l" rtl="0">
              <a:lnSpc>
                <a:spcPct val="115000"/>
              </a:lnSpc>
              <a:spcBef>
                <a:spcPts val="1600"/>
              </a:spcBef>
              <a:spcAft>
                <a:spcPts val="1600"/>
              </a:spcAft>
              <a:buClr>
                <a:schemeClr val="lt1"/>
              </a:buClr>
              <a:buSzPts val="12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51" name="Shape 5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Shape 5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panose="02000000000000000000"/>
              <a:buNone/>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56" name="Shape 5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panose="02000000000000000000"/>
              <a:buChar char="●"/>
              <a:defRPr sz="18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gregnetols/minneapolis-air-quality-survey" TargetMode="External"/><Relationship Id="rId7" Type="http://schemas.openxmlformats.org/officeDocument/2006/relationships/hyperlink" Target="https://www.kaggle.com/pmw9440/trend-analysis-of-air-pollution-in-u-s-a/data"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kaggle.com/sogun3/uspollution" TargetMode="External"/><Relationship Id="rId5" Type="http://schemas.openxmlformats.org/officeDocument/2006/relationships/hyperlink" Target="https://www.kaggle.com/team-ai/shanghai-pm25-air-pollution-historical-data/data" TargetMode="External"/><Relationship Id="rId4" Type="http://schemas.openxmlformats.org/officeDocument/2006/relationships/hyperlink" Target="https://www.kaggle.com/dananos/car-emissions-data/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9" name="Shape 69"/>
          <p:cNvSpPr txBox="1"/>
          <p:nvPr/>
        </p:nvSpPr>
        <p:spPr>
          <a:xfrm>
            <a:off x="110250" y="220440"/>
            <a:ext cx="8923500" cy="62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GB" sz="4200" b="0" i="0" u="none" strike="noStrike" cap="none">
                <a:solidFill>
                  <a:schemeClr val="lt1"/>
                </a:solidFill>
                <a:latin typeface="Roboto" panose="02000000000000000000"/>
                <a:ea typeface="Roboto" panose="02000000000000000000"/>
                <a:cs typeface="Roboto" panose="02000000000000000000"/>
                <a:sym typeface="Roboto" panose="02000000000000000000"/>
              </a:rPr>
              <a:t>           Environment Dashboard</a:t>
            </a:r>
            <a:endParaRPr sz="42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rPr>
              <a:t>                                                    </a:t>
            </a: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rPr>
              <a:t>                                          </a:t>
            </a:r>
          </a:p>
          <a:p>
            <a:pPr marL="0" marR="0" lvl="0" indent="0" algn="l" rtl="0">
              <a:lnSpc>
                <a:spcPct val="100000"/>
              </a:lnSpc>
              <a:spcBef>
                <a:spcPts val="0"/>
              </a:spcBef>
              <a:spcAft>
                <a:spcPts val="0"/>
              </a:spcAft>
              <a:buClr>
                <a:srgbClr val="000000"/>
              </a:buClr>
              <a:buSzPts val="1400"/>
              <a:buFont typeface="Arial" panose="020B0604020202020204"/>
              <a:buNone/>
            </a:pPr>
            <a:endParaRPr lang="zh-CN" altLang="en-GB" sz="1400" b="0" i="0" u="none" strike="noStrike" cap="none">
              <a:solidFill>
                <a:schemeClr val="lt1"/>
              </a:solidFill>
              <a:latin typeface="Roboto" panose="02000000000000000000"/>
              <a:ea typeface="SimSun" panose="02010600030101010101" pitchFamily="2" charset="-122"/>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panose="02000000000000000000"/>
                <a:ea typeface="Roboto" panose="02000000000000000000"/>
                <a:cs typeface="Roboto" panose="02000000000000000000"/>
                <a:sym typeface="Roboto" panose="02000000000000000000"/>
              </a:rPr>
              <a:t>                                                     Team 20:    Bin Sun      Xiaofei Xie     Peng Guo    </a:t>
            </a:r>
            <a:endParaRPr sz="1400" b="0" i="0" u="none" strike="noStrike" cap="none">
              <a:solidFill>
                <a:schemeClr val="lt1"/>
              </a:solidFill>
              <a:latin typeface="Roboto" panose="02000000000000000000"/>
              <a:ea typeface="Roboto" panose="02000000000000000000"/>
              <a:cs typeface="Roboto" panose="02000000000000000000"/>
              <a:sym typeface="Roboto" panose="02000000000000000000"/>
            </a:endParaRPr>
          </a:p>
        </p:txBody>
      </p:sp>
      <p:sp>
        <p:nvSpPr>
          <p:cNvPr id="2" name="标题 0"/>
          <p:cNvSpPr>
            <a:spLocks noGrp="1"/>
          </p:cNvSpPr>
          <p:nvPr>
            <p:ph type="ctrTitle"/>
          </p:nvPr>
        </p:nvSpPr>
        <p:spPr/>
        <p:txBody>
          <a:bodyPr/>
          <a:lstStyle/>
          <a:p>
            <a:r>
              <a:rPr lang="en-US" altLang="zh-CN"/>
              <a: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design pattern</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3</a:t>
            </a:r>
            <a:endParaRPr lang="en-US" altLang="en-GB" sz="33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87" name="Shape 87"/>
          <p:cNvSpPr txBox="1"/>
          <p:nvPr/>
        </p:nvSpPr>
        <p:spPr>
          <a:xfrm>
            <a:off x="94695" y="819065"/>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solidFill>
                <a:srgbClr val="F3F3F3"/>
              </a:solidFill>
            </a:endParaRPr>
          </a:p>
          <a:p>
            <a:pPr marL="0" lvl="0" indent="0">
              <a:spcBef>
                <a:spcPts val="0"/>
              </a:spcBef>
              <a:spcAft>
                <a:spcPts val="0"/>
              </a:spcAft>
              <a:buNone/>
            </a:pPr>
            <a:endParaRPr>
              <a:solidFill>
                <a:srgbClr val="F3F3F3"/>
              </a:solidFill>
            </a:endParaRPr>
          </a:p>
        </p:txBody>
      </p:sp>
      <p:sp>
        <p:nvSpPr>
          <p:cNvPr id="2" name="文本框 0"/>
          <p:cNvSpPr txBox="1"/>
          <p:nvPr/>
        </p:nvSpPr>
        <p:spPr>
          <a:xfrm>
            <a:off x="459105" y="901065"/>
            <a:ext cx="5193030" cy="337185"/>
          </a:xfrm>
          <a:prstGeom prst="rect">
            <a:avLst/>
          </a:prstGeom>
          <a:noFill/>
        </p:spPr>
        <p:txBody>
          <a:bodyPr wrap="square" rtlCol="0">
            <a:spAutoFit/>
          </a:bodyPr>
          <a:lstStyle/>
          <a:p>
            <a:r>
              <a:rPr lang="en-US" altLang="zh-CN" sz="1600">
                <a:solidFill>
                  <a:schemeClr val="bg1"/>
                </a:solidFill>
              </a:rPr>
              <a:t>factory method design pattern</a:t>
            </a:r>
          </a:p>
        </p:txBody>
      </p:sp>
      <p:pic>
        <p:nvPicPr>
          <p:cNvPr id="6" name="Picture 5">
            <a:extLst>
              <a:ext uri="{FF2B5EF4-FFF2-40B4-BE49-F238E27FC236}">
                <a16:creationId xmlns:a16="http://schemas.microsoft.com/office/drawing/2014/main" id="{614D82B8-5D98-4E4F-A3EE-D0EE9D0161A3}"/>
              </a:ext>
            </a:extLst>
          </p:cNvPr>
          <p:cNvPicPr>
            <a:picLocks noChangeAspect="1"/>
          </p:cNvPicPr>
          <p:nvPr/>
        </p:nvPicPr>
        <p:blipFill>
          <a:blip r:embed="rId3"/>
          <a:stretch>
            <a:fillRect/>
          </a:stretch>
        </p:blipFill>
        <p:spPr>
          <a:xfrm>
            <a:off x="0" y="1870712"/>
            <a:ext cx="9144000" cy="2102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design pattern</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4</a:t>
            </a:r>
            <a:endParaRPr lang="en-US" altLang="en-GB" sz="33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87" name="Shape 87"/>
          <p:cNvSpPr txBox="1"/>
          <p:nvPr/>
        </p:nvSpPr>
        <p:spPr>
          <a:xfrm>
            <a:off x="94695" y="819065"/>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solidFill>
                <a:srgbClr val="F3F3F3"/>
              </a:solidFill>
            </a:endParaRPr>
          </a:p>
          <a:p>
            <a:pPr marL="0" lvl="0" indent="0">
              <a:spcBef>
                <a:spcPts val="0"/>
              </a:spcBef>
              <a:spcAft>
                <a:spcPts val="0"/>
              </a:spcAft>
              <a:buNone/>
            </a:pPr>
            <a:endParaRPr>
              <a:solidFill>
                <a:srgbClr val="F3F3F3"/>
              </a:solidFill>
            </a:endParaRPr>
          </a:p>
        </p:txBody>
      </p:sp>
      <p:sp>
        <p:nvSpPr>
          <p:cNvPr id="3" name="文本框 0"/>
          <p:cNvSpPr txBox="1"/>
          <p:nvPr/>
        </p:nvSpPr>
        <p:spPr>
          <a:xfrm>
            <a:off x="440055" y="881380"/>
            <a:ext cx="5193030" cy="306705"/>
          </a:xfrm>
          <a:prstGeom prst="rect">
            <a:avLst/>
          </a:prstGeom>
          <a:noFill/>
        </p:spPr>
        <p:txBody>
          <a:bodyPr wrap="square" rtlCol="0">
            <a:spAutoFit/>
          </a:bodyPr>
          <a:lstStyle/>
          <a:p>
            <a:r>
              <a:rPr lang="en-US" altLang="zh-CN">
                <a:solidFill>
                  <a:schemeClr val="bg1"/>
                </a:solidFill>
              </a:rPr>
              <a:t>template design pattern</a:t>
            </a:r>
          </a:p>
        </p:txBody>
      </p:sp>
      <p:pic>
        <p:nvPicPr>
          <p:cNvPr id="11" name="图片 11"/>
          <p:cNvPicPr>
            <a:picLocks noChangeAspect="1"/>
          </p:cNvPicPr>
          <p:nvPr/>
        </p:nvPicPr>
        <p:blipFill>
          <a:blip r:embed="rId3"/>
          <a:srcRect l="20928" t="49679" r="5582" b="21582"/>
          <a:stretch>
            <a:fillRect/>
          </a:stretch>
        </p:blipFill>
        <p:spPr>
          <a:xfrm>
            <a:off x="635" y="2522375"/>
            <a:ext cx="9143365" cy="2150110"/>
          </a:xfrm>
          <a:prstGeom prst="rect">
            <a:avLst/>
          </a:prstGeom>
          <a:noFill/>
          <a:ln w="9525">
            <a:noFill/>
          </a:ln>
        </p:spPr>
      </p:pic>
      <p:sp>
        <p:nvSpPr>
          <p:cNvPr id="2" name="文本框 1"/>
          <p:cNvSpPr txBox="1"/>
          <p:nvPr/>
        </p:nvSpPr>
        <p:spPr>
          <a:xfrm>
            <a:off x="440055" y="1432560"/>
            <a:ext cx="7611110" cy="737235"/>
          </a:xfrm>
          <a:prstGeom prst="rect">
            <a:avLst/>
          </a:prstGeom>
          <a:noFill/>
        </p:spPr>
        <p:txBody>
          <a:bodyPr wrap="square" rtlCol="0">
            <a:spAutoFit/>
          </a:bodyPr>
          <a:lstStyle/>
          <a:p>
            <a:r>
              <a:rPr lang="en-US" altLang="zh-CN">
                <a:solidFill>
                  <a:schemeClr val="bg1"/>
                </a:solidFill>
              </a:rPr>
              <a:t>The class ChartConfiguration defines the skeleton of operation, deferring some steps to subclasses. The method of setChartConfig(), parseData(), chart() will be defined in 5 different charts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design pattern </a:t>
            </a:r>
            <a:r>
              <a:rPr lang="en-GB" sz="3300"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5</a:t>
            </a:r>
            <a:endParaRPr lang="en-US" altLang="en-GB" sz="33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2" name="文本框 0"/>
          <p:cNvSpPr txBox="1"/>
          <p:nvPr/>
        </p:nvSpPr>
        <p:spPr>
          <a:xfrm>
            <a:off x="3017353" y="1461485"/>
            <a:ext cx="5193030" cy="398780"/>
          </a:xfrm>
          <a:prstGeom prst="rect">
            <a:avLst/>
          </a:prstGeom>
          <a:noFill/>
        </p:spPr>
        <p:txBody>
          <a:bodyPr wrap="square" rtlCol="0">
            <a:spAutoFit/>
          </a:bodyPr>
          <a:lstStyle/>
          <a:p>
            <a:r>
              <a:rPr lang="en-US" altLang="zh-CN" dirty="0">
                <a:solidFill>
                  <a:schemeClr val="bg1"/>
                </a:solidFill>
              </a:rPr>
              <a:t>                              </a:t>
            </a:r>
            <a:r>
              <a:rPr lang="en-US" altLang="zh-CN" sz="2000" dirty="0">
                <a:solidFill>
                  <a:schemeClr val="bg1"/>
                </a:solidFill>
              </a:rPr>
              <a:t> observer design pattern</a:t>
            </a:r>
          </a:p>
        </p:txBody>
      </p:sp>
      <p:sp>
        <p:nvSpPr>
          <p:cNvPr id="3" name="文本框 2"/>
          <p:cNvSpPr txBox="1"/>
          <p:nvPr/>
        </p:nvSpPr>
        <p:spPr>
          <a:xfrm>
            <a:off x="3564188" y="2571750"/>
            <a:ext cx="5193030" cy="1168400"/>
          </a:xfrm>
          <a:prstGeom prst="rect">
            <a:avLst/>
          </a:prstGeom>
          <a:noFill/>
        </p:spPr>
        <p:txBody>
          <a:bodyPr wrap="square" rtlCol="0">
            <a:spAutoFit/>
          </a:bodyPr>
          <a:lstStyle/>
          <a:p>
            <a:r>
              <a:rPr lang="en-US" altLang="zh-CN" dirty="0" err="1">
                <a:solidFill>
                  <a:schemeClr val="bg1"/>
                </a:solidFill>
              </a:rPr>
              <a:t>HandleDataFame</a:t>
            </a:r>
            <a:r>
              <a:rPr lang="en-US" altLang="zh-CN" dirty="0">
                <a:solidFill>
                  <a:schemeClr val="bg1"/>
                </a:solidFill>
              </a:rPr>
              <a:t> can register others objects as observers observers notifies them automatically of any state changes, usually by calling one of their update() methods. Both View and Controller can be updated after calling the </a:t>
            </a:r>
            <a:r>
              <a:rPr lang="en-US" altLang="zh-CN" dirty="0" err="1">
                <a:solidFill>
                  <a:schemeClr val="bg1"/>
                </a:solidFill>
              </a:rPr>
              <a:t>notifyObservers</a:t>
            </a:r>
            <a:r>
              <a:rPr lang="en-US" altLang="zh-CN" dirty="0">
                <a:solidFill>
                  <a:schemeClr val="bg1"/>
                </a:solidFill>
              </a:rPr>
              <a:t> method</a:t>
            </a:r>
          </a:p>
        </p:txBody>
      </p:sp>
      <p:pic>
        <p:nvPicPr>
          <p:cNvPr id="5" name="Picture 4">
            <a:extLst>
              <a:ext uri="{FF2B5EF4-FFF2-40B4-BE49-F238E27FC236}">
                <a16:creationId xmlns:a16="http://schemas.microsoft.com/office/drawing/2014/main" id="{64F61A34-2073-A140-8098-D98AA5FD9431}"/>
              </a:ext>
            </a:extLst>
          </p:cNvPr>
          <p:cNvPicPr>
            <a:picLocks noChangeAspect="1"/>
          </p:cNvPicPr>
          <p:nvPr/>
        </p:nvPicPr>
        <p:blipFill>
          <a:blip r:embed="rId3"/>
          <a:stretch>
            <a:fillRect/>
          </a:stretch>
        </p:blipFill>
        <p:spPr>
          <a:xfrm>
            <a:off x="536027" y="750000"/>
            <a:ext cx="2325788" cy="439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p:nvPr/>
        </p:nvSpPr>
        <p:spPr>
          <a:xfrm>
            <a:off x="180450" y="88250"/>
            <a:ext cx="8783100" cy="66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Roboto"/>
                <a:ea typeface="Roboto"/>
                <a:cs typeface="Roboto"/>
                <a:sym typeface="Roboto"/>
              </a:rPr>
              <a:t>Dataset Reference </a:t>
            </a:r>
            <a:endParaRPr sz="3300" b="0"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3300"/>
              <a:buFont typeface="Arial"/>
              <a:buNone/>
            </a:pPr>
            <a:endParaRPr sz="3300" b="0" i="0" u="none" strike="noStrike" cap="none">
              <a:solidFill>
                <a:srgbClr val="000000"/>
              </a:solidFill>
              <a:latin typeface="Arial"/>
              <a:ea typeface="Arial"/>
              <a:cs typeface="Arial"/>
              <a:sym typeface="Arial"/>
            </a:endParaRPr>
          </a:p>
        </p:txBody>
      </p:sp>
      <p:sp>
        <p:nvSpPr>
          <p:cNvPr id="99" name="Shape 99"/>
          <p:cNvSpPr txBox="1"/>
          <p:nvPr/>
        </p:nvSpPr>
        <p:spPr>
          <a:xfrm>
            <a:off x="-50" y="661475"/>
            <a:ext cx="9144000" cy="44820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650" dirty="0">
                <a:solidFill>
                  <a:srgbClr val="FFFFFF"/>
                </a:solidFill>
              </a:rPr>
              <a:t>1.</a:t>
            </a:r>
            <a:r>
              <a:rPr lang="en-US" altLang="zh-Hans" sz="1650" dirty="0">
                <a:solidFill>
                  <a:srgbClr val="FFFFFF"/>
                </a:solidFill>
              </a:rPr>
              <a:t>Air</a:t>
            </a:r>
            <a:r>
              <a:rPr lang="zh-Hans" altLang="en-US" sz="1650" dirty="0">
                <a:solidFill>
                  <a:srgbClr val="FFFFFF"/>
                </a:solidFill>
              </a:rPr>
              <a:t> </a:t>
            </a:r>
            <a:r>
              <a:rPr lang="en-US" altLang="zh-Hans" sz="1650" dirty="0">
                <a:solidFill>
                  <a:srgbClr val="FFFFFF"/>
                </a:solidFill>
              </a:rPr>
              <a:t>Quality</a:t>
            </a:r>
            <a:r>
              <a:rPr lang="zh-Hans" altLang="en-US" sz="1650" dirty="0">
                <a:solidFill>
                  <a:srgbClr val="FFFFFF"/>
                </a:solidFill>
              </a:rPr>
              <a:t> </a:t>
            </a:r>
            <a:r>
              <a:rPr lang="en-US" altLang="zh-Hans" sz="1650" dirty="0">
                <a:solidFill>
                  <a:srgbClr val="FFFFFF"/>
                </a:solidFill>
              </a:rPr>
              <a:t>Survey</a:t>
            </a:r>
            <a:r>
              <a:rPr lang="zh-Hans" altLang="en-US" sz="1650" dirty="0">
                <a:solidFill>
                  <a:srgbClr val="FFFFFF"/>
                </a:solidFill>
              </a:rPr>
              <a:t> </a:t>
            </a:r>
            <a:r>
              <a:rPr lang="en-US" altLang="zh-Hans" sz="1650" dirty="0">
                <a:solidFill>
                  <a:srgbClr val="FFFFFF"/>
                </a:solidFill>
              </a:rPr>
              <a:t>in</a:t>
            </a:r>
            <a:r>
              <a:rPr lang="zh-Hans" altLang="en-US" sz="1650" dirty="0">
                <a:solidFill>
                  <a:srgbClr val="FFFFFF"/>
                </a:solidFill>
              </a:rPr>
              <a:t> </a:t>
            </a:r>
            <a:r>
              <a:rPr lang="en-US" altLang="zh-Hans" sz="1650" dirty="0">
                <a:solidFill>
                  <a:srgbClr val="FFFFFF"/>
                </a:solidFill>
              </a:rPr>
              <a:t>Minneapolis</a:t>
            </a:r>
            <a:endParaRPr sz="1650" dirty="0">
              <a:solidFill>
                <a:srgbClr val="FFFFFF"/>
              </a:solidFill>
            </a:endParaRPr>
          </a:p>
          <a:p>
            <a:r>
              <a:rPr lang="en-US" dirty="0">
                <a:hlinkClick r:id="rId3"/>
              </a:rPr>
              <a:t>https://www.kaggle.com/gregnetols/minneapolis-air-quality-survey</a:t>
            </a:r>
            <a:endParaRPr lang="en-US" dirty="0"/>
          </a:p>
          <a:p>
            <a:pPr marL="0" lvl="0" indent="0" rtl="0">
              <a:lnSpc>
                <a:spcPct val="150000"/>
              </a:lnSpc>
              <a:spcBef>
                <a:spcPts val="0"/>
              </a:spcBef>
              <a:spcAft>
                <a:spcPts val="0"/>
              </a:spcAft>
              <a:buNone/>
            </a:pPr>
            <a:r>
              <a:rPr lang="en" sz="1650" dirty="0">
                <a:solidFill>
                  <a:srgbClr val="FFFFFF"/>
                </a:solidFill>
              </a:rPr>
              <a:t>2.Car</a:t>
            </a:r>
            <a:r>
              <a:rPr lang="zh-Hans" altLang="en-US" sz="1650" dirty="0">
                <a:solidFill>
                  <a:srgbClr val="FFFFFF"/>
                </a:solidFill>
              </a:rPr>
              <a:t> </a:t>
            </a:r>
            <a:r>
              <a:rPr lang="en-US" altLang="zh-Hans" sz="1650" dirty="0">
                <a:solidFill>
                  <a:srgbClr val="FFFFFF"/>
                </a:solidFill>
              </a:rPr>
              <a:t>Emissions</a:t>
            </a:r>
            <a:r>
              <a:rPr lang="zh-Hans" altLang="en-US" sz="1650" dirty="0">
                <a:solidFill>
                  <a:srgbClr val="FFFFFF"/>
                </a:solidFill>
              </a:rPr>
              <a:t> </a:t>
            </a:r>
            <a:r>
              <a:rPr lang="en-US" altLang="zh-Hans" sz="1650" dirty="0">
                <a:solidFill>
                  <a:srgbClr val="FFFFFF"/>
                </a:solidFill>
              </a:rPr>
              <a:t>data</a:t>
            </a:r>
          </a:p>
          <a:p>
            <a:r>
              <a:rPr lang="en-US" dirty="0">
                <a:hlinkClick r:id="rId4"/>
              </a:rPr>
              <a:t>https://www.kaggle.com/dananos/car-emissions-data/data</a:t>
            </a:r>
            <a:endParaRPr lang="en" sz="1650" dirty="0">
              <a:solidFill>
                <a:srgbClr val="FFFFFF"/>
              </a:solidFill>
            </a:endParaRPr>
          </a:p>
          <a:p>
            <a:pPr fontAlgn="base">
              <a:lnSpc>
                <a:spcPct val="150000"/>
              </a:lnSpc>
            </a:pPr>
            <a:r>
              <a:rPr lang="en" sz="1650" dirty="0">
                <a:solidFill>
                  <a:srgbClr val="FFFFFF"/>
                </a:solidFill>
              </a:rPr>
              <a:t>3.</a:t>
            </a:r>
            <a:r>
              <a:rPr lang="en-US" sz="1650" dirty="0">
                <a:solidFill>
                  <a:srgbClr val="FFFFFF"/>
                </a:solidFill>
              </a:rPr>
              <a:t> Shanghai PM2.5 Air Pollution</a:t>
            </a:r>
          </a:p>
          <a:p>
            <a:pPr lvl="0">
              <a:lnSpc>
                <a:spcPct val="150000"/>
              </a:lnSpc>
              <a:spcBef>
                <a:spcPts val="600"/>
              </a:spcBef>
            </a:pPr>
            <a:r>
              <a:rPr lang="en-US" sz="1650" u="sng" dirty="0">
                <a:solidFill>
                  <a:schemeClr val="hlink"/>
                </a:solidFill>
                <a:hlinkClick r:id="rId5"/>
              </a:rPr>
              <a:t>https://www.kaggle.com/team-ai/shanghai-pm25-air-pollution-historical-data/data</a:t>
            </a:r>
            <a:endParaRPr lang="en-US" sz="1650" u="sng" dirty="0">
              <a:solidFill>
                <a:schemeClr val="hlink"/>
              </a:solidFill>
            </a:endParaRPr>
          </a:p>
          <a:p>
            <a:pPr fontAlgn="base">
              <a:lnSpc>
                <a:spcPct val="150000"/>
              </a:lnSpc>
            </a:pPr>
            <a:r>
              <a:rPr lang="en" sz="1650" dirty="0">
                <a:solidFill>
                  <a:srgbClr val="FFFFFF"/>
                </a:solidFill>
              </a:rPr>
              <a:t>4.</a:t>
            </a:r>
            <a:r>
              <a:rPr lang="en-US" dirty="0"/>
              <a:t> </a:t>
            </a:r>
            <a:r>
              <a:rPr lang="en-US" sz="1650" dirty="0">
                <a:solidFill>
                  <a:srgbClr val="FFFFFF"/>
                </a:solidFill>
              </a:rPr>
              <a:t>U.S. Pollution Data</a:t>
            </a:r>
          </a:p>
          <a:p>
            <a:r>
              <a:rPr lang="en-US" dirty="0">
                <a:hlinkClick r:id="rId6"/>
              </a:rPr>
              <a:t>https://www.kaggle.com/sogun3/uspollution</a:t>
            </a:r>
            <a:endParaRPr lang="en-US" dirty="0"/>
          </a:p>
          <a:p>
            <a:endParaRPr lang="en-US" dirty="0"/>
          </a:p>
          <a:p>
            <a:pPr marL="0" lvl="0" indent="0" rtl="0">
              <a:lnSpc>
                <a:spcPct val="150000"/>
              </a:lnSpc>
              <a:spcBef>
                <a:spcPts val="0"/>
              </a:spcBef>
              <a:spcAft>
                <a:spcPts val="0"/>
              </a:spcAft>
              <a:buNone/>
            </a:pPr>
            <a:r>
              <a:rPr lang="en" sz="1600" dirty="0">
                <a:solidFill>
                  <a:srgbClr val="FFFFFF"/>
                </a:solidFill>
              </a:rPr>
              <a:t>5.Trend Analysis of Air Pollution in USA</a:t>
            </a:r>
            <a:endParaRPr sz="1500" dirty="0">
              <a:solidFill>
                <a:srgbClr val="FFFFFF"/>
              </a:solidFill>
              <a:highlight>
                <a:srgbClr val="FFFFFF"/>
              </a:highlight>
            </a:endParaRPr>
          </a:p>
          <a:p>
            <a:pPr marL="0" lvl="0" indent="0" rtl="0">
              <a:lnSpc>
                <a:spcPct val="150000"/>
              </a:lnSpc>
              <a:spcBef>
                <a:spcPts val="0"/>
              </a:spcBef>
              <a:spcAft>
                <a:spcPts val="0"/>
              </a:spcAft>
              <a:buNone/>
            </a:pPr>
            <a:r>
              <a:rPr lang="en" sz="1600" u="sng" dirty="0">
                <a:solidFill>
                  <a:schemeClr val="hlink"/>
                </a:solidFill>
                <a:hlinkClick r:id="rId7"/>
              </a:rPr>
              <a:t>https://www.kaggle.com/pmw9440/trend-analysis-of-air-pollution-in-u-s-a/data</a:t>
            </a:r>
            <a:endParaRPr lang="en" sz="1600" u="sng" dirty="0">
              <a:solidFill>
                <a:schemeClr val="hlink"/>
              </a:solidFill>
            </a:endParaRPr>
          </a:p>
          <a:p>
            <a:pPr>
              <a:lnSpc>
                <a:spcPct val="150000"/>
              </a:lnSpc>
            </a:pPr>
            <a:r>
              <a:rPr lang="en-US"/>
              <a:t>Toxic Armories</a:t>
            </a:r>
            <a:endParaRPr lang="en" sz="1600" u="sng" dirty="0">
              <a:solidFill>
                <a:schemeClr val="hlink"/>
              </a:solidFill>
            </a:endParaRPr>
          </a:p>
          <a:p>
            <a:pPr lvl="0">
              <a:lnSpc>
                <a:spcPct val="150000"/>
              </a:lnSpc>
            </a:pPr>
            <a:r>
              <a:rPr lang="en-US" sz="1600" dirty="0">
                <a:solidFill>
                  <a:srgbClr val="FFFFFF"/>
                </a:solidFill>
              </a:rPr>
              <a:t>https://</a:t>
            </a:r>
            <a:r>
              <a:rPr lang="en-US" sz="1600" dirty="0" err="1">
                <a:solidFill>
                  <a:srgbClr val="FFFFFF"/>
                </a:solidFill>
              </a:rPr>
              <a:t>www.kaggle.com</a:t>
            </a:r>
            <a:r>
              <a:rPr lang="en-US" sz="1600" dirty="0">
                <a:solidFill>
                  <a:srgbClr val="FFFFFF"/>
                </a:solidFill>
              </a:rPr>
              <a:t>/</a:t>
            </a:r>
            <a:r>
              <a:rPr lang="en-US" sz="1600" dirty="0" err="1">
                <a:solidFill>
                  <a:srgbClr val="FFFFFF"/>
                </a:solidFill>
              </a:rPr>
              <a:t>prokopyev</a:t>
            </a:r>
            <a:r>
              <a:rPr lang="en-US" sz="1600" dirty="0">
                <a:solidFill>
                  <a:srgbClr val="FFFFFF"/>
                </a:solidFill>
              </a:rPr>
              <a:t>/armories/data</a:t>
            </a:r>
            <a:endParaRPr sz="1600" dirty="0">
              <a:solidFill>
                <a:srgbClr val="FFFFFF"/>
              </a:solidFill>
            </a:endParaRPr>
          </a:p>
          <a:p>
            <a:pPr marL="0" lvl="0" indent="0" rtl="0">
              <a:lnSpc>
                <a:spcPct val="115000"/>
              </a:lnSpc>
              <a:spcBef>
                <a:spcPts val="0"/>
              </a:spcBef>
              <a:spcAft>
                <a:spcPts val="0"/>
              </a:spcAft>
              <a:buNone/>
            </a:pPr>
            <a:endParaRPr sz="1600" dirty="0">
              <a:solidFill>
                <a:srgbClr val="FFFFFF"/>
              </a:solidFill>
              <a:uFill>
                <a:noFill/>
              </a:uFill>
              <a:hlinkClick r:id="" action="ppaction://noaction"/>
            </a:endParaRPr>
          </a:p>
          <a:p>
            <a:pPr marL="0" lvl="0" indent="0" rtl="0">
              <a:lnSpc>
                <a:spcPct val="115000"/>
              </a:lnSpc>
              <a:spcBef>
                <a:spcPts val="0"/>
              </a:spcBef>
              <a:spcAft>
                <a:spcPts val="0"/>
              </a:spcAft>
              <a:buNone/>
            </a:pPr>
            <a:endParaRPr sz="1600" dirty="0">
              <a:solidFill>
                <a:srgbClr val="FFFFFF"/>
              </a:solidFill>
              <a:uFill>
                <a:noFill/>
              </a:uFill>
              <a:hlinkClick r:id="" action="ppaction://noaction"/>
            </a:endParaRPr>
          </a:p>
          <a:p>
            <a:pPr marL="0" lvl="0" indent="0">
              <a:lnSpc>
                <a:spcPct val="100000"/>
              </a:lnSpc>
              <a:spcBef>
                <a:spcPts val="0"/>
              </a:spcBef>
              <a:spcAft>
                <a:spcPts val="0"/>
              </a:spcAft>
              <a:buNone/>
            </a:pPr>
            <a:endParaRPr sz="1600" dirty="0">
              <a:solidFill>
                <a:srgbClr val="FFFFFF"/>
              </a:solidFill>
            </a:endParaRPr>
          </a:p>
        </p:txBody>
      </p:sp>
    </p:spTree>
    <p:extLst>
      <p:ext uri="{BB962C8B-B14F-4D97-AF65-F5344CB8AC3E}">
        <p14:creationId xmlns:p14="http://schemas.microsoft.com/office/powerpoint/2010/main" val="242449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2"/>
              </a:buClr>
              <a:buSzPts val="4200"/>
              <a:buFont typeface="Roboto" panose="02000000000000000000"/>
              <a:buNone/>
            </a:pPr>
            <a:r>
              <a:rPr lang="en-GB" sz="4200" b="0" i="0" u="none" strike="noStrike" cap="none">
                <a:solidFill>
                  <a:schemeClr val="dk2"/>
                </a:solidFill>
                <a:latin typeface="Roboto" panose="02000000000000000000"/>
                <a:ea typeface="Roboto" panose="02000000000000000000"/>
                <a:cs typeface="Roboto" panose="02000000000000000000"/>
                <a:sym typeface="Roboto" panose="02000000000000000000"/>
              </a:rPr>
              <a:t>CONTENTS</a:t>
            </a:r>
            <a:endParaRPr sz="4200" b="0" i="0" u="none" strike="noStrike" cap="none">
              <a:solidFill>
                <a:schemeClr val="dk2"/>
              </a:solidFill>
              <a:latin typeface="Roboto" panose="02000000000000000000"/>
              <a:ea typeface="Roboto" panose="02000000000000000000"/>
              <a:cs typeface="Roboto" panose="02000000000000000000"/>
              <a:sym typeface="Roboto" panose="02000000000000000000"/>
            </a:endParaRPr>
          </a:p>
        </p:txBody>
      </p:sp>
      <p:sp>
        <p:nvSpPr>
          <p:cNvPr id="75" name="Shape 75"/>
          <p:cNvSpPr txBox="1">
            <a:spLocks noGrp="1"/>
          </p:cNvSpPr>
          <p:nvPr>
            <p:ph type="body" idx="2"/>
          </p:nvPr>
        </p:nvSpPr>
        <p:spPr>
          <a:xfrm>
            <a:off x="4939500" y="804400"/>
            <a:ext cx="3837000" cy="36951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1"/>
              </a:buClr>
              <a:buSzPts val="1800"/>
              <a:buFont typeface="Roboto" panose="02000000000000000000"/>
              <a:buChar char="●"/>
            </a:pPr>
            <a:endParaRPr lang="en-US" altLang="en-GB" sz="1800"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114300" marR="0" lvl="0" indent="0" algn="l" rtl="0">
              <a:lnSpc>
                <a:spcPct val="115000"/>
              </a:lnSpc>
              <a:spcBef>
                <a:spcPts val="0"/>
              </a:spcBef>
              <a:spcAft>
                <a:spcPts val="0"/>
              </a:spcAft>
              <a:buClr>
                <a:schemeClr val="lt1"/>
              </a:buClr>
              <a:buSzPts val="1800"/>
              <a:buFont typeface="Roboto" panose="02000000000000000000"/>
              <a:buNone/>
            </a:pPr>
            <a:endParaRPr sz="1800"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r>
              <a:rPr lang="en-GB" dirty="0">
                <a:sym typeface="Roboto" panose="02000000000000000000"/>
              </a:rPr>
              <a:t>Sequence diagrams</a:t>
            </a:r>
          </a:p>
          <a:p>
            <a:pPr marL="457200" marR="0" lvl="0" indent="-342900" algn="l" rtl="0">
              <a:lnSpc>
                <a:spcPct val="115000"/>
              </a:lnSpc>
              <a:spcBef>
                <a:spcPts val="0"/>
              </a:spcBef>
              <a:spcAft>
                <a:spcPts val="0"/>
              </a:spcAft>
              <a:buClr>
                <a:schemeClr val="lt1"/>
              </a:buClr>
              <a:buSzPts val="1800"/>
              <a:buFont typeface="Roboto" panose="02000000000000000000"/>
              <a:buChar char="●"/>
            </a:pPr>
            <a:endParaRPr lang="en-GB" dirty="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r>
              <a:rPr lang="en-GB" dirty="0">
                <a:sym typeface="Roboto" panose="02000000000000000000"/>
              </a:rPr>
              <a:t>domain model</a:t>
            </a:r>
            <a:endParaRPr lang="en-GB"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endParaRPr lang="en-GB"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r>
              <a:rPr lang="en-GB" dirty="0">
                <a:sym typeface="Roboto" panose="02000000000000000000"/>
              </a:rPr>
              <a:t>design model</a:t>
            </a:r>
          </a:p>
          <a:p>
            <a:pPr marL="457200" marR="0" lvl="0" indent="-342900" algn="l" rtl="0">
              <a:lnSpc>
                <a:spcPct val="115000"/>
              </a:lnSpc>
              <a:spcBef>
                <a:spcPts val="0"/>
              </a:spcBef>
              <a:spcAft>
                <a:spcPts val="0"/>
              </a:spcAft>
              <a:buClr>
                <a:schemeClr val="lt1"/>
              </a:buClr>
              <a:buSzPts val="1800"/>
              <a:buFont typeface="Roboto" panose="02000000000000000000"/>
              <a:buChar char="●"/>
            </a:pPr>
            <a:endParaRPr lang="en-GB"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r>
              <a:rPr lang="en-GB" dirty="0">
                <a:sym typeface="Roboto" panose="02000000000000000000"/>
              </a:rPr>
              <a:t>design patterns</a:t>
            </a:r>
            <a:endParaRPr lang="en-GB"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endParaRPr lang="en-GB"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endParaRPr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a:p>
            <a:pPr marL="457200" marR="0" lvl="0" indent="-342900" algn="l" rtl="0">
              <a:lnSpc>
                <a:spcPct val="115000"/>
              </a:lnSpc>
              <a:spcBef>
                <a:spcPts val="0"/>
              </a:spcBef>
              <a:spcAft>
                <a:spcPts val="0"/>
              </a:spcAft>
              <a:buClr>
                <a:schemeClr val="lt1"/>
              </a:buClr>
              <a:buSzPts val="1800"/>
              <a:buFont typeface="Roboto" panose="02000000000000000000"/>
              <a:buChar char="●"/>
            </a:pPr>
            <a:endParaRPr sz="1800"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Sequence</a:t>
            </a:r>
            <a:r>
              <a:rPr lang="en-US" altLang="en-GB" sz="3300" dirty="0">
                <a:solidFill>
                  <a:schemeClr val="lt1"/>
                </a:solidFill>
                <a:latin typeface="Roboto" panose="02000000000000000000"/>
                <a:ea typeface="Roboto" panose="02000000000000000000"/>
                <a:cs typeface="Roboto" panose="02000000000000000000"/>
                <a:sym typeface="Roboto" panose="02000000000000000000"/>
              </a:rPr>
              <a:t>  Diagram</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1</a:t>
            </a:r>
            <a:endParaRPr lang="en-US" altLang="en-GB" sz="33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Shape 87"/>
          <p:cNvSpPr txBox="1"/>
          <p:nvPr/>
        </p:nvSpPr>
        <p:spPr>
          <a:xfrm>
            <a:off x="61675" y="838750"/>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dirty="0">
              <a:solidFill>
                <a:srgbClr val="F3F3F3"/>
              </a:solidFill>
            </a:endParaRPr>
          </a:p>
          <a:p>
            <a:pPr marL="0" lvl="0" indent="0">
              <a:spcBef>
                <a:spcPts val="0"/>
              </a:spcBef>
              <a:spcAft>
                <a:spcPts val="0"/>
              </a:spcAft>
              <a:buNone/>
            </a:pPr>
            <a:endParaRPr dirty="0">
              <a:solidFill>
                <a:srgbClr val="F3F3F3"/>
              </a:solidFill>
            </a:endParaRPr>
          </a:p>
        </p:txBody>
      </p:sp>
      <p:pic>
        <p:nvPicPr>
          <p:cNvPr id="3" name="Picture 2">
            <a:extLst>
              <a:ext uri="{FF2B5EF4-FFF2-40B4-BE49-F238E27FC236}">
                <a16:creationId xmlns:a16="http://schemas.microsoft.com/office/drawing/2014/main" id="{D2AAEF26-CD63-7C4B-86B5-7B0F412C37B8}"/>
              </a:ext>
            </a:extLst>
          </p:cNvPr>
          <p:cNvPicPr>
            <a:picLocks noChangeAspect="1"/>
          </p:cNvPicPr>
          <p:nvPr/>
        </p:nvPicPr>
        <p:blipFill>
          <a:blip r:embed="rId3"/>
          <a:stretch>
            <a:fillRect/>
          </a:stretch>
        </p:blipFill>
        <p:spPr>
          <a:xfrm>
            <a:off x="700830" y="750000"/>
            <a:ext cx="7676690" cy="43835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Sequence</a:t>
            </a:r>
            <a:r>
              <a:rPr lang="en-US" altLang="en-GB" sz="3300" dirty="0">
                <a:solidFill>
                  <a:schemeClr val="lt1"/>
                </a:solidFill>
                <a:latin typeface="Roboto" panose="02000000000000000000"/>
                <a:ea typeface="Roboto" panose="02000000000000000000"/>
                <a:cs typeface="Roboto" panose="02000000000000000000"/>
                <a:sym typeface="Roboto" panose="02000000000000000000"/>
              </a:rPr>
              <a:t>  Diagram2</a:t>
            </a:r>
            <a:endParaRPr lang="en-US" altLang="en-GB" sz="33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Shape 87"/>
          <p:cNvSpPr txBox="1"/>
          <p:nvPr/>
        </p:nvSpPr>
        <p:spPr>
          <a:xfrm>
            <a:off x="61675" y="838750"/>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solidFill>
                <a:srgbClr val="F3F3F3"/>
              </a:solidFill>
            </a:endParaRPr>
          </a:p>
          <a:p>
            <a:pPr marL="0" lvl="0" indent="0">
              <a:spcBef>
                <a:spcPts val="0"/>
              </a:spcBef>
              <a:spcAft>
                <a:spcPts val="0"/>
              </a:spcAft>
              <a:buNone/>
            </a:pPr>
            <a:endParaRPr>
              <a:solidFill>
                <a:srgbClr val="F3F3F3"/>
              </a:solidFill>
            </a:endParaRPr>
          </a:p>
        </p:txBody>
      </p:sp>
      <p:pic>
        <p:nvPicPr>
          <p:cNvPr id="3" name="Picture 2">
            <a:extLst>
              <a:ext uri="{FF2B5EF4-FFF2-40B4-BE49-F238E27FC236}">
                <a16:creationId xmlns:a16="http://schemas.microsoft.com/office/drawing/2014/main" id="{C4770DC4-BB8E-284B-8265-2B128DE82B99}"/>
              </a:ext>
            </a:extLst>
          </p:cNvPr>
          <p:cNvPicPr>
            <a:picLocks noChangeAspect="1"/>
          </p:cNvPicPr>
          <p:nvPr/>
        </p:nvPicPr>
        <p:blipFill>
          <a:blip r:embed="rId3"/>
          <a:stretch>
            <a:fillRect/>
          </a:stretch>
        </p:blipFill>
        <p:spPr>
          <a:xfrm>
            <a:off x="1485900" y="763442"/>
            <a:ext cx="6321540" cy="43800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a:solidFill>
                  <a:schemeClr val="lt1"/>
                </a:solidFill>
                <a:latin typeface="Roboto" panose="02000000000000000000"/>
                <a:ea typeface="Roboto" panose="02000000000000000000"/>
                <a:cs typeface="Roboto" panose="02000000000000000000"/>
                <a:sym typeface="Roboto" panose="02000000000000000000"/>
              </a:rPr>
              <a:t>                       </a:t>
            </a:r>
            <a:r>
              <a:rPr lang="en-US" sz="3300" b="0" i="0" u="none" strike="noStrike" cap="none">
                <a:solidFill>
                  <a:schemeClr val="lt1"/>
                </a:solidFill>
                <a:latin typeface="Roboto" panose="02000000000000000000"/>
                <a:ea typeface="Roboto" panose="02000000000000000000"/>
                <a:cs typeface="Roboto" panose="02000000000000000000"/>
                <a:sym typeface="Roboto" panose="02000000000000000000"/>
              </a:rPr>
              <a:t>Sequence</a:t>
            </a:r>
            <a:r>
              <a:rPr lang="en-US" altLang="en-GB" sz="3300">
                <a:solidFill>
                  <a:schemeClr val="lt1"/>
                </a:solidFill>
                <a:latin typeface="Roboto" panose="02000000000000000000"/>
                <a:ea typeface="Roboto" panose="02000000000000000000"/>
                <a:cs typeface="Roboto" panose="02000000000000000000"/>
                <a:sym typeface="Roboto" panose="02000000000000000000"/>
              </a:rPr>
              <a:t>  Diagram3</a:t>
            </a:r>
            <a:endParaRPr lang="en-US" altLang="en-GB" sz="3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Shape 87"/>
          <p:cNvSpPr txBox="1"/>
          <p:nvPr/>
        </p:nvSpPr>
        <p:spPr>
          <a:xfrm>
            <a:off x="61675" y="838750"/>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solidFill>
                <a:srgbClr val="F3F3F3"/>
              </a:solidFill>
            </a:endParaRPr>
          </a:p>
          <a:p>
            <a:pPr marL="0" lvl="0" indent="0">
              <a:spcBef>
                <a:spcPts val="0"/>
              </a:spcBef>
              <a:spcAft>
                <a:spcPts val="0"/>
              </a:spcAft>
              <a:buNone/>
            </a:pPr>
            <a:endParaRPr>
              <a:solidFill>
                <a:srgbClr val="F3F3F3"/>
              </a:solidFill>
            </a:endParaRPr>
          </a:p>
        </p:txBody>
      </p:sp>
      <p:pic>
        <p:nvPicPr>
          <p:cNvPr id="3" name="Picture 2">
            <a:extLst>
              <a:ext uri="{FF2B5EF4-FFF2-40B4-BE49-F238E27FC236}">
                <a16:creationId xmlns:a16="http://schemas.microsoft.com/office/drawing/2014/main" id="{16BE14AA-53B6-8041-B7E8-239B5FEC20A2}"/>
              </a:ext>
            </a:extLst>
          </p:cNvPr>
          <p:cNvPicPr>
            <a:picLocks noChangeAspect="1"/>
          </p:cNvPicPr>
          <p:nvPr/>
        </p:nvPicPr>
        <p:blipFill>
          <a:blip r:embed="rId3"/>
          <a:stretch>
            <a:fillRect/>
          </a:stretch>
        </p:blipFill>
        <p:spPr>
          <a:xfrm>
            <a:off x="378372" y="750000"/>
            <a:ext cx="8300546" cy="439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a:solidFill>
                  <a:schemeClr val="lt1"/>
                </a:solidFill>
                <a:latin typeface="Roboto" panose="02000000000000000000"/>
                <a:ea typeface="Roboto" panose="02000000000000000000"/>
                <a:cs typeface="Roboto" panose="02000000000000000000"/>
                <a:sym typeface="Roboto" panose="02000000000000000000"/>
              </a:rPr>
              <a:t>                           </a:t>
            </a:r>
            <a:r>
              <a:rPr lang="en-US" altLang="en-GB" sz="3300">
                <a:solidFill>
                  <a:schemeClr val="lt1"/>
                </a:solidFill>
                <a:latin typeface="Roboto" panose="02000000000000000000"/>
                <a:ea typeface="Roboto" panose="02000000000000000000"/>
                <a:cs typeface="Roboto" panose="02000000000000000000"/>
                <a:sym typeface="Roboto" panose="02000000000000000000"/>
              </a:rPr>
              <a:t>domain</a:t>
            </a:r>
            <a:r>
              <a:rPr lang="en-GB" sz="3300">
                <a:solidFill>
                  <a:schemeClr val="lt1"/>
                </a:solidFill>
                <a:latin typeface="Roboto" panose="02000000000000000000"/>
                <a:ea typeface="Roboto" panose="02000000000000000000"/>
                <a:cs typeface="Roboto" panose="02000000000000000000"/>
                <a:sym typeface="Roboto" panose="02000000000000000000"/>
              </a:rPr>
              <a:t> model</a:t>
            </a:r>
          </a:p>
        </p:txBody>
      </p:sp>
      <p:sp>
        <p:nvSpPr>
          <p:cNvPr id="87" name="Shape 87"/>
          <p:cNvSpPr txBox="1"/>
          <p:nvPr/>
        </p:nvSpPr>
        <p:spPr>
          <a:xfrm>
            <a:off x="61675" y="838750"/>
            <a:ext cx="8955000" cy="420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solidFill>
                <a:srgbClr val="F3F3F3"/>
              </a:solidFill>
            </a:endParaRPr>
          </a:p>
        </p:txBody>
      </p:sp>
      <p:pic>
        <p:nvPicPr>
          <p:cNvPr id="7" name="Picture 6">
            <a:extLst>
              <a:ext uri="{FF2B5EF4-FFF2-40B4-BE49-F238E27FC236}">
                <a16:creationId xmlns:a16="http://schemas.microsoft.com/office/drawing/2014/main" id="{3E29FF3B-73AF-3941-BD91-DDEFE0A2BAA3}"/>
              </a:ext>
            </a:extLst>
          </p:cNvPr>
          <p:cNvPicPr>
            <a:picLocks noChangeAspect="1"/>
          </p:cNvPicPr>
          <p:nvPr/>
        </p:nvPicPr>
        <p:blipFill>
          <a:blip r:embed="rId3"/>
          <a:stretch>
            <a:fillRect/>
          </a:stretch>
        </p:blipFill>
        <p:spPr>
          <a:xfrm>
            <a:off x="338959" y="750000"/>
            <a:ext cx="8426670" cy="4429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a:solidFill>
                  <a:schemeClr val="lt1"/>
                </a:solidFill>
                <a:latin typeface="Roboto" panose="02000000000000000000"/>
                <a:ea typeface="Roboto" panose="02000000000000000000"/>
                <a:cs typeface="Roboto" panose="02000000000000000000"/>
                <a:sym typeface="Roboto" panose="02000000000000000000"/>
              </a:rPr>
              <a:t>                             </a:t>
            </a:r>
            <a:r>
              <a:rPr lang="en-US" altLang="en-GB" sz="3300" b="0" i="0" u="none" strike="noStrike" cap="none">
                <a:solidFill>
                  <a:schemeClr val="lt1"/>
                </a:solidFill>
                <a:latin typeface="Roboto" panose="02000000000000000000"/>
                <a:ea typeface="Roboto" panose="02000000000000000000"/>
                <a:cs typeface="Roboto" panose="02000000000000000000"/>
                <a:sym typeface="Roboto" panose="02000000000000000000"/>
              </a:rPr>
              <a:t>design model</a:t>
            </a:r>
            <a:endParaRPr lang="en-US" altLang="en-GB" sz="3300">
              <a:solidFill>
                <a:schemeClr val="lt1"/>
              </a:solidFill>
              <a:latin typeface="Roboto" panose="02000000000000000000"/>
              <a:ea typeface="Roboto" panose="02000000000000000000"/>
              <a:cs typeface="Roboto" panose="02000000000000000000"/>
              <a:sym typeface="Roboto" panose="02000000000000000000"/>
            </a:endParaRPr>
          </a:p>
        </p:txBody>
      </p:sp>
      <p:pic>
        <p:nvPicPr>
          <p:cNvPr id="4" name="Picture 3">
            <a:extLst>
              <a:ext uri="{FF2B5EF4-FFF2-40B4-BE49-F238E27FC236}">
                <a16:creationId xmlns:a16="http://schemas.microsoft.com/office/drawing/2014/main" id="{29360420-74B2-AF4C-AAF6-8E89D41DD259}"/>
              </a:ext>
            </a:extLst>
          </p:cNvPr>
          <p:cNvPicPr>
            <a:picLocks noChangeAspect="1"/>
          </p:cNvPicPr>
          <p:nvPr/>
        </p:nvPicPr>
        <p:blipFill>
          <a:blip r:embed="rId3"/>
          <a:stretch>
            <a:fillRect/>
          </a:stretch>
        </p:blipFill>
        <p:spPr>
          <a:xfrm>
            <a:off x="606391" y="726201"/>
            <a:ext cx="8096175" cy="44310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lvl="0">
              <a:buSzPts val="3300"/>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en-GB" sz="3300" dirty="0">
                <a:solidFill>
                  <a:schemeClr val="lt1"/>
                </a:solidFill>
                <a:latin typeface="Roboto" panose="02000000000000000000"/>
                <a:ea typeface="Roboto" panose="02000000000000000000"/>
                <a:cs typeface="Roboto" panose="02000000000000000000"/>
                <a:sym typeface="Roboto" panose="02000000000000000000"/>
              </a:rPr>
              <a:t>design pattern</a:t>
            </a:r>
            <a:r>
              <a:rPr lang="zh-Hans" altLang="en-US" sz="3300"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1</a:t>
            </a:r>
            <a:r>
              <a:rPr lang="en-US" altLang="en-GB" sz="3300"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a:t>
            </a:r>
            <a:r>
              <a:rPr lang="zh-Hans" altLang="en-US" sz="3300"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MVC</a:t>
            </a:r>
            <a:endParaRPr lang="en-US" altLang="en-GB" sz="3300" dirty="0">
              <a:solidFill>
                <a:schemeClr val="lt1"/>
              </a:solidFill>
              <a:latin typeface="Roboto" panose="02000000000000000000"/>
              <a:ea typeface="Roboto" panose="02000000000000000000"/>
              <a:cs typeface="Roboto" panose="02000000000000000000"/>
              <a:sym typeface="Roboto" panose="02000000000000000000"/>
            </a:endParaRPr>
          </a:p>
        </p:txBody>
      </p:sp>
      <p:pic>
        <p:nvPicPr>
          <p:cNvPr id="6" name="Picture 5">
            <a:extLst>
              <a:ext uri="{FF2B5EF4-FFF2-40B4-BE49-F238E27FC236}">
                <a16:creationId xmlns:a16="http://schemas.microsoft.com/office/drawing/2014/main" id="{01A98F97-DBDF-214D-8785-EB69CF960F33}"/>
              </a:ext>
            </a:extLst>
          </p:cNvPr>
          <p:cNvPicPr>
            <a:picLocks noChangeAspect="1"/>
          </p:cNvPicPr>
          <p:nvPr/>
        </p:nvPicPr>
        <p:blipFill>
          <a:blip r:embed="rId3"/>
          <a:stretch>
            <a:fillRect/>
          </a:stretch>
        </p:blipFill>
        <p:spPr>
          <a:xfrm>
            <a:off x="808523" y="750000"/>
            <a:ext cx="7565456" cy="4372130"/>
          </a:xfrm>
          <a:prstGeom prst="rect">
            <a:avLst/>
          </a:prstGeom>
        </p:spPr>
      </p:pic>
    </p:spTree>
    <p:extLst>
      <p:ext uri="{BB962C8B-B14F-4D97-AF65-F5344CB8AC3E}">
        <p14:creationId xmlns:p14="http://schemas.microsoft.com/office/powerpoint/2010/main" val="388866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0" y="0"/>
            <a:ext cx="9144000" cy="750000"/>
          </a:xfrm>
          <a:prstGeom prst="rect">
            <a:avLst/>
          </a:prstGeom>
          <a:solidFill>
            <a:srgbClr val="00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zh-Hans" altLang="en-US"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   </a:t>
            </a:r>
            <a:r>
              <a:rPr lang="en-US" altLang="en-GB" sz="33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design pattern </a:t>
            </a:r>
            <a:r>
              <a:rPr lang="en-GB" sz="3300" dirty="0">
                <a:solidFill>
                  <a:schemeClr val="lt1"/>
                </a:solidFill>
                <a:latin typeface="Roboto" panose="02000000000000000000"/>
                <a:ea typeface="Roboto" panose="02000000000000000000"/>
                <a:cs typeface="Roboto" panose="02000000000000000000"/>
                <a:sym typeface="Roboto" panose="02000000000000000000"/>
              </a:rPr>
              <a:t> </a:t>
            </a:r>
            <a:r>
              <a:rPr lang="en-US" altLang="zh-Hans" sz="3300" dirty="0">
                <a:solidFill>
                  <a:schemeClr val="lt1"/>
                </a:solidFill>
                <a:latin typeface="Roboto" panose="02000000000000000000"/>
                <a:ea typeface="Roboto" panose="02000000000000000000"/>
                <a:cs typeface="Roboto" panose="02000000000000000000"/>
                <a:sym typeface="Roboto" panose="02000000000000000000"/>
              </a:rPr>
              <a:t>2</a:t>
            </a:r>
            <a:endParaRPr lang="en-US" altLang="en-GB" sz="33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87" name="Shape 87"/>
          <p:cNvSpPr txBox="1"/>
          <p:nvPr/>
        </p:nvSpPr>
        <p:spPr>
          <a:xfrm>
            <a:off x="94695" y="819065"/>
            <a:ext cx="8955000" cy="42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solidFill>
                <a:srgbClr val="F3F3F3"/>
              </a:solidFill>
            </a:endParaRPr>
          </a:p>
          <a:p>
            <a:pPr marL="0" lvl="0" indent="0">
              <a:spcBef>
                <a:spcPts val="0"/>
              </a:spcBef>
              <a:spcAft>
                <a:spcPts val="0"/>
              </a:spcAft>
              <a:buNone/>
            </a:pPr>
            <a:endParaRPr>
              <a:solidFill>
                <a:srgbClr val="F3F3F3"/>
              </a:solidFill>
            </a:endParaRPr>
          </a:p>
        </p:txBody>
      </p:sp>
      <p:sp>
        <p:nvSpPr>
          <p:cNvPr id="3" name="文本框 0"/>
          <p:cNvSpPr txBox="1"/>
          <p:nvPr/>
        </p:nvSpPr>
        <p:spPr>
          <a:xfrm>
            <a:off x="2229485" y="868680"/>
            <a:ext cx="5193030" cy="460375"/>
          </a:xfrm>
          <a:prstGeom prst="rect">
            <a:avLst/>
          </a:prstGeom>
          <a:noFill/>
        </p:spPr>
        <p:txBody>
          <a:bodyPr wrap="square" rtlCol="0">
            <a:spAutoFit/>
          </a:bodyPr>
          <a:lstStyle/>
          <a:p>
            <a:r>
              <a:rPr lang="en-US" altLang="zh-CN" sz="1800">
                <a:solidFill>
                  <a:schemeClr val="bg1"/>
                </a:solidFill>
              </a:rPr>
              <a:t>   </a:t>
            </a:r>
            <a:r>
              <a:rPr lang="en-US" altLang="zh-CN" sz="2400">
                <a:solidFill>
                  <a:schemeClr val="bg1"/>
                </a:solidFill>
              </a:rPr>
              <a:t>singleton design pattern</a:t>
            </a:r>
          </a:p>
        </p:txBody>
      </p:sp>
      <p:pic>
        <p:nvPicPr>
          <p:cNvPr id="13" name="图片 13"/>
          <p:cNvPicPr>
            <a:picLocks noChangeAspect="1"/>
          </p:cNvPicPr>
          <p:nvPr/>
        </p:nvPicPr>
        <p:blipFill>
          <a:blip r:embed="rId3"/>
          <a:srcRect l="38867" t="26940" r="28873" b="26575"/>
          <a:stretch>
            <a:fillRect/>
          </a:stretch>
        </p:blipFill>
        <p:spPr>
          <a:xfrm>
            <a:off x="0" y="1769745"/>
            <a:ext cx="3676015" cy="3399790"/>
          </a:xfrm>
          <a:prstGeom prst="rect">
            <a:avLst/>
          </a:prstGeom>
          <a:noFill/>
          <a:ln w="9525">
            <a:noFill/>
          </a:ln>
        </p:spPr>
      </p:pic>
      <p:sp>
        <p:nvSpPr>
          <p:cNvPr id="2" name="文本框 1"/>
          <p:cNvSpPr txBox="1"/>
          <p:nvPr/>
        </p:nvSpPr>
        <p:spPr>
          <a:xfrm>
            <a:off x="3766820" y="1769745"/>
            <a:ext cx="5193030" cy="1198880"/>
          </a:xfrm>
          <a:prstGeom prst="rect">
            <a:avLst/>
          </a:prstGeom>
          <a:noFill/>
        </p:spPr>
        <p:txBody>
          <a:bodyPr wrap="square" rtlCol="0">
            <a:spAutoFit/>
          </a:bodyPr>
          <a:lstStyle/>
          <a:p>
            <a:r>
              <a:rPr lang="en-US" altLang="zh-CN" sz="1800" dirty="0">
                <a:solidFill>
                  <a:schemeClr val="bg1"/>
                </a:solidFill>
              </a:rPr>
              <a:t>The private constructor view can only called by the method </a:t>
            </a:r>
            <a:r>
              <a:rPr lang="en-US" altLang="zh-CN" sz="1800" dirty="0" err="1">
                <a:solidFill>
                  <a:schemeClr val="bg1"/>
                </a:solidFill>
              </a:rPr>
              <a:t>getInstance</a:t>
            </a:r>
            <a:r>
              <a:rPr lang="en-US" altLang="zh-CN" sz="1800" dirty="0">
                <a:solidFill>
                  <a:schemeClr val="bg1"/>
                </a:solidFill>
              </a:rPr>
              <a:t>(),  this method will judge </a:t>
            </a:r>
            <a:r>
              <a:rPr lang="en-US" altLang="zh-CN" sz="1800" dirty="0" err="1">
                <a:solidFill>
                  <a:schemeClr val="bg1"/>
                </a:solidFill>
              </a:rPr>
              <a:t>whther</a:t>
            </a:r>
            <a:r>
              <a:rPr lang="en-US" altLang="zh-CN" sz="1800" dirty="0">
                <a:solidFill>
                  <a:schemeClr val="bg1"/>
                </a:solidFill>
              </a:rPr>
              <a:t> the view exist, and the view could be created only once.</a:t>
            </a:r>
            <a:endParaRPr lang="en-US" altLang="zh-CN" sz="2400" dirty="0">
              <a:solidFill>
                <a:schemeClr val="bg1"/>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249</Words>
  <Application>Microsoft Macintosh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SimSun</vt:lpstr>
      <vt:lpstr>Roboto</vt:lpstr>
      <vt:lpstr>Material</vt:lpstr>
      <vt:lpstr>                   phase 2</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phase 2</dc:title>
  <dc:creator/>
  <cp:lastModifiedBy>Microsoft Office User</cp:lastModifiedBy>
  <cp:revision>41</cp:revision>
  <dcterms:created xsi:type="dcterms:W3CDTF">2018-03-09T01:49:00Z</dcterms:created>
  <dcterms:modified xsi:type="dcterms:W3CDTF">2018-04-28T15:14:43Z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