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329" r:id="rId4"/>
    <p:sldId id="330" r:id="rId5"/>
    <p:sldId id="332" r:id="rId6"/>
    <p:sldId id="333" r:id="rId7"/>
    <p:sldId id="331" r:id="rId8"/>
    <p:sldId id="334" r:id="rId9"/>
    <p:sldId id="335" r:id="rId10"/>
    <p:sldId id="336" r:id="rId11"/>
    <p:sldId id="337" r:id="rId1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76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13:29:47.86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9 0,'-4'14,"0"5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13:29:48.24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14:00:45.39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customXml" Target="../ink/ink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customXml" Target="../ink/ink1.xml"/><Relationship Id="rId4" Type="http://schemas.openxmlformats.org/officeDocument/2006/relationships/image" Target="../media/image26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认识</a:t>
            </a:r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Qt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E7331C-C7E8-4046-BEC6-AC0E2000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09" y="1049957"/>
            <a:ext cx="8300720" cy="40374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5DBCB5-CC64-4CBF-8A4C-05D469A5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07" y="5539047"/>
            <a:ext cx="8508524" cy="53408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DF7F981-5C3C-48A2-AF42-84A45BFCB3DA}"/>
              </a:ext>
            </a:extLst>
          </p:cNvPr>
          <p:cNvSpPr/>
          <p:nvPr/>
        </p:nvSpPr>
        <p:spPr>
          <a:xfrm>
            <a:off x="3159760" y="6644640"/>
            <a:ext cx="4663440" cy="2032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简介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A74610-6CB7-46D3-ADD8-6E23314A0BB3}"/>
              </a:ext>
            </a:extLst>
          </p:cNvPr>
          <p:cNvSpPr/>
          <p:nvPr/>
        </p:nvSpPr>
        <p:spPr>
          <a:xfrm>
            <a:off x="586740" y="895013"/>
            <a:ext cx="8799856" cy="1045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Qt</a:t>
            </a:r>
            <a:r>
              <a:rPr lang="zh-CN" altLang="en-US"/>
              <a:t>是一套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应用程序开发库</a:t>
            </a:r>
            <a:r>
              <a:rPr lang="zh-CN" altLang="en-US"/>
              <a:t>，但与</a:t>
            </a:r>
            <a:r>
              <a:rPr lang="en-US" altLang="zh-CN"/>
              <a:t>MFC</a:t>
            </a:r>
            <a:r>
              <a:rPr lang="zh-CN" altLang="en-US"/>
              <a:t>不同，</a:t>
            </a:r>
            <a:r>
              <a:rPr lang="en-US" altLang="zh-CN"/>
              <a:t>Qt</a:t>
            </a:r>
            <a:r>
              <a:rPr lang="zh-CN" altLang="en-US"/>
              <a:t>是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跨平台</a:t>
            </a:r>
            <a:r>
              <a:rPr lang="zh-CN" altLang="en-US"/>
              <a:t>的开发类库。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跨平台意味着只需要编写一次程序，在不同平台上无需改动或只需少许改动后在编译，就可以形成在不同平台上运行的版本。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2D3250-3171-4C2C-BC99-92746E6015CE}"/>
              </a:ext>
            </a:extLst>
          </p:cNvPr>
          <p:cNvSpPr txBox="1"/>
          <p:nvPr/>
        </p:nvSpPr>
        <p:spPr>
          <a:xfrm>
            <a:off x="586740" y="218694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的获取与安装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7986BE-5E69-4523-9DC2-F377962ED633}"/>
              </a:ext>
            </a:extLst>
          </p:cNvPr>
          <p:cNvSpPr txBox="1"/>
          <p:nvPr/>
        </p:nvSpPr>
        <p:spPr>
          <a:xfrm>
            <a:off x="473975" y="2549763"/>
            <a:ext cx="470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下载地址：</a:t>
            </a:r>
            <a:r>
              <a:rPr lang="en-US" altLang="zh-CN" sz="2000">
                <a:solidFill>
                  <a:schemeClr val="bg1"/>
                </a:solidFill>
              </a:rPr>
              <a:t>http://download.qt.io/archive/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964F5C-3181-45EF-AF6B-030A89E8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9" y="2948543"/>
            <a:ext cx="9380220" cy="415590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A4AB55B-F946-41A6-8993-2EEC3E8D95D0}"/>
              </a:ext>
            </a:extLst>
          </p:cNvPr>
          <p:cNvSpPr/>
          <p:nvPr/>
        </p:nvSpPr>
        <p:spPr>
          <a:xfrm>
            <a:off x="473975" y="5892800"/>
            <a:ext cx="9677188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FAABA8-B5AB-4520-8C6B-BBBCCC9E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14" y="7549039"/>
            <a:ext cx="2647950" cy="4524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F89752-C6F9-460D-8A0C-7CBEBB60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25" y="8335319"/>
            <a:ext cx="2600325" cy="981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023C9CC-3D01-467E-A79C-8ED9BD09F027}"/>
              </a:ext>
            </a:extLst>
          </p:cNvPr>
          <p:cNvSpPr/>
          <p:nvPr/>
        </p:nvSpPr>
        <p:spPr>
          <a:xfrm>
            <a:off x="1215342" y="9352344"/>
            <a:ext cx="3275635" cy="33566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584153-3031-4253-8767-0E170368ABEB}"/>
              </a:ext>
            </a:extLst>
          </p:cNvPr>
          <p:cNvSpPr/>
          <p:nvPr/>
        </p:nvSpPr>
        <p:spPr>
          <a:xfrm>
            <a:off x="1215342" y="7892731"/>
            <a:ext cx="3275635" cy="20348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AA5A2D-1174-4039-9725-D420C8B02505}"/>
              </a:ext>
            </a:extLst>
          </p:cNvPr>
          <p:cNvSpPr/>
          <p:nvPr/>
        </p:nvSpPr>
        <p:spPr>
          <a:xfrm>
            <a:off x="1215342" y="10249892"/>
            <a:ext cx="3275635" cy="16237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156BF3-1902-4186-ADA5-B45158F2E403}"/>
              </a:ext>
            </a:extLst>
          </p:cNvPr>
          <p:cNvSpPr/>
          <p:nvPr/>
        </p:nvSpPr>
        <p:spPr>
          <a:xfrm>
            <a:off x="5312569" y="8707232"/>
            <a:ext cx="3275635" cy="3593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100FA9-3E23-42B0-A682-9BB916BC1B01}"/>
              </a:ext>
            </a:extLst>
          </p:cNvPr>
          <p:cNvSpPr txBox="1"/>
          <p:nvPr/>
        </p:nvSpPr>
        <p:spPr>
          <a:xfrm>
            <a:off x="5111632" y="7628232"/>
            <a:ext cx="436869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MinGW:Minimalist GNU for Windows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 Creator</a:t>
            </a:r>
            <a:r>
              <a:rPr lang="zh-CN" altLang="en-US" sz="2000" b="1">
                <a:solidFill>
                  <a:schemeClr val="accent3"/>
                </a:solidFill>
              </a:rPr>
              <a:t>初步使用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6AB30C-D0AE-4F9B-8524-3E09026B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7" y="902826"/>
            <a:ext cx="9387963" cy="55474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4A5A3B-7ABE-4466-8B9F-425200E10EF0}"/>
              </a:ext>
            </a:extLst>
          </p:cNvPr>
          <p:cNvSpPr txBox="1"/>
          <p:nvPr/>
        </p:nvSpPr>
        <p:spPr>
          <a:xfrm>
            <a:off x="618587" y="6805914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工具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选项 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构建和运行 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构建套件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(kit)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EBB7D7-051A-4075-96B5-0A2C7F56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6" y="7200106"/>
            <a:ext cx="9282339" cy="55474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43C982B-8245-403D-90BE-A4EA812A0810}"/>
              </a:ext>
            </a:extLst>
          </p:cNvPr>
          <p:cNvSpPr/>
          <p:nvPr/>
        </p:nvSpPr>
        <p:spPr>
          <a:xfrm>
            <a:off x="2592729" y="11829327"/>
            <a:ext cx="5891514" cy="31251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F1B0DD-8257-4010-9E4D-A976396FD169}"/>
              </a:ext>
            </a:extLst>
          </p:cNvPr>
          <p:cNvSpPr/>
          <p:nvPr/>
        </p:nvSpPr>
        <p:spPr>
          <a:xfrm>
            <a:off x="3044142" y="8681013"/>
            <a:ext cx="254643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C70EC2-9E59-4D2D-A7D1-1EC211A7CF85}"/>
              </a:ext>
            </a:extLst>
          </p:cNvPr>
          <p:cNvCxnSpPr>
            <a:stCxn id="13" idx="2"/>
          </p:cNvCxnSpPr>
          <p:nvPr/>
        </p:nvCxnSpPr>
        <p:spPr>
          <a:xfrm flipH="1">
            <a:off x="3136739" y="9081123"/>
            <a:ext cx="34725" cy="2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F0F7555-7C19-4477-A85E-9FDEFF40B0F5}"/>
              </a:ext>
            </a:extLst>
          </p:cNvPr>
          <p:cNvSpPr/>
          <p:nvPr/>
        </p:nvSpPr>
        <p:spPr>
          <a:xfrm>
            <a:off x="2824224" y="12139868"/>
            <a:ext cx="4097437" cy="509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缺少</a:t>
            </a:r>
            <a:r>
              <a:rPr lang="en-US" altLang="zh-CN"/>
              <a:t>windows software development kit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7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6F007CC-EB55-4C5D-A9CD-8FF77B15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8034635"/>
            <a:ext cx="7772400" cy="5991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F4D486-AC4C-4124-B706-3825EA9A710B}"/>
              </a:ext>
            </a:extLst>
          </p:cNvPr>
          <p:cNvSpPr txBox="1"/>
          <p:nvPr/>
        </p:nvSpPr>
        <p:spPr>
          <a:xfrm>
            <a:off x="631689" y="8034635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卸载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1EA070-9AA4-44E2-A309-AC0017F9D750}"/>
              </a:ext>
            </a:extLst>
          </p:cNvPr>
          <p:cNvSpPr txBox="1"/>
          <p:nvPr/>
        </p:nvSpPr>
        <p:spPr>
          <a:xfrm>
            <a:off x="656883" y="468316"/>
            <a:ext cx="3044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temp</a:t>
            </a:r>
            <a:r>
              <a:rPr lang="zh-CN" altLang="en-US" sz="2000">
                <a:solidFill>
                  <a:schemeClr val="bg1"/>
                </a:solidFill>
              </a:rPr>
              <a:t>路径目录不能是中文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9ABC0A-B820-4411-89CF-E3A50928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96" y="1515400"/>
            <a:ext cx="7439025" cy="3581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44F3F1-A05D-4E46-8D7F-0B5672253E02}"/>
              </a:ext>
            </a:extLst>
          </p:cNvPr>
          <p:cNvSpPr txBox="1"/>
          <p:nvPr/>
        </p:nvSpPr>
        <p:spPr>
          <a:xfrm>
            <a:off x="656883" y="911506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高级系统设置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环境变量进行修改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1CEEFE-FD9C-4536-8138-8CA0BE17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46" y="5224572"/>
            <a:ext cx="4991100" cy="8191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6291643-80CB-4F00-A79F-8559E00CD1C1}"/>
              </a:ext>
            </a:extLst>
          </p:cNvPr>
          <p:cNvSpPr txBox="1"/>
          <p:nvPr/>
        </p:nvSpPr>
        <p:spPr>
          <a:xfrm>
            <a:off x="631689" y="6228765"/>
            <a:ext cx="936176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解决方案：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把</a:t>
            </a:r>
            <a:r>
              <a:rPr lang="en-US" altLang="zh-CN" sz="2000">
                <a:solidFill>
                  <a:schemeClr val="bg1"/>
                </a:solidFill>
              </a:rPr>
              <a:t>C:\Program Files (x86)\Windows Kits\10\bin\10.0.19041.0\x86</a:t>
            </a:r>
            <a:r>
              <a:rPr lang="zh-CN" altLang="en-US" sz="2000">
                <a:solidFill>
                  <a:schemeClr val="bg1"/>
                </a:solidFill>
              </a:rPr>
              <a:t>的 </a:t>
            </a:r>
            <a:r>
              <a:rPr lang="en-US" altLang="zh-CN" sz="2000">
                <a:solidFill>
                  <a:schemeClr val="bg1"/>
                </a:solidFill>
              </a:rPr>
              <a:t>rc.exe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rcdll.dll</a:t>
            </a:r>
            <a:r>
              <a:rPr lang="zh-CN" altLang="en-US" sz="2000">
                <a:solidFill>
                  <a:schemeClr val="bg1"/>
                </a:solidFill>
              </a:rPr>
              <a:t>复制到</a:t>
            </a:r>
            <a:r>
              <a:rPr lang="en-US" altLang="zh-CN" sz="2000">
                <a:solidFill>
                  <a:schemeClr val="bg1"/>
                </a:solidFill>
              </a:rPr>
              <a:t>C:\Program Files (x86)\Microsoft Visual Studio 14.0\VC\bin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nn-NO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把</a:t>
            </a:r>
            <a:r>
              <a:rPr lang="en-US" altLang="zh-CN" sz="2000">
                <a:solidFill>
                  <a:schemeClr val="bg1"/>
                </a:solidFill>
              </a:rPr>
              <a:t>C:\Program Files (x86)\Windows Kits\10\bin\10.0.19041.0\x64</a:t>
            </a:r>
            <a:r>
              <a:rPr lang="zh-CN" altLang="en-US" sz="2000">
                <a:solidFill>
                  <a:schemeClr val="bg1"/>
                </a:solidFill>
              </a:rPr>
              <a:t>的 </a:t>
            </a:r>
            <a:r>
              <a:rPr lang="en-US" altLang="zh-CN" sz="2000">
                <a:solidFill>
                  <a:schemeClr val="bg1"/>
                </a:solidFill>
              </a:rPr>
              <a:t>rc.exe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rcdll.dll</a:t>
            </a:r>
            <a:r>
              <a:rPr lang="zh-CN" altLang="en-US" sz="2000">
                <a:solidFill>
                  <a:schemeClr val="bg1"/>
                </a:solidFill>
              </a:rPr>
              <a:t>复制到</a:t>
            </a:r>
            <a:r>
              <a:rPr lang="nn-NO" altLang="zh-CN" sz="2000">
                <a:solidFill>
                  <a:schemeClr val="bg1"/>
                </a:solidFill>
              </a:rPr>
              <a:t>D:\Program Files (x86)\Microsoft Visual Studio 14.0\VC\bin\amd64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nn-NO" altLang="zh-CN" sz="200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3577B6-3AAC-4982-A8C0-D5CD5FEA8F57}"/>
              </a:ext>
            </a:extLst>
          </p:cNvPr>
          <p:cNvSpPr/>
          <p:nvPr/>
        </p:nvSpPr>
        <p:spPr>
          <a:xfrm>
            <a:off x="1991360" y="3175772"/>
            <a:ext cx="6624320" cy="66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3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960968B-4F33-40D9-8ADE-7DEF0EC1B9AA}"/>
              </a:ext>
            </a:extLst>
          </p:cNvPr>
          <p:cNvSpPr txBox="1"/>
          <p:nvPr/>
        </p:nvSpPr>
        <p:spPr>
          <a:xfrm>
            <a:off x="626269" y="6799996"/>
            <a:ext cx="116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设置语言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562C5E-7CA0-443A-B50B-03CBEC87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9" y="7200106"/>
            <a:ext cx="9253227" cy="55152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5D60C8-BF93-4FBA-A1DB-2C9DD9DC17B3}"/>
              </a:ext>
            </a:extLst>
          </p:cNvPr>
          <p:cNvSpPr/>
          <p:nvPr/>
        </p:nvSpPr>
        <p:spPr>
          <a:xfrm>
            <a:off x="457677" y="7834323"/>
            <a:ext cx="2225215" cy="42204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892C2C-DD00-451B-9162-FA2F8274547D}"/>
              </a:ext>
            </a:extLst>
          </p:cNvPr>
          <p:cNvSpPr/>
          <p:nvPr/>
        </p:nvSpPr>
        <p:spPr>
          <a:xfrm>
            <a:off x="3891835" y="9029786"/>
            <a:ext cx="2225215" cy="2533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502E0C-343F-4214-86B8-BDC54209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0" y="945866"/>
            <a:ext cx="9210628" cy="5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编写一个</a:t>
            </a:r>
            <a:r>
              <a:rPr lang="en-US" altLang="zh-CN" sz="2000" b="1">
                <a:solidFill>
                  <a:schemeClr val="accent3"/>
                </a:solidFill>
              </a:rPr>
              <a:t>Hello World</a:t>
            </a:r>
            <a:r>
              <a:rPr lang="zh-CN" altLang="en-US" sz="2000" b="1">
                <a:solidFill>
                  <a:schemeClr val="accent3"/>
                </a:solidFill>
              </a:rPr>
              <a:t>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60968B-4F33-40D9-8ADE-7DEF0EC1B9AA}"/>
              </a:ext>
            </a:extLst>
          </p:cNvPr>
          <p:cNvSpPr txBox="1"/>
          <p:nvPr/>
        </p:nvSpPr>
        <p:spPr>
          <a:xfrm>
            <a:off x="586740" y="736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新建一个项目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99D470-EA11-466E-8154-67EAC5C8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4" y="1294185"/>
            <a:ext cx="8324850" cy="51911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D534C1-248E-4CD9-ACE0-350B6BEA1FDF}"/>
              </a:ext>
            </a:extLst>
          </p:cNvPr>
          <p:cNvSpPr txBox="1"/>
          <p:nvPr/>
        </p:nvSpPr>
        <p:spPr>
          <a:xfrm>
            <a:off x="953375" y="6642785"/>
            <a:ext cx="8908256" cy="32518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Widgets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桌面平台的图形用户界面（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GUI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）应用程序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Console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控制台应用程序，一般用于学习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C/C++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语言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Quick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创建可部署的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Quick2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应用程序。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是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支持的一套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GUI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开发架构。采用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QML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设计界面，程序框架采用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C++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语言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Quick Controls 2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创建基于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 Control2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组件的可部署的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 2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应用程序。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Canvas 3D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QML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语言的界面设计，支持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3D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画布。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380E8F-5FD9-4E9F-B6C0-B98BE7FE43CB}"/>
              </a:ext>
            </a:extLst>
          </p:cNvPr>
          <p:cNvSpPr/>
          <p:nvPr/>
        </p:nvSpPr>
        <p:spPr>
          <a:xfrm>
            <a:off x="3727048" y="1979271"/>
            <a:ext cx="2812648" cy="28936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EF6FD8F-5164-4CA7-B284-50DF034F445D}"/>
              </a:ext>
            </a:extLst>
          </p:cNvPr>
          <p:cNvSpPr/>
          <p:nvPr/>
        </p:nvSpPr>
        <p:spPr>
          <a:xfrm>
            <a:off x="3958542" y="1535490"/>
            <a:ext cx="300942" cy="3987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229A86-DD07-4BF4-B3D9-09EB87AA8B49}"/>
              </a:ext>
            </a:extLst>
          </p:cNvPr>
          <p:cNvSpPr/>
          <p:nvPr/>
        </p:nvSpPr>
        <p:spPr>
          <a:xfrm>
            <a:off x="486137" y="6642785"/>
            <a:ext cx="9652864" cy="52761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C1AB6B-D1EF-4152-8A2E-146F5088D45F}"/>
              </a:ext>
            </a:extLst>
          </p:cNvPr>
          <p:cNvCxnSpPr/>
          <p:nvPr/>
        </p:nvCxnSpPr>
        <p:spPr>
          <a:xfrm>
            <a:off x="3842795" y="2268638"/>
            <a:ext cx="0" cy="42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FE446664-4C28-43FC-8738-166CC10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44" y="10004050"/>
            <a:ext cx="8591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60056E-860B-4070-9AE3-00C9C687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5422408"/>
            <a:ext cx="8534400" cy="4162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74232B-3784-463F-A470-539BC70D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30" y="9987878"/>
            <a:ext cx="7010400" cy="1123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C653B63-A8DB-444A-956A-BF5ABCA36F03}"/>
              </a:ext>
            </a:extLst>
          </p:cNvPr>
          <p:cNvSpPr/>
          <p:nvPr/>
        </p:nvSpPr>
        <p:spPr>
          <a:xfrm>
            <a:off x="2468721" y="7303754"/>
            <a:ext cx="7335520" cy="254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FBEFBE-BF85-4881-BB6D-F17C61C37A65}"/>
              </a:ext>
            </a:extLst>
          </p:cNvPr>
          <p:cNvCxnSpPr/>
          <p:nvPr/>
        </p:nvCxnSpPr>
        <p:spPr>
          <a:xfrm>
            <a:off x="2691130" y="7557754"/>
            <a:ext cx="0" cy="24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61C9CB0-4FD5-48C3-8A28-3EFFF6494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30" y="983636"/>
            <a:ext cx="8515350" cy="401002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9C25EB8-BBE8-45AF-98CC-4CDA57AE9A30}"/>
              </a:ext>
            </a:extLst>
          </p:cNvPr>
          <p:cNvSpPr txBox="1"/>
          <p:nvPr/>
        </p:nvSpPr>
        <p:spPr>
          <a:xfrm>
            <a:off x="930108" y="11266124"/>
            <a:ext cx="922088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QMainWindow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r>
              <a:rPr lang="zh-CN" altLang="en-US" sz="2000">
                <a:solidFill>
                  <a:schemeClr val="bg1"/>
                </a:solidFill>
              </a:rPr>
              <a:t>主窗口类，具有主菜单、工具栏和状态栏，类似一般程序的主窗口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QWidget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r>
              <a:rPr lang="zh-CN" altLang="en-US" sz="2000">
                <a:solidFill>
                  <a:schemeClr val="bg1"/>
                </a:solidFill>
              </a:rPr>
              <a:t>是所有具有可视化界面类的基类，各种界面组件都支持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QDialog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r>
              <a:rPr lang="zh-CN" altLang="en-US" sz="2000">
                <a:solidFill>
                  <a:schemeClr val="bg1"/>
                </a:solidFill>
              </a:rPr>
              <a:t>对话框类，建立基于对话框的界面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44D14C-D7A8-43C4-B2F1-C8CCA6752167}"/>
              </a:ext>
            </a:extLst>
          </p:cNvPr>
          <p:cNvSpPr/>
          <p:nvPr/>
        </p:nvSpPr>
        <p:spPr>
          <a:xfrm>
            <a:off x="2372810" y="8322197"/>
            <a:ext cx="7523544" cy="2540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065F7-B43C-43B1-8905-6E3B523A08C2}"/>
              </a:ext>
            </a:extLst>
          </p:cNvPr>
          <p:cNvSpPr/>
          <p:nvPr/>
        </p:nvSpPr>
        <p:spPr>
          <a:xfrm>
            <a:off x="3842794" y="8609010"/>
            <a:ext cx="3703899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UI</a:t>
            </a:r>
            <a:r>
              <a:rPr lang="zh-CN" altLang="en-US"/>
              <a:t>：</a:t>
            </a:r>
            <a:r>
              <a:rPr lang="en-US" altLang="zh-CN"/>
              <a:t>User Interface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9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BD1DAA-EC52-4F0F-B0F4-7DC74D24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7" y="972550"/>
            <a:ext cx="8727311" cy="51345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D51AAC-6A5F-4F29-917A-DE3B0BAC776D}"/>
              </a:ext>
            </a:extLst>
          </p:cNvPr>
          <p:cNvSpPr/>
          <p:nvPr/>
        </p:nvSpPr>
        <p:spPr>
          <a:xfrm>
            <a:off x="1562582" y="1539432"/>
            <a:ext cx="1898248" cy="19677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10C336-6345-4003-B077-706B4A6C31FF}"/>
              </a:ext>
            </a:extLst>
          </p:cNvPr>
          <p:cNvSpPr txBox="1"/>
          <p:nvPr/>
        </p:nvSpPr>
        <p:spPr>
          <a:xfrm>
            <a:off x="1446836" y="480119"/>
            <a:ext cx="53317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活动项目（</a:t>
            </a:r>
            <a:r>
              <a:rPr lang="en-US" altLang="zh-CN" sz="2000">
                <a:solidFill>
                  <a:schemeClr val="bg1"/>
                </a:solidFill>
              </a:rPr>
              <a:t> Active Project </a:t>
            </a:r>
            <a:r>
              <a:rPr lang="zh-CN" altLang="en-US" sz="2000">
                <a:solidFill>
                  <a:schemeClr val="bg1"/>
                </a:solidFill>
              </a:rPr>
              <a:t>），用加粗字体表示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D25FBC-1B2D-4DDF-A634-0D4B1ABA252C}"/>
              </a:ext>
            </a:extLst>
          </p:cNvPr>
          <p:cNvCxnSpPr>
            <a:cxnSpLocks/>
          </p:cNvCxnSpPr>
          <p:nvPr/>
        </p:nvCxnSpPr>
        <p:spPr>
          <a:xfrm flipV="1">
            <a:off x="1655180" y="880229"/>
            <a:ext cx="0" cy="6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4872E23-72B5-4041-A13D-EDADA11E0DE4}"/>
              </a:ext>
            </a:extLst>
          </p:cNvPr>
          <p:cNvSpPr/>
          <p:nvPr/>
        </p:nvSpPr>
        <p:spPr>
          <a:xfrm>
            <a:off x="1990645" y="3385480"/>
            <a:ext cx="5775767" cy="412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mainwindow.ui</a:t>
            </a:r>
            <a:r>
              <a:rPr lang="zh-CN" altLang="en-US"/>
              <a:t>：界面文件，使用</a:t>
            </a:r>
            <a:r>
              <a:rPr lang="en-US" altLang="zh-CN"/>
              <a:t>XML</a:t>
            </a:r>
            <a:r>
              <a:rPr lang="zh-CN" altLang="en-US"/>
              <a:t>语言描述</a:t>
            </a:r>
            <a:endParaRPr lang="en-US" altLang="zh-CN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16F737-0C41-4B37-B988-6FA59619F850}"/>
              </a:ext>
            </a:extLst>
          </p:cNvPr>
          <p:cNvCxnSpPr>
            <a:cxnSpLocks/>
          </p:cNvCxnSpPr>
          <p:nvPr/>
        </p:nvCxnSpPr>
        <p:spPr>
          <a:xfrm>
            <a:off x="2812648" y="3041192"/>
            <a:ext cx="0" cy="35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5AB383F-3989-4E1C-9A46-0080B8380D02}"/>
              </a:ext>
            </a:extLst>
          </p:cNvPr>
          <p:cNvSpPr/>
          <p:nvPr/>
        </p:nvSpPr>
        <p:spPr>
          <a:xfrm>
            <a:off x="1562582" y="2844421"/>
            <a:ext cx="1898248" cy="19677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D3544B-33FB-4B08-A341-21409EEB4A63}"/>
              </a:ext>
            </a:extLst>
          </p:cNvPr>
          <p:cNvSpPr/>
          <p:nvPr/>
        </p:nvSpPr>
        <p:spPr>
          <a:xfrm>
            <a:off x="914400" y="1747887"/>
            <a:ext cx="1898248" cy="19677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FFC13-8FF3-480B-B6BC-CA6539E1FDE2}"/>
              </a:ext>
            </a:extLst>
          </p:cNvPr>
          <p:cNvSpPr/>
          <p:nvPr/>
        </p:nvSpPr>
        <p:spPr>
          <a:xfrm>
            <a:off x="517967" y="3890129"/>
            <a:ext cx="5775767" cy="412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sampl_1.pro</a:t>
            </a:r>
            <a:r>
              <a:rPr lang="zh-CN" altLang="en-US"/>
              <a:t>：项目管理文件，包括一些项目的设置项</a:t>
            </a:r>
            <a:endParaRPr lang="en-US" altLang="zh-CN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DE2A154-CB39-4082-B0A3-8819CEE800F7}"/>
              </a:ext>
            </a:extLst>
          </p:cNvPr>
          <p:cNvCxnSpPr/>
          <p:nvPr/>
        </p:nvCxnSpPr>
        <p:spPr>
          <a:xfrm>
            <a:off x="1036320" y="1956342"/>
            <a:ext cx="0" cy="193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A3A34CCC-7FFA-4A20-9D46-E2791887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68" y="6247928"/>
            <a:ext cx="2943225" cy="21240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AB8FB66-B936-44A1-A12D-69C0A6415C40}"/>
              </a:ext>
            </a:extLst>
          </p:cNvPr>
          <p:cNvSpPr/>
          <p:nvPr/>
        </p:nvSpPr>
        <p:spPr>
          <a:xfrm>
            <a:off x="1655180" y="6827520"/>
            <a:ext cx="1805650" cy="1793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46B860-4C98-42FB-8B80-58622221918E}"/>
              </a:ext>
            </a:extLst>
          </p:cNvPr>
          <p:cNvSpPr/>
          <p:nvPr/>
        </p:nvSpPr>
        <p:spPr>
          <a:xfrm>
            <a:off x="4307839" y="6328826"/>
            <a:ext cx="2048052" cy="11767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通过下列菜单可以控制左侧两个子窗口的显式内容</a:t>
            </a:r>
            <a:endParaRPr lang="en-US" altLang="zh-CN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66F1F5B-7C3D-4899-931F-108E346EA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552" y="6451371"/>
            <a:ext cx="3314700" cy="194310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E0B42340-9EFA-427A-A392-F399498D7083}"/>
              </a:ext>
            </a:extLst>
          </p:cNvPr>
          <p:cNvSpPr/>
          <p:nvPr/>
        </p:nvSpPr>
        <p:spPr>
          <a:xfrm>
            <a:off x="7533077" y="6451371"/>
            <a:ext cx="1805650" cy="1793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85FADD-E1E3-4A31-938F-D1ED15DE4CA5}"/>
              </a:ext>
            </a:extLst>
          </p:cNvPr>
          <p:cNvCxnSpPr/>
          <p:nvPr/>
        </p:nvCxnSpPr>
        <p:spPr>
          <a:xfrm>
            <a:off x="3460830" y="6917183"/>
            <a:ext cx="8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B8BE8FF-39ED-4093-BEF3-D9CB960E580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336595" y="6541034"/>
            <a:ext cx="119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32BE021C-472D-433A-B4BD-052F032F2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82" y="9054581"/>
            <a:ext cx="8867880" cy="4869153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B1AED04F-5104-414B-B155-A286D022D517}"/>
              </a:ext>
            </a:extLst>
          </p:cNvPr>
          <p:cNvSpPr txBox="1"/>
          <p:nvPr/>
        </p:nvSpPr>
        <p:spPr>
          <a:xfrm>
            <a:off x="1036320" y="8654471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双击</a:t>
            </a:r>
            <a:r>
              <a:rPr lang="en-US" altLang="zh-CN" sz="2000">
                <a:solidFill>
                  <a:schemeClr val="bg1"/>
                </a:solidFill>
              </a:rPr>
              <a:t>ui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76A14D-F191-45B0-90CF-5C06FFD47396}"/>
              </a:ext>
            </a:extLst>
          </p:cNvPr>
          <p:cNvSpPr/>
          <p:nvPr/>
        </p:nvSpPr>
        <p:spPr>
          <a:xfrm>
            <a:off x="7533077" y="12273280"/>
            <a:ext cx="2271323" cy="7416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CBB423-46DB-4B1A-9DD0-A22629BF961C}"/>
              </a:ext>
            </a:extLst>
          </p:cNvPr>
          <p:cNvSpPr/>
          <p:nvPr/>
        </p:nvSpPr>
        <p:spPr>
          <a:xfrm>
            <a:off x="975568" y="12131040"/>
            <a:ext cx="2271323" cy="1727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C2614B9-8820-415A-A8FB-66031797D2FC}"/>
              </a:ext>
            </a:extLst>
          </p:cNvPr>
          <p:cNvCxnSpPr>
            <a:cxnSpLocks/>
          </p:cNvCxnSpPr>
          <p:nvPr/>
        </p:nvCxnSpPr>
        <p:spPr>
          <a:xfrm flipV="1">
            <a:off x="3246891" y="11014733"/>
            <a:ext cx="969509" cy="111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D47AD83-74B7-4639-AA38-7BF9E39F3D48}"/>
              </a:ext>
            </a:extLst>
          </p:cNvPr>
          <p:cNvCxnSpPr>
            <a:cxnSpLocks/>
          </p:cNvCxnSpPr>
          <p:nvPr/>
        </p:nvCxnSpPr>
        <p:spPr>
          <a:xfrm>
            <a:off x="5130800" y="10908017"/>
            <a:ext cx="2402277" cy="136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0F6CD9B6-4CD2-45B9-AC42-84532AF48B3F}"/>
              </a:ext>
            </a:extLst>
          </p:cNvPr>
          <p:cNvSpPr/>
          <p:nvPr/>
        </p:nvSpPr>
        <p:spPr>
          <a:xfrm>
            <a:off x="975568" y="10153852"/>
            <a:ext cx="784652" cy="62844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E838712-5AD3-42C4-BDCF-AE102BFAD9D2}"/>
              </a:ext>
            </a:extLst>
          </p:cNvPr>
          <p:cNvSpPr/>
          <p:nvPr/>
        </p:nvSpPr>
        <p:spPr>
          <a:xfrm>
            <a:off x="1203767" y="1956342"/>
            <a:ext cx="451413" cy="3884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DA6A96-131F-414C-91D9-545BAD3D0572}"/>
              </a:ext>
            </a:extLst>
          </p:cNvPr>
          <p:cNvSpPr txBox="1"/>
          <p:nvPr/>
        </p:nvSpPr>
        <p:spPr>
          <a:xfrm>
            <a:off x="556260" y="54102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项目的编译、调试与运行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ADFFCB-C3F2-4D81-91E0-8EE31459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3" y="941130"/>
            <a:ext cx="9293371" cy="5234117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11C5341-530E-4E90-9EB0-17568D3115F3}"/>
              </a:ext>
            </a:extLst>
          </p:cNvPr>
          <p:cNvSpPr/>
          <p:nvPr/>
        </p:nvSpPr>
        <p:spPr>
          <a:xfrm>
            <a:off x="665883" y="3098800"/>
            <a:ext cx="441557" cy="37592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BA5219-0EC2-429C-B521-0ED89CCA6AD5}"/>
              </a:ext>
            </a:extLst>
          </p:cNvPr>
          <p:cNvCxnSpPr/>
          <p:nvPr/>
        </p:nvCxnSpPr>
        <p:spPr>
          <a:xfrm flipV="1">
            <a:off x="1107440" y="1991360"/>
            <a:ext cx="2296160" cy="117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238FDA-0193-4F90-8DEB-EF129917288F}"/>
              </a:ext>
            </a:extLst>
          </p:cNvPr>
          <p:cNvSpPr/>
          <p:nvPr/>
        </p:nvSpPr>
        <p:spPr>
          <a:xfrm>
            <a:off x="3251200" y="1605280"/>
            <a:ext cx="1849120" cy="2743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0F4270-221F-4016-9FC8-1ECC4F6BE944}"/>
              </a:ext>
            </a:extLst>
          </p:cNvPr>
          <p:cNvSpPr txBox="1"/>
          <p:nvPr/>
        </p:nvSpPr>
        <p:spPr>
          <a:xfrm>
            <a:off x="665883" y="6380480"/>
            <a:ext cx="884387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shadow build</a:t>
            </a:r>
            <a:r>
              <a:rPr lang="zh-CN" altLang="en-US" sz="2000">
                <a:solidFill>
                  <a:schemeClr val="bg1"/>
                </a:solidFill>
              </a:rPr>
              <a:t>：用</a:t>
            </a:r>
            <a:r>
              <a:rPr lang="en-US" altLang="zh-CN" sz="2000">
                <a:solidFill>
                  <a:schemeClr val="bg1"/>
                </a:solidFill>
              </a:rPr>
              <a:t>Debug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Release</a:t>
            </a:r>
            <a:r>
              <a:rPr lang="zh-CN" altLang="en-US" sz="2000">
                <a:solidFill>
                  <a:schemeClr val="bg1"/>
                </a:solidFill>
              </a:rPr>
              <a:t>模式分别编译，将会在项目的同级目录下生成对应的目录，保存编译后的文件。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1EFB91-715D-49B5-BED2-D7970FB77F4F}"/>
              </a:ext>
            </a:extLst>
          </p:cNvPr>
          <p:cNvSpPr/>
          <p:nvPr/>
        </p:nvSpPr>
        <p:spPr>
          <a:xfrm>
            <a:off x="3698240" y="2428240"/>
            <a:ext cx="5496560" cy="5892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7E843A-6FDD-4D18-AFC7-F5ED60D8ED23}"/>
              </a:ext>
            </a:extLst>
          </p:cNvPr>
          <p:cNvSpPr txBox="1"/>
          <p:nvPr/>
        </p:nvSpPr>
        <p:spPr>
          <a:xfrm>
            <a:off x="665883" y="7589520"/>
            <a:ext cx="307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en-US" altLang="zh-CN" sz="2000">
                <a:solidFill>
                  <a:schemeClr val="bg1"/>
                </a:solidFill>
              </a:rPr>
              <a:t>Visual Studio</a:t>
            </a:r>
            <a:r>
              <a:rPr lang="zh-CN" altLang="en-US" sz="2000">
                <a:solidFill>
                  <a:schemeClr val="bg1"/>
                </a:solidFill>
              </a:rPr>
              <a:t>里使用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85F060C-395D-48E7-A5C0-DFD17F6D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3" y="7989630"/>
            <a:ext cx="9003924" cy="55023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8991D8-E34D-48A4-8DEF-39E134A96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211" y="7676992"/>
            <a:ext cx="3857625" cy="228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4247C75-86E5-4D0C-916C-49ACCA9419D0}"/>
                  </a:ext>
                </a:extLst>
              </p14:cNvPr>
              <p14:cNvContentPartPr/>
              <p14:nvPr/>
            </p14:nvContentPartPr>
            <p14:xfrm>
              <a:off x="9536760" y="8694420"/>
              <a:ext cx="3240" cy="122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4247C75-86E5-4D0C-916C-49ACCA9419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8120" y="8685420"/>
                <a:ext cx="20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C3FF9A9E-9599-4DEC-B120-7C7E40D7C76D}"/>
                  </a:ext>
                </a:extLst>
              </p14:cNvPr>
              <p14:cNvContentPartPr/>
              <p14:nvPr/>
            </p14:nvContentPartPr>
            <p14:xfrm>
              <a:off x="9532080" y="8800980"/>
              <a:ext cx="360" cy="3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C3FF9A9E-9599-4DEC-B120-7C7E40D7C7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3440" y="879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609D64F0-A7C2-4A1A-8DA8-60B641B531A4}"/>
                  </a:ext>
                </a:extLst>
              </p14:cNvPr>
              <p14:cNvContentPartPr/>
              <p14:nvPr/>
            </p14:nvContentPartPr>
            <p14:xfrm>
              <a:off x="9387360" y="8290500"/>
              <a:ext cx="360" cy="3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609D64F0-A7C2-4A1A-8DA8-60B641B53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78720" y="8281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10593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3878</TotalTime>
  <Words>486</Words>
  <Application>Microsoft Office PowerPoint</Application>
  <PresentationFormat>自定义</PresentationFormat>
  <Paragraphs>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华文琥珀</vt:lpstr>
      <vt:lpstr>Arial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1458</cp:revision>
  <dcterms:created xsi:type="dcterms:W3CDTF">2020-06-26T01:00:00Z</dcterms:created>
  <dcterms:modified xsi:type="dcterms:W3CDTF">2021-07-02T14:01:12Z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35C8A0B9FA4B4BC7B03E97E74C2317FB</vt:lpwstr>
  </property>
</Properties>
</file>