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348" r:id="rId4"/>
    <p:sldId id="349" r:id="rId5"/>
    <p:sldId id="351" r:id="rId6"/>
    <p:sldId id="352" r:id="rId7"/>
    <p:sldId id="350" r:id="rId8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2" autoAdjust="0"/>
    <p:restoredTop sz="95220" autoAdjust="0"/>
  </p:normalViewPr>
  <p:slideViewPr>
    <p:cSldViewPr snapToGrid="0" showGuides="1">
      <p:cViewPr>
        <p:scale>
          <a:sx n="33" d="100"/>
          <a:sy n="33" d="100"/>
        </p:scale>
        <p:origin x="2774" y="427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7T06:27:31.279"/>
    </inkml:context>
    <inkml:brush xml:id="br0">
      <inkml:brushProperty name="width" value="0.05" units="cm"/>
      <inkml:brushProperty name="height" value="0.05" units="cm"/>
      <inkml:brushProperty name="color" value="#CC912C"/>
      <inkml:brushProperty name="ignorePressure" value="1"/>
      <inkml:brushProperty name="inkEffects" value="gold"/>
      <inkml:brushProperty name="anchorX" value="-16131.16602"/>
      <inkml:brushProperty name="anchorY" value="-6786.91553"/>
      <inkml:brushProperty name="scaleFactor" value="0.5"/>
    </inkml:brush>
  </inkml:definitions>
  <inkml:trace contextRef="#ctx0" brushRef="#br0">1 255,'0'0,"25"0,19-4,-1 0,3-1,1 2,-5-4,3 1,-1-3,5 0,3 3,8-4,8-2,11 2,6-3,2 2,1-2,1 3,-5 2,-2 3,-4 2,-5 1,1 2,-3 0,2 1,-2-1,3 0,-2 1,-1-1,1 0,-1 0,-1 0,-7 0,-1 4,-1 1,-5-1,0 0,-2-2,0 0,2-1,-3-1,3 0,1 0,2 0,2 0,5-1,6 1,4 0,9 0,11-4,5 0,10-5,6-3,5-3,-1-3,-3 2,-7 3,-7 4,-8 4,-5 2,-4 2,-2 1,-2 1,1-1,3 1,1-1,0-3,0-1,-6-1,0 2,0 0,-5 2,-3 0,-4 0,1 1,-2 0,4 1,2 3,3 0,3 5,-2 4,-4 2,-3 3,-7-2,-4 1,-5 0,0 1,-4 2,1-4,-2 0,2 5,-2 1,-2 5,-6 1,-2-1,-6 3,-4-5,-9-1,-2-7,-11-5,-10-11,1-1,0 0,0 1,0-1,0 0,-1 0,1 1,0-1,0 0,0 1,0-1,0 0,-1 0,1 1,0-1,0 0,0 0,-1 1,1-1,0 0,0 0,-1 0,1 1,0-1,0 0,-1 0,1 0,0 0,-1 0,1 0,0 0,0 1,-1-1,-24 3,-28-1,-29-2,5-1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2021/8/28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>
                <a:solidFill>
                  <a:schemeClr val="bg1"/>
                </a:solidFill>
                <a:cs typeface="+mn-ea"/>
                <a:sym typeface="+mn-lt"/>
              </a:rPr>
              <a:t>数据库</a:t>
            </a: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5.9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11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577465-CCE3-4BB6-A01A-55566E973D70}"/>
              </a:ext>
            </a:extLst>
          </p:cNvPr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Qt SQL</a:t>
            </a:r>
            <a:r>
              <a:rPr lang="zh-CN" altLang="en-US" sz="2000" b="1">
                <a:solidFill>
                  <a:schemeClr val="accent3"/>
                </a:solidFill>
              </a:rPr>
              <a:t>模块概述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6E3805-109E-4476-9CA2-CE39D6EAF6F9}"/>
              </a:ext>
            </a:extLst>
          </p:cNvPr>
          <p:cNvSpPr txBox="1"/>
          <p:nvPr/>
        </p:nvSpPr>
        <p:spPr>
          <a:xfrm>
            <a:off x="524964" y="793357"/>
            <a:ext cx="5309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要包含模块类的定义，请使用以下指令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597FBF-FC95-4BC2-B616-9208C315B709}"/>
              </a:ext>
            </a:extLst>
          </p:cNvPr>
          <p:cNvSpPr/>
          <p:nvPr/>
        </p:nvSpPr>
        <p:spPr>
          <a:xfrm>
            <a:off x="674404" y="1132882"/>
            <a:ext cx="438373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000080"/>
                </a:solidFill>
                <a:effectLst/>
              </a:rPr>
              <a:t>#include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008000"/>
                </a:solidFill>
                <a:effectLst/>
              </a:rPr>
              <a:t>&lt;QtSql&gt;</a:t>
            </a:r>
            <a:endParaRPr lang="zh-CN" altLang="en-US" sz="2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2B3AFD-DAC8-4031-9D2D-9008E25C2EA9}"/>
              </a:ext>
            </a:extLst>
          </p:cNvPr>
          <p:cNvSpPr txBox="1"/>
          <p:nvPr/>
        </p:nvSpPr>
        <p:spPr>
          <a:xfrm>
            <a:off x="5312569" y="978023"/>
            <a:ext cx="4695827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SQL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模块包含多个类，实现数据库的连接，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SQL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语句执行，数据获取与界面显示，数据与界面之间使用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Model/View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结构，方便的实现数据的显示和操作。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D536DE-5491-4A63-A8BD-6F2E60A4501F}"/>
              </a:ext>
            </a:extLst>
          </p:cNvPr>
          <p:cNvSpPr txBox="1"/>
          <p:nvPr/>
        </p:nvSpPr>
        <p:spPr>
          <a:xfrm>
            <a:off x="524963" y="1562799"/>
            <a:ext cx="5725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要链接模块，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qmake.pro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文件需要添加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473763-AFE2-423D-BBA7-DDA3D53CD51A}"/>
              </a:ext>
            </a:extLst>
          </p:cNvPr>
          <p:cNvSpPr/>
          <p:nvPr/>
        </p:nvSpPr>
        <p:spPr>
          <a:xfrm>
            <a:off x="674404" y="1902324"/>
            <a:ext cx="438373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>
                <a:solidFill>
                  <a:srgbClr val="800080"/>
                </a:solidFill>
                <a:effectLst/>
              </a:rPr>
              <a:t>QT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+=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sql</a:t>
            </a:r>
            <a:endParaRPr lang="zh-CN" altLang="en-US" sz="20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F4091-F0C5-4C81-A919-E68D3A67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67" y="2640987"/>
            <a:ext cx="9036502" cy="48426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C4F1A31-CB83-445A-BEF1-08864E207307}"/>
              </a:ext>
            </a:extLst>
          </p:cNvPr>
          <p:cNvSpPr/>
          <p:nvPr/>
        </p:nvSpPr>
        <p:spPr>
          <a:xfrm>
            <a:off x="790867" y="7589520"/>
            <a:ext cx="9036502" cy="6705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/>
              <a:t>SQLite</a:t>
            </a:r>
            <a:r>
              <a:rPr lang="zh-CN" altLang="en-US" sz="2000"/>
              <a:t>是一种开源免费试用的数据库，</a:t>
            </a:r>
            <a:r>
              <a:rPr lang="en-US" altLang="zh-CN" sz="2000"/>
              <a:t>SQLite Expert</a:t>
            </a:r>
            <a:r>
              <a:rPr lang="zh-CN" altLang="en-US" sz="2000"/>
              <a:t>是它的可视化工具，安装好之后，无需再安装</a:t>
            </a:r>
            <a:r>
              <a:rPr lang="en-US" altLang="zh-CN" sz="2000"/>
              <a:t>SQLite</a:t>
            </a:r>
            <a:r>
              <a:rPr lang="zh-CN" altLang="en-US" sz="2000"/>
              <a:t>数据库驱动。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F5127E-9237-4F7A-B0EF-F66E5889FB2F}"/>
              </a:ext>
            </a:extLst>
          </p:cNvPr>
          <p:cNvSpPr/>
          <p:nvPr/>
        </p:nvSpPr>
        <p:spPr>
          <a:xfrm>
            <a:off x="4588163" y="8596602"/>
            <a:ext cx="2720050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QAbstractTableModel</a:t>
            </a:r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E85FC6B-754E-400D-9523-999F718FAB3A}"/>
              </a:ext>
            </a:extLst>
          </p:cNvPr>
          <p:cNvSpPr/>
          <p:nvPr/>
        </p:nvSpPr>
        <p:spPr>
          <a:xfrm>
            <a:off x="4588162" y="9596269"/>
            <a:ext cx="2720051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QSqlQueryModel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ABC349-812C-4C4A-9BE0-8BA85ACA908B}"/>
              </a:ext>
            </a:extLst>
          </p:cNvPr>
          <p:cNvSpPr/>
          <p:nvPr/>
        </p:nvSpPr>
        <p:spPr>
          <a:xfrm>
            <a:off x="4588162" y="10646479"/>
            <a:ext cx="2720051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QSqlTableModel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7465BC-3B11-4944-8134-5DE1C4301A95}"/>
              </a:ext>
            </a:extLst>
          </p:cNvPr>
          <p:cNvSpPr/>
          <p:nvPr/>
        </p:nvSpPr>
        <p:spPr>
          <a:xfrm>
            <a:off x="4582373" y="11666209"/>
            <a:ext cx="2720051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QSqlRelationalTableModel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B33C340-F0E1-459D-9963-95112142E8B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5948188" y="9105888"/>
            <a:ext cx="0" cy="490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8560840-6768-4EE8-A0E4-65F0261CE449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48188" y="10105555"/>
            <a:ext cx="0" cy="540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D0DE45-D9C3-477B-A089-13C62D9536F5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5942399" y="11155765"/>
            <a:ext cx="5789" cy="51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4157002-7B40-4E0E-AA4F-05D642624349}"/>
              </a:ext>
            </a:extLst>
          </p:cNvPr>
          <p:cNvSpPr txBox="1"/>
          <p:nvPr/>
        </p:nvSpPr>
        <p:spPr>
          <a:xfrm>
            <a:off x="622532" y="8483191"/>
            <a:ext cx="37968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QTableView</a:t>
            </a:r>
            <a:r>
              <a:rPr lang="zh-CN" altLang="en-US" sz="2000">
                <a:solidFill>
                  <a:schemeClr val="bg1"/>
                </a:solidFill>
              </a:rPr>
              <a:t>是常用的数据库内容显示组件：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QSqlQueryModel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：</a:t>
            </a:r>
            <a:endParaRPr lang="en-US" altLang="zh-CN" sz="200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通过设置</a:t>
            </a:r>
            <a:r>
              <a:rPr lang="en-US" altLang="zh-CN" sz="2000">
                <a:solidFill>
                  <a:schemeClr val="bg1"/>
                </a:solidFill>
              </a:rPr>
              <a:t>SELECT</a:t>
            </a:r>
            <a:r>
              <a:rPr lang="zh-CN" altLang="en-US" sz="2000">
                <a:solidFill>
                  <a:schemeClr val="bg1"/>
                </a:solidFill>
              </a:rPr>
              <a:t>语句查询获取数据库内容，但是数据是只读的。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QSqlTableModel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：</a:t>
            </a:r>
            <a:endParaRPr lang="en-US" altLang="zh-CN" sz="200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直接设置一个数据表的名称，可以获取数据表的全部记录，可编辑。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QSqlRelationalTableModel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：</a:t>
            </a:r>
            <a:endParaRPr lang="en-US" altLang="zh-CN" sz="2000">
              <a:solidFill>
                <a:schemeClr val="bg1"/>
              </a:solidFill>
              <a:highlight>
                <a:srgbClr val="800000"/>
              </a:highlight>
            </a:endParaRPr>
          </a:p>
          <a:p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为单张的数据库表提供了一个可编辑的数据模型，它支持外键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FA31AE5-C881-4F4A-811F-A8660D3A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543" y="8681567"/>
            <a:ext cx="2551063" cy="32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4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577465-CCE3-4BB6-A01A-55566E973D70}"/>
              </a:ext>
            </a:extLst>
          </p:cNvPr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QSqlTableModel</a:t>
            </a:r>
            <a:r>
              <a:rPr lang="zh-CN" altLang="en-US" sz="2000" b="1">
                <a:solidFill>
                  <a:schemeClr val="accent3"/>
                </a:solidFill>
              </a:rPr>
              <a:t>的使用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94C8B7-CB7E-4C21-9004-F1EFC176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55" y="820590"/>
            <a:ext cx="8818880" cy="465514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6C4C060-3559-4E66-87C8-70DB74BA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7" y="5988526"/>
            <a:ext cx="8855574" cy="67790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38AF561-4906-425D-9D6C-70FE2B21E97F}"/>
              </a:ext>
            </a:extLst>
          </p:cNvPr>
          <p:cNvSpPr txBox="1"/>
          <p:nvPr/>
        </p:nvSpPr>
        <p:spPr>
          <a:xfrm>
            <a:off x="524964" y="5588416"/>
            <a:ext cx="7646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使用</a:t>
            </a:r>
            <a:r>
              <a:rPr lang="en-US" altLang="zh-CN" sz="2000">
                <a:solidFill>
                  <a:schemeClr val="bg1"/>
                </a:solidFill>
              </a:rPr>
              <a:t>QSqlTableModel</a:t>
            </a:r>
            <a:r>
              <a:rPr lang="zh-CN" altLang="en-US" sz="2000">
                <a:solidFill>
                  <a:schemeClr val="bg1"/>
                </a:solidFill>
              </a:rPr>
              <a:t>显示数据库</a:t>
            </a:r>
            <a:r>
              <a:rPr lang="en-US" altLang="zh-CN" sz="2000">
                <a:solidFill>
                  <a:schemeClr val="bg1"/>
                </a:solidFill>
              </a:rPr>
              <a:t>demodb</a:t>
            </a:r>
            <a:r>
              <a:rPr lang="zh-CN" altLang="en-US" sz="2000">
                <a:solidFill>
                  <a:schemeClr val="bg1"/>
                </a:solidFill>
              </a:rPr>
              <a:t>中</a:t>
            </a:r>
            <a:r>
              <a:rPr lang="en-US" altLang="zh-CN" sz="2000">
                <a:solidFill>
                  <a:schemeClr val="bg1"/>
                </a:solidFill>
              </a:rPr>
              <a:t>employee</a:t>
            </a:r>
            <a:r>
              <a:rPr lang="zh-CN" altLang="en-US" sz="2000">
                <a:solidFill>
                  <a:schemeClr val="bg1"/>
                </a:solidFill>
              </a:rPr>
              <a:t>数据表的内容：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AB7E9C-14D3-44F8-9F09-E14DF2CA3EB3}"/>
              </a:ext>
            </a:extLst>
          </p:cNvPr>
          <p:cNvSpPr txBox="1"/>
          <p:nvPr/>
        </p:nvSpPr>
        <p:spPr>
          <a:xfrm>
            <a:off x="1503680" y="3982817"/>
            <a:ext cx="1454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QTableView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D8FC4C-BC31-46CB-AA1C-CF149AF2B6FF}"/>
              </a:ext>
            </a:extLst>
          </p:cNvPr>
          <p:cNvSpPr txBox="1"/>
          <p:nvPr/>
        </p:nvSpPr>
        <p:spPr>
          <a:xfrm>
            <a:off x="5312569" y="933269"/>
            <a:ext cx="429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BLOB(binary large object),</a:t>
            </a:r>
            <a:r>
              <a:rPr lang="zh-CN" altLang="en-US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二进制大对象</a:t>
            </a:r>
            <a:r>
              <a:rPr lang="en-US" altLang="zh-CN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是一个可以存储二进制文件的容器。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FFF2421C-CF13-4EBA-8A3A-E7EC66B6A4A9}"/>
              </a:ext>
            </a:extLst>
          </p:cNvPr>
          <p:cNvSpPr/>
          <p:nvPr/>
        </p:nvSpPr>
        <p:spPr>
          <a:xfrm>
            <a:off x="8890000" y="1499871"/>
            <a:ext cx="101600" cy="159457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8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577465-CCE3-4BB6-A01A-55566E973D70}"/>
              </a:ext>
            </a:extLst>
          </p:cNvPr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QSqlQueryModel</a:t>
            </a:r>
            <a:r>
              <a:rPr lang="zh-CN" altLang="en-US" sz="2000" b="1">
                <a:solidFill>
                  <a:schemeClr val="accent3"/>
                </a:solidFill>
              </a:rPr>
              <a:t>的使用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EE4583-6332-4DE0-98AA-55FE516A300A}"/>
              </a:ext>
            </a:extLst>
          </p:cNvPr>
          <p:cNvSpPr txBox="1"/>
          <p:nvPr/>
        </p:nvSpPr>
        <p:spPr>
          <a:xfrm>
            <a:off x="605989" y="793357"/>
            <a:ext cx="8946403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QSqlQueryModel</a:t>
            </a:r>
            <a:r>
              <a:rPr lang="zh-CN" altLang="en-US" sz="2000">
                <a:solidFill>
                  <a:schemeClr val="bg1"/>
                </a:solidFill>
              </a:rPr>
              <a:t>是</a:t>
            </a:r>
            <a:r>
              <a:rPr lang="en-US" altLang="zh-CN" sz="2000">
                <a:solidFill>
                  <a:schemeClr val="bg1"/>
                </a:solidFill>
              </a:rPr>
              <a:t>QSqlTableModel</a:t>
            </a:r>
            <a:r>
              <a:rPr lang="zh-CN" altLang="en-US" sz="2000">
                <a:solidFill>
                  <a:schemeClr val="bg1"/>
                </a:solidFill>
              </a:rPr>
              <a:t>的父类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QSqlQueryModel</a:t>
            </a:r>
            <a:r>
              <a:rPr lang="zh-CN" altLang="en-US" sz="2000">
                <a:solidFill>
                  <a:schemeClr val="bg1"/>
                </a:solidFill>
              </a:rPr>
              <a:t>封装了指向</a:t>
            </a:r>
            <a:r>
              <a:rPr lang="en-US" altLang="zh-CN" sz="2000">
                <a:solidFill>
                  <a:schemeClr val="bg1"/>
                </a:solidFill>
              </a:rPr>
              <a:t>SELECT</a:t>
            </a:r>
            <a:r>
              <a:rPr lang="zh-CN" altLang="en-US" sz="2000">
                <a:solidFill>
                  <a:schemeClr val="bg1"/>
                </a:solidFill>
              </a:rPr>
              <a:t>语句从数据库查询数据的功能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QSqlQueryModel</a:t>
            </a:r>
            <a:r>
              <a:rPr lang="zh-CN" altLang="en-US" sz="2000">
                <a:solidFill>
                  <a:schemeClr val="bg1"/>
                </a:solidFill>
              </a:rPr>
              <a:t>只能读取数据，不能编辑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76CD48-E070-428D-8911-8615EFE9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77" y="1894573"/>
            <a:ext cx="5760583" cy="382459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AC62124-9CAA-47B7-89F9-D8C43525BD8F}"/>
              </a:ext>
            </a:extLst>
          </p:cNvPr>
          <p:cNvSpPr/>
          <p:nvPr/>
        </p:nvSpPr>
        <p:spPr>
          <a:xfrm>
            <a:off x="6838131" y="1894573"/>
            <a:ext cx="2720050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QAbstractTableModel</a:t>
            </a:r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C8044A-6D90-4B6F-8E37-615C16F4BD5C}"/>
              </a:ext>
            </a:extLst>
          </p:cNvPr>
          <p:cNvSpPr/>
          <p:nvPr/>
        </p:nvSpPr>
        <p:spPr>
          <a:xfrm>
            <a:off x="6838130" y="2894240"/>
            <a:ext cx="2720051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highlight>
                  <a:srgbClr val="FFFF00"/>
                </a:highlight>
              </a:rPr>
              <a:t>QSqlQueryModel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C7A613-F87C-4B79-9B34-D1C840A66793}"/>
              </a:ext>
            </a:extLst>
          </p:cNvPr>
          <p:cNvSpPr/>
          <p:nvPr/>
        </p:nvSpPr>
        <p:spPr>
          <a:xfrm>
            <a:off x="6838130" y="3944450"/>
            <a:ext cx="2720051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QSqlTableModel</a:t>
            </a:r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D26F14-B7BC-433D-98EB-A7B929908A50}"/>
              </a:ext>
            </a:extLst>
          </p:cNvPr>
          <p:cNvSpPr/>
          <p:nvPr/>
        </p:nvSpPr>
        <p:spPr>
          <a:xfrm>
            <a:off x="6832341" y="4964180"/>
            <a:ext cx="2720051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QSqlRelationalTableModel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1E19A1F-8502-4E3D-A139-2FA76BF2503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8198156" y="2403859"/>
            <a:ext cx="0" cy="490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3297706-E3B4-470A-A5D5-D8D0460D21E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8198156" y="3403526"/>
            <a:ext cx="0" cy="540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CD7B466-C00C-4F85-A96F-F2F08C5EECF4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8192367" y="4453736"/>
            <a:ext cx="5789" cy="51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9201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577465-CCE3-4BB6-A01A-55566E973D70}"/>
              </a:ext>
            </a:extLst>
          </p:cNvPr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QSqlQuery</a:t>
            </a:r>
            <a:r>
              <a:rPr lang="zh-CN" altLang="en-US" sz="2000" b="1">
                <a:solidFill>
                  <a:schemeClr val="accent3"/>
                </a:solidFill>
              </a:rPr>
              <a:t>的使用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C48222-3E36-425B-89AB-90CF7CA704E9}"/>
              </a:ext>
            </a:extLst>
          </p:cNvPr>
          <p:cNvSpPr txBox="1"/>
          <p:nvPr/>
        </p:nvSpPr>
        <p:spPr>
          <a:xfrm>
            <a:off x="594360" y="922020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QSqlQuery</a:t>
            </a:r>
            <a:r>
              <a:rPr lang="zh-CN" altLang="en-US" sz="2000">
                <a:solidFill>
                  <a:schemeClr val="bg1"/>
                </a:solidFill>
              </a:rPr>
              <a:t>是能执行任意</a:t>
            </a:r>
            <a:r>
              <a:rPr lang="en-US" altLang="zh-CN" sz="2000">
                <a:solidFill>
                  <a:schemeClr val="bg1"/>
                </a:solidFill>
              </a:rPr>
              <a:t>SQL</a:t>
            </a:r>
            <a:r>
              <a:rPr lang="zh-CN" altLang="en-US" sz="2000">
                <a:solidFill>
                  <a:schemeClr val="bg1"/>
                </a:solidFill>
              </a:rPr>
              <a:t>语句的类，如</a:t>
            </a:r>
            <a:r>
              <a:rPr lang="en-US" altLang="zh-CN" sz="2000">
                <a:solidFill>
                  <a:schemeClr val="bg1"/>
                </a:solidFill>
              </a:rPr>
              <a:t>SELECT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INSERT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UPDATE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DELETE</a:t>
            </a:r>
            <a:r>
              <a:rPr lang="zh-CN" altLang="en-US" sz="2000">
                <a:solidFill>
                  <a:schemeClr val="bg1"/>
                </a:solidFill>
              </a:rPr>
              <a:t>等。</a:t>
            </a:r>
            <a:endParaRPr lang="en-US" altLang="zh-CN" sz="2000">
              <a:solidFill>
                <a:schemeClr val="bg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C47958-A190-401D-A7C8-D50E718F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6" y="1322130"/>
            <a:ext cx="8437557" cy="451215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A120522-75BF-4B6F-931E-82964EB4A5F9}"/>
              </a:ext>
            </a:extLst>
          </p:cNvPr>
          <p:cNvSpPr/>
          <p:nvPr/>
        </p:nvSpPr>
        <p:spPr>
          <a:xfrm>
            <a:off x="972273" y="6111433"/>
            <a:ext cx="3078866" cy="891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mainWindow</a:t>
            </a:r>
          </a:p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6126C-2C55-4769-A14B-2C9FBDAA31CC}"/>
              </a:ext>
            </a:extLst>
          </p:cNvPr>
          <p:cNvSpPr/>
          <p:nvPr/>
        </p:nvSpPr>
        <p:spPr>
          <a:xfrm>
            <a:off x="5914664" y="6111433"/>
            <a:ext cx="3078866" cy="8919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dataDialog</a:t>
            </a:r>
          </a:p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2A68B9-AC65-456A-8F25-7CF5722428DB}"/>
              </a:ext>
            </a:extLst>
          </p:cNvPr>
          <p:cNvSpPr/>
          <p:nvPr/>
        </p:nvSpPr>
        <p:spPr>
          <a:xfrm>
            <a:off x="5914664" y="6557384"/>
            <a:ext cx="1041721" cy="445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mRecord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2F01C1-7F0D-4B5E-AE2F-E9515DB25C63}"/>
              </a:ext>
            </a:extLst>
          </p:cNvPr>
          <p:cNvSpPr/>
          <p:nvPr/>
        </p:nvSpPr>
        <p:spPr>
          <a:xfrm>
            <a:off x="3009418" y="6557384"/>
            <a:ext cx="1041721" cy="4459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record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50F3FB-DFA6-48D7-9E61-CF9A319A2F76}"/>
              </a:ext>
            </a:extLst>
          </p:cNvPr>
          <p:cNvSpPr txBox="1"/>
          <p:nvPr/>
        </p:nvSpPr>
        <p:spPr>
          <a:xfrm>
            <a:off x="2718693" y="377935"/>
            <a:ext cx="432700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QSqlQueryModel</a:t>
            </a:r>
            <a:r>
              <a:rPr lang="zh-CN" altLang="en-US" sz="1800">
                <a:solidFill>
                  <a:schemeClr val="bg1"/>
                </a:solidFill>
              </a:rPr>
              <a:t>只能读取数据，不能编辑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1A410935-21AB-4CD7-AA26-169E0F4294CA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4051139" y="6780360"/>
            <a:ext cx="1863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62" name="墨迹 261">
                <a:extLst>
                  <a:ext uri="{FF2B5EF4-FFF2-40B4-BE49-F238E27FC236}">
                    <a16:creationId xmlns:a16="http://schemas.microsoft.com/office/drawing/2014/main" id="{422CA4A8-614C-4D54-83F8-84A300E846E1}"/>
                  </a:ext>
                </a:extLst>
              </p14:cNvPr>
              <p14:cNvContentPartPr/>
              <p14:nvPr/>
            </p14:nvContentPartPr>
            <p14:xfrm>
              <a:off x="6163980" y="1226160"/>
              <a:ext cx="2463480" cy="154800"/>
            </p14:xfrm>
          </p:contentPart>
        </mc:Choice>
        <mc:Fallback xmlns="">
          <p:pic>
            <p:nvPicPr>
              <p:cNvPr id="262" name="墨迹 261">
                <a:extLst>
                  <a:ext uri="{FF2B5EF4-FFF2-40B4-BE49-F238E27FC236}">
                    <a16:creationId xmlns:a16="http://schemas.microsoft.com/office/drawing/2014/main" id="{422CA4A8-614C-4D54-83F8-84A300E846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5340" y="1217160"/>
                <a:ext cx="248112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185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FB4293-CC49-4CB6-948C-8D723B342A7A}"/>
              </a:ext>
            </a:extLst>
          </p:cNvPr>
          <p:cNvSpPr txBox="1"/>
          <p:nvPr/>
        </p:nvSpPr>
        <p:spPr>
          <a:xfrm>
            <a:off x="524964" y="393247"/>
            <a:ext cx="917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accent3"/>
                </a:solidFill>
              </a:rPr>
              <a:t>QSqlRelationalTableModel</a:t>
            </a:r>
            <a:r>
              <a:rPr lang="zh-CN" altLang="en-US" sz="2000" b="1">
                <a:solidFill>
                  <a:schemeClr val="accent3"/>
                </a:solidFill>
              </a:rPr>
              <a:t>的使用</a:t>
            </a:r>
            <a:endParaRPr lang="en-US" altLang="zh-CN" sz="2000" b="1">
              <a:solidFill>
                <a:schemeClr val="accent3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16BD4D-4EE3-4EB9-A7EB-354724B5F0E7}"/>
              </a:ext>
            </a:extLst>
          </p:cNvPr>
          <p:cNvSpPr/>
          <p:nvPr/>
        </p:nvSpPr>
        <p:spPr>
          <a:xfrm>
            <a:off x="6140998" y="919090"/>
            <a:ext cx="2720050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QAbstractTableModel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8183EE-75F6-4393-ADFB-91587204D7F7}"/>
              </a:ext>
            </a:extLst>
          </p:cNvPr>
          <p:cNvSpPr/>
          <p:nvPr/>
        </p:nvSpPr>
        <p:spPr>
          <a:xfrm>
            <a:off x="6140997" y="1918757"/>
            <a:ext cx="2720051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QSqlQueryModel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7035D8-8891-4177-BA33-E3AC44B070CA}"/>
              </a:ext>
            </a:extLst>
          </p:cNvPr>
          <p:cNvSpPr/>
          <p:nvPr/>
        </p:nvSpPr>
        <p:spPr>
          <a:xfrm>
            <a:off x="6140997" y="2968967"/>
            <a:ext cx="2720051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QSqlTableModel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4514BC-E8C3-4CD4-92FF-357E9CAE68B8}"/>
              </a:ext>
            </a:extLst>
          </p:cNvPr>
          <p:cNvSpPr/>
          <p:nvPr/>
        </p:nvSpPr>
        <p:spPr>
          <a:xfrm>
            <a:off x="6135208" y="3988697"/>
            <a:ext cx="2720051" cy="5092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highlight>
                  <a:srgbClr val="FFFF00"/>
                </a:highlight>
              </a:rPr>
              <a:t>QSqlRelationalTableModel</a:t>
            </a:r>
            <a:endParaRPr lang="zh-CN" altLang="en-US">
              <a:highlight>
                <a:srgbClr val="FFFF00"/>
              </a:highlight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4C2AA5B-6188-49C2-A33B-49C2464F979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7501023" y="1428376"/>
            <a:ext cx="0" cy="490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81FCCA-1596-424B-938C-71A382F7623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501023" y="2428043"/>
            <a:ext cx="0" cy="540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E35FAF5-9B0A-4F12-AB60-411BBDB8A0D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495234" y="3478253"/>
            <a:ext cx="5789" cy="51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B9094607-BD83-4885-80D3-D030BCCB0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5" y="1685845"/>
            <a:ext cx="3737837" cy="2542488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F34B4BB-0BC3-413F-B841-B2515511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2" y="4347609"/>
            <a:ext cx="4907280" cy="185180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EACB536-A780-4095-8D7E-803C68B61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172" y="6319342"/>
            <a:ext cx="2191940" cy="233614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39D139CB-7D47-4201-97B5-3C52BAEA8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331" y="4690523"/>
            <a:ext cx="3758746" cy="3891801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43883E8D-91C2-429B-B47A-C70146FC8C16}"/>
              </a:ext>
            </a:extLst>
          </p:cNvPr>
          <p:cNvSpPr/>
          <p:nvPr/>
        </p:nvSpPr>
        <p:spPr>
          <a:xfrm>
            <a:off x="712442" y="860728"/>
            <a:ext cx="4373745" cy="6400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i="0">
                <a:solidFill>
                  <a:schemeClr val="bg1"/>
                </a:solidFill>
                <a:effectLst/>
                <a:latin typeface="-apple-system"/>
              </a:rPr>
              <a:t>该类为单张的数据库表提供了一个可编辑的数据模型，它支持</a:t>
            </a:r>
            <a:r>
              <a:rPr lang="zh-CN" altLang="en-US" sz="2000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-apple-system"/>
              </a:rPr>
              <a:t>外键</a:t>
            </a:r>
            <a:r>
              <a:rPr lang="zh-CN" altLang="en-US" sz="2000" b="1" i="0">
                <a:solidFill>
                  <a:schemeClr val="bg1"/>
                </a:solidFill>
                <a:effectLst/>
                <a:latin typeface="-apple-system"/>
              </a:rPr>
              <a:t>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F287D394-A74F-4F24-B00D-433340DEB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561" y="6493314"/>
            <a:ext cx="1638300" cy="216217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4206E9B-41F6-4820-8D1B-81606EF53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2711" y="8980862"/>
            <a:ext cx="7191375" cy="3990975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D50F138-E127-4B76-8F5B-426BA894EE6C}"/>
              </a:ext>
            </a:extLst>
          </p:cNvPr>
          <p:cNvCxnSpPr>
            <a:cxnSpLocks/>
          </p:cNvCxnSpPr>
          <p:nvPr/>
        </p:nvCxnSpPr>
        <p:spPr>
          <a:xfrm flipH="1" flipV="1">
            <a:off x="2141316" y="8655490"/>
            <a:ext cx="3854370" cy="806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BB7C025-6E25-4719-9999-4C72BDE7296F}"/>
              </a:ext>
            </a:extLst>
          </p:cNvPr>
          <p:cNvSpPr txBox="1"/>
          <p:nvPr/>
        </p:nvSpPr>
        <p:spPr>
          <a:xfrm>
            <a:off x="1678963" y="13170320"/>
            <a:ext cx="8444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tableView</a:t>
            </a:r>
            <a:r>
              <a:rPr lang="zh-CN" altLang="en-US" sz="2000">
                <a:solidFill>
                  <a:schemeClr val="bg1"/>
                </a:solidFill>
              </a:rPr>
              <a:t>中为外键提供了内置的代理（编辑状态为下拉菜单）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42801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27978</TotalTime>
  <Words>335</Words>
  <Application>Microsoft Office PowerPoint</Application>
  <PresentationFormat>自定义</PresentationFormat>
  <Paragraphs>48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等线</vt:lpstr>
      <vt:lpstr>华文琥珀</vt:lpstr>
      <vt:lpstr>Arial</vt:lpstr>
      <vt:lpstr>Calibri</vt:lpstr>
      <vt:lpstr>Cambria</vt:lpstr>
      <vt:lpstr>第一PPT，www.1ppt.com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1774</cp:revision>
  <dcterms:created xsi:type="dcterms:W3CDTF">2020-06-26T01:00:00Z</dcterms:created>
  <dcterms:modified xsi:type="dcterms:W3CDTF">2021-08-28T03:51:37Z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35C8A0B9FA4B4BC7B03E97E74C2317FB</vt:lpwstr>
  </property>
</Properties>
</file>