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348" r:id="rId6"/>
    <p:sldId id="349" r:id="rId7"/>
    <p:sldId id="351" r:id="rId8"/>
    <p:sldId id="350" r:id="rId9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100" d="100"/>
          <a:sy n="100" d="100"/>
        </p:scale>
        <p:origin x="514" y="-239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08T14:05:40"/>
    </inkml:context>
    <inkml:brush xml:id="br0">
      <inkml:brushProperty name="width" value="0.5" units="cm"/>
      <inkml:brushProperty name="height" value="0.05" units="cm"/>
      <inkml:brushProperty name="color" value="#cc912c"/>
    </inkml:brush>
  </inkml:definitions>
  <inkml:trace contextRef="#ctx0" brushRef="#br0">1 0,'0'0,"32"15,26 5,15-3,11-3,2-3,1-9,-3-11,-14-7,-14-5,-17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自定义插件和库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12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自定义</a:t>
            </a:r>
            <a:r>
              <a:rPr lang="en-US" altLang="zh-CN" sz="2000" b="1">
                <a:solidFill>
                  <a:schemeClr val="accent3"/>
                </a:solidFill>
              </a:rPr>
              <a:t>Widget</a:t>
            </a:r>
            <a:r>
              <a:rPr lang="zh-CN" altLang="en-US" sz="2000" b="1">
                <a:solidFill>
                  <a:schemeClr val="accent3"/>
                </a:solidFill>
              </a:rPr>
              <a:t>组件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2219" y="876831"/>
            <a:ext cx="43827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采用提升法（</a:t>
            </a:r>
            <a:r>
              <a:rPr lang="en-US" altLang="zh-CN" sz="2000">
                <a:solidFill>
                  <a:schemeClr val="bg1"/>
                </a:solidFill>
              </a:rPr>
              <a:t>promotion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重新定义</a:t>
            </a:r>
            <a:r>
              <a:rPr lang="en-US" altLang="zh-CN" sz="2000">
                <a:solidFill>
                  <a:schemeClr val="bg1"/>
                </a:solidFill>
              </a:rPr>
              <a:t>paintEvent</a:t>
            </a:r>
            <a:r>
              <a:rPr lang="zh-CN" altLang="en-US" sz="2000">
                <a:solidFill>
                  <a:schemeClr val="bg1"/>
                </a:solidFill>
              </a:rPr>
              <a:t>事件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颜色控制：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背景颜色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边框颜色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电量柱的颜色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</a:rPr>
              <a:t>电量短缺时电量柱的颜色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4" name="文本框 153"/>
          <p:cNvSpPr txBox="1"/>
          <p:nvPr/>
        </p:nvSpPr>
        <p:spPr>
          <a:xfrm>
            <a:off x="657252" y="3192480"/>
            <a:ext cx="96069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视口： 绘图设备的任意一个矩形区域的物理坐标，可以只选取物理坐标的一个矩形区域用于绘图。视口默认情况下等于绘图设备的整个矩形区。</a:t>
            </a:r>
            <a:endParaRPr lang="zh-CN" altLang="en-US" b="0" i="0">
              <a:solidFill>
                <a:schemeClr val="bg1"/>
              </a:solidFill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窗口： 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对应于视口的矩形区域，只不过是用逻辑坐标定义的坐标系，窗口坐标的中心在矩形中心。</a:t>
            </a:r>
            <a:endParaRPr lang="zh-CN" altLang="en-US" b="0" i="0">
              <a:solidFill>
                <a:schemeClr val="bg1"/>
              </a:solidFill>
              <a:effectLst/>
              <a:highlight>
                <a:srgbClr val="800000"/>
              </a:highlight>
              <a:latin typeface="PingFang SC"/>
            </a:endParaRPr>
          </a:p>
          <a:p>
            <a:pPr algn="l"/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          </a:t>
            </a:r>
            <a:endParaRPr lang="en-US" altLang="zh-CN" b="0" i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25" name="文本框 127"/>
          <p:cNvSpPr txBox="1"/>
          <p:nvPr/>
        </p:nvSpPr>
        <p:spPr>
          <a:xfrm>
            <a:off x="2621219" y="4114084"/>
            <a:ext cx="51816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</a:rPr>
              <a:t>使用窗口坐标绘制，不用管实际的物理大小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921" y="1080798"/>
            <a:ext cx="2370379" cy="18097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012" y="1080798"/>
            <a:ext cx="2333625" cy="1809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81" y="5395754"/>
            <a:ext cx="6734175" cy="3019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右大括号 6"/>
          <p:cNvSpPr/>
          <p:nvPr/>
        </p:nvSpPr>
        <p:spPr>
          <a:xfrm rot="5400000">
            <a:off x="5301096" y="5381327"/>
            <a:ext cx="187283" cy="6734173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00192" y="868153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120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 rot="16200000">
            <a:off x="4776882" y="2109622"/>
            <a:ext cx="299190" cy="5961992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24921" y="470352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110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 rot="16200000">
            <a:off x="4886537" y="2977303"/>
            <a:ext cx="265607" cy="577626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25996" y="537360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100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7539" y="505037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(0,0)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61824" y="8415179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(120,50)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 rot="10800000">
            <a:off x="1563161" y="5731320"/>
            <a:ext cx="300152" cy="227308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38676" y="670541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40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8865383" y="5368987"/>
            <a:ext cx="324916" cy="3019425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50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67196" y="647858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50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208" y="9456896"/>
            <a:ext cx="6172200" cy="2476500"/>
          </a:xfrm>
          <a:prstGeom prst="rect">
            <a:avLst/>
          </a:prstGeom>
        </p:spPr>
      </p:pic>
      <p:sp>
        <p:nvSpPr>
          <p:cNvPr id="30" name="右大括号 29"/>
          <p:cNvSpPr/>
          <p:nvPr/>
        </p:nvSpPr>
        <p:spPr>
          <a:xfrm rot="5400000">
            <a:off x="3478961" y="10768566"/>
            <a:ext cx="193147" cy="288701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75534" y="1219934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55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50140" y="10267799"/>
            <a:ext cx="1525908" cy="85469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92514" y="11218367"/>
            <a:ext cx="153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(left,bottom)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49" name="墨迹 748"/>
              <p14:cNvContentPartPr/>
              <p14:nvPr/>
            </p14:nvContentPartPr>
            <p14:xfrm>
              <a:off x="9410100" y="8816040"/>
              <a:ext cx="241560" cy="28800"/>
            </p14:xfrm>
          </p:contentPart>
        </mc:Choice>
        <mc:Fallback xmlns="">
          <p:pic>
            <p:nvPicPr>
              <p:cNvPr id="749" name="墨迹 748"/>
            </p:nvPicPr>
            <p:blipFill>
              <a:blip r:embed="rId6"/>
            </p:blipFill>
            <p:spPr>
              <a:xfrm>
                <a:off x="9410100" y="8816040"/>
                <a:ext cx="241560" cy="28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自定义</a:t>
            </a:r>
            <a:r>
              <a:rPr lang="en-US" altLang="zh-CN" sz="2000" b="1">
                <a:solidFill>
                  <a:schemeClr val="accent3"/>
                </a:solidFill>
              </a:rPr>
              <a:t>Qt Designer</a:t>
            </a:r>
            <a:r>
              <a:rPr lang="zh-CN" altLang="en-US" sz="2000" b="1">
                <a:solidFill>
                  <a:schemeClr val="accent3"/>
                </a:solidFill>
              </a:rPr>
              <a:t>插件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009" y="6010933"/>
            <a:ext cx="6830008" cy="38871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2097" y="1451497"/>
            <a:ext cx="279796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创建的</a:t>
            </a:r>
            <a:r>
              <a:rPr lang="en-US" altLang="zh-CN" sz="2000">
                <a:solidFill>
                  <a:schemeClr val="bg1"/>
                </a:solidFill>
              </a:rPr>
              <a:t>Widget</a:t>
            </a:r>
            <a:r>
              <a:rPr lang="zh-CN" altLang="en-US" sz="2000">
                <a:solidFill>
                  <a:schemeClr val="bg1"/>
                </a:solidFill>
              </a:rPr>
              <a:t>插件，编译器版本需要与</a:t>
            </a:r>
            <a:r>
              <a:rPr lang="en-US" altLang="zh-CN" sz="2000">
                <a:solidFill>
                  <a:schemeClr val="bg1"/>
                </a:solidFill>
              </a:rPr>
              <a:t>Qt Creator</a:t>
            </a:r>
            <a:r>
              <a:rPr lang="zh-CN" altLang="en-US" sz="2000">
                <a:solidFill>
                  <a:schemeClr val="bg1"/>
                </a:solidFill>
              </a:rPr>
              <a:t>版本一致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40531" y="13130288"/>
            <a:ext cx="899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将编译好的</a:t>
            </a:r>
            <a:r>
              <a:rPr lang="en-US" altLang="zh-CN" sz="2000">
                <a:solidFill>
                  <a:schemeClr val="bg1"/>
                </a:solidFill>
              </a:rPr>
              <a:t>DLL</a:t>
            </a:r>
            <a:r>
              <a:rPr lang="zh-CN" altLang="en-US" sz="2000">
                <a:solidFill>
                  <a:schemeClr val="bg1"/>
                </a:solidFill>
              </a:rPr>
              <a:t>文件放入一下目录：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D:\Qt\Qt5.9.1\Tools\QtCreator\bin\plugins\designer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000">
                <a:solidFill>
                  <a:schemeClr val="bg1"/>
                </a:solidFill>
              </a:rPr>
              <a:t>D:\Qt\Qt5.9.1\5.9.1\msvc2015\plugins\designer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56" y="9881436"/>
            <a:ext cx="5726128" cy="325889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69853" y="9859887"/>
            <a:ext cx="4528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使用自定义插件：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在项目管理器中，右击项目名称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84" y="5993690"/>
            <a:ext cx="1933575" cy="31432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21587" y="911491"/>
            <a:ext cx="5293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生成了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DLL,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则肯定也生成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LIB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文件。</a:t>
            </a:r>
            <a:endParaRPr lang="en-US" altLang="zh-CN" sz="2000" b="0" i="0">
              <a:solidFill>
                <a:schemeClr val="bg1"/>
              </a:solidFill>
              <a:effectLst/>
              <a:latin typeface="PingFang S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源代码编译和链接，有头文件和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lib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就够了</a:t>
            </a:r>
            <a:endParaRPr lang="en-US" altLang="zh-CN" sz="2000" b="0" i="0">
              <a:solidFill>
                <a:schemeClr val="bg1"/>
              </a:solidFill>
              <a:effectLst/>
              <a:latin typeface="PingFang S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h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头文件是编译时必须的</a:t>
            </a:r>
            <a:endParaRPr lang="en-US" altLang="zh-CN" sz="2000" b="0" i="0">
              <a:solidFill>
                <a:schemeClr val="bg1"/>
              </a:solidFill>
              <a:effectLst/>
              <a:latin typeface="PingFang S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lib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是链接时需要的</a:t>
            </a:r>
            <a:endParaRPr lang="en-US" altLang="zh-CN" sz="2000" b="0" i="0">
              <a:solidFill>
                <a:schemeClr val="bg1"/>
              </a:solidFill>
              <a:effectLst/>
              <a:latin typeface="PingFang S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程序运行起来，有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DLL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就够了</a:t>
            </a:r>
            <a:endParaRPr lang="en-US" altLang="zh-CN" sz="2000" b="0" i="0">
              <a:solidFill>
                <a:schemeClr val="bg1"/>
              </a:solidFill>
              <a:effectLst/>
              <a:latin typeface="PingFang S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PingFang SC"/>
              </a:rPr>
              <a:t>dll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PingFang SC"/>
              </a:rPr>
              <a:t>是运行时需要的</a:t>
            </a:r>
            <a:endParaRPr lang="en-US" altLang="zh-CN" sz="2000" b="0" i="0">
              <a:solidFill>
                <a:schemeClr val="bg1"/>
              </a:solidFill>
              <a:effectLst/>
              <a:latin typeface="PingFang SC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1587" y="3032893"/>
            <a:ext cx="472444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PingFang SC"/>
              </a:rPr>
              <a:t>H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PingFang SC"/>
              </a:rPr>
              <a:t>文件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：声明函数接口</a:t>
            </a:r>
            <a:b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PingFang SC"/>
              </a:rPr>
              <a:t>DLL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PingFang SC"/>
              </a:rPr>
              <a:t>文件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：函数可执行代码</a:t>
            </a:r>
            <a:endParaRPr lang="en-US" altLang="zh-CN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ngFang SC"/>
            </a:endParaRPr>
          </a:p>
          <a:p>
            <a:endParaRPr lang="en-US" altLang="zh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ngFang SC"/>
            </a:endParaRPr>
          </a:p>
          <a:p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当程序中使用了一个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h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文件里的函数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,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编译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器怎么知道如何从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DLL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文件中获取呢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?</a:t>
            </a:r>
            <a:endParaRPr lang="en-US" altLang="zh-CN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ngFang SC"/>
            </a:endParaRPr>
          </a:p>
          <a:p>
            <a:endParaRPr lang="en-US" altLang="zh-CN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ngFang SC"/>
            </a:endParaRPr>
          </a:p>
          <a:p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PingFang SC"/>
              </a:rPr>
              <a:t>LIB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PingFang SC"/>
              </a:rPr>
              <a:t>文件：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告诉编译器，调用的函数在哪个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DLL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中，函数执行代码在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DLL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/>
              </a:rPr>
              <a:t>中的具体什么位置。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521" y="1562285"/>
            <a:ext cx="2333625" cy="1809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259" y="2956707"/>
            <a:ext cx="4448758" cy="2460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创建和使用静态链接库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045" y="966860"/>
            <a:ext cx="8990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创建</a:t>
            </a:r>
            <a:r>
              <a:rPr lang="zh-CN" altLang="en-US" sz="2000">
                <a:solidFill>
                  <a:schemeClr val="bg1"/>
                </a:solidFill>
              </a:rPr>
              <a:t>一个静态库项目，设计各种需要导出的类：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MSVC</a:t>
            </a:r>
            <a:r>
              <a:rPr lang="zh-CN" altLang="en-US" sz="2000">
                <a:solidFill>
                  <a:schemeClr val="bg1"/>
                </a:solidFill>
              </a:rPr>
              <a:t>编译器生成后缀为</a:t>
            </a:r>
            <a:r>
              <a:rPr lang="en-US" altLang="zh-CN" sz="2000">
                <a:solidFill>
                  <a:schemeClr val="bg1"/>
                </a:solidFill>
              </a:rPr>
              <a:t>”.lib”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MinGW</a:t>
            </a:r>
            <a:r>
              <a:rPr lang="zh-CN" altLang="en-US" sz="2000">
                <a:solidFill>
                  <a:schemeClr val="bg1"/>
                </a:solidFill>
              </a:rPr>
              <a:t>编译器生成后缀为</a:t>
            </a:r>
            <a:r>
              <a:rPr lang="en-US" altLang="zh-CN" sz="2000">
                <a:solidFill>
                  <a:schemeClr val="bg1"/>
                </a:solidFill>
              </a:rPr>
              <a:t>”.a”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使用</a:t>
            </a:r>
            <a:r>
              <a:rPr lang="zh-CN" altLang="en-US" sz="2000">
                <a:solidFill>
                  <a:schemeClr val="bg1"/>
                </a:solidFill>
              </a:rPr>
              <a:t>一个静态库：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需要使用静态库文件和</a:t>
            </a:r>
            <a:r>
              <a:rPr lang="en-US" altLang="zh-CN" sz="2000">
                <a:solidFill>
                  <a:schemeClr val="bg1"/>
                </a:solidFill>
              </a:rPr>
              <a:t>h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不需要</a:t>
            </a:r>
            <a:r>
              <a:rPr lang="en-US" altLang="zh-CN" sz="2000">
                <a:solidFill>
                  <a:schemeClr val="bg1"/>
                </a:solidFill>
              </a:rPr>
              <a:t>cpp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2338" y="895974"/>
            <a:ext cx="2581275" cy="40767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4618298" y="1493134"/>
            <a:ext cx="206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618297" y="2552360"/>
            <a:ext cx="206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98864" y="3213629"/>
            <a:ext cx="5979726" cy="175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release</a:t>
            </a:r>
            <a:r>
              <a:rPr lang="zh-CN" altLang="en-US"/>
              <a:t>和</a:t>
            </a:r>
            <a:r>
              <a:rPr lang="en-US" altLang="zh-CN"/>
              <a:t>debug</a:t>
            </a:r>
            <a:r>
              <a:rPr lang="zh-CN" altLang="en-US"/>
              <a:t>模式下编译生成的都是相同的文件名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但使用时，需要区分</a:t>
            </a:r>
            <a:r>
              <a:rPr lang="en-US" altLang="zh-CN"/>
              <a:t>release</a:t>
            </a:r>
            <a:r>
              <a:rPr lang="zh-CN" altLang="en-US"/>
              <a:t>还是</a:t>
            </a:r>
            <a:r>
              <a:rPr lang="en-US" altLang="zh-CN"/>
              <a:t>debug</a:t>
            </a:r>
            <a:r>
              <a:rPr lang="zh-CN" altLang="en-US"/>
              <a:t>版本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需要手动修改以便区分（通常会在</a:t>
            </a:r>
            <a:r>
              <a:rPr lang="en-US" altLang="zh-CN"/>
              <a:t>debug</a:t>
            </a:r>
            <a:r>
              <a:rPr lang="zh-CN" altLang="en-US"/>
              <a:t>版本的文件名后添加一个 </a:t>
            </a:r>
            <a:r>
              <a:rPr lang="en-US" altLang="zh-CN"/>
              <a:t>‘d’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14" y="5231080"/>
            <a:ext cx="743902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创建和使用共享库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3264" y="5132516"/>
            <a:ext cx="1971675" cy="1809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5924" y="5332571"/>
            <a:ext cx="5987596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Delphi</a:t>
            </a:r>
            <a:r>
              <a:rPr lang="zh-CN" altLang="en-US" sz="2000">
                <a:solidFill>
                  <a:schemeClr val="bg1"/>
                </a:solidFill>
              </a:rPr>
              <a:t>编写了一个</a:t>
            </a:r>
            <a:r>
              <a:rPr lang="en-US" altLang="zh-CN" sz="2000">
                <a:solidFill>
                  <a:schemeClr val="bg1"/>
                </a:solidFill>
              </a:rPr>
              <a:t>DLL</a:t>
            </a:r>
            <a:r>
              <a:rPr lang="zh-CN" altLang="en-US" sz="2000">
                <a:solidFill>
                  <a:schemeClr val="bg1"/>
                </a:solidFill>
              </a:rPr>
              <a:t>项目，里面有一个</a:t>
            </a:r>
            <a:r>
              <a:rPr lang="en-US" altLang="zh-CN" sz="2000">
                <a:solidFill>
                  <a:schemeClr val="bg1"/>
                </a:solidFill>
              </a:rPr>
              <a:t>triple</a:t>
            </a:r>
            <a:r>
              <a:rPr lang="zh-CN" altLang="en-US" sz="2000">
                <a:solidFill>
                  <a:schemeClr val="bg1"/>
                </a:solidFill>
              </a:rPr>
              <a:t>函数：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function triple(N:integer):interger;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中，单击按钮时才加载</a:t>
            </a:r>
            <a:r>
              <a:rPr lang="en-US" altLang="zh-CN" sz="2000">
                <a:solidFill>
                  <a:schemeClr val="bg1"/>
                </a:solidFill>
              </a:rPr>
              <a:t>DLL</a:t>
            </a:r>
            <a:r>
              <a:rPr lang="zh-CN" altLang="en-US" sz="2000">
                <a:solidFill>
                  <a:schemeClr val="bg1"/>
                </a:solidFill>
              </a:rPr>
              <a:t>文件，使用</a:t>
            </a:r>
            <a:r>
              <a:rPr lang="en-US" altLang="zh-CN" sz="2000">
                <a:solidFill>
                  <a:schemeClr val="bg1"/>
                </a:solidFill>
              </a:rPr>
              <a:t>DLL</a:t>
            </a:r>
            <a:r>
              <a:rPr lang="zh-CN" altLang="en-US" sz="2000">
                <a:solidFill>
                  <a:schemeClr val="bg1"/>
                </a:solidFill>
              </a:rPr>
              <a:t>文件计算，并将结果显示在界面上。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3524" y="493246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显式链接调用共享库：编译时无需共享库的任何文件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5924" y="7159813"/>
            <a:ext cx="9032240" cy="11372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typedef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FunDef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//函数原定定义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FunDef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myTriple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FunDef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myLib.resolve(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"triple"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//解析DLL中的函数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V=myTriple(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spinInput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-&gt;value());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//调用函数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8" y="856309"/>
            <a:ext cx="6183312" cy="243057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10838" y="3223929"/>
            <a:ext cx="854456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#if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DLL_LIBRARY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#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define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DLLSHARED_EXPORT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Q_DECL_EXPORT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#else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#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define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DLLSHARED_EXPORT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Q_DECL_IMPORT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#endif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82939" y="1283971"/>
            <a:ext cx="203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h</a:t>
            </a:r>
            <a:r>
              <a:rPr lang="zh-CN" altLang="en-US" sz="2000">
                <a:solidFill>
                  <a:schemeClr val="bg1"/>
                </a:solidFill>
              </a:rPr>
              <a:t>文件将会有两种不同的角色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生成</a:t>
            </a:r>
            <a:r>
              <a:rPr lang="en-US" altLang="zh-CN" sz="2000">
                <a:solidFill>
                  <a:schemeClr val="bg1"/>
                </a:solidFill>
              </a:rPr>
              <a:t>DLL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生成</a:t>
            </a:r>
            <a:r>
              <a:rPr lang="en-US" altLang="zh-CN" sz="2000">
                <a:solidFill>
                  <a:schemeClr val="bg1"/>
                </a:solidFill>
              </a:rPr>
              <a:t>exe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1267</Words>
  <Application>WPS 演示</Application>
  <PresentationFormat>自定义</PresentationFormat>
  <Paragraphs>103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华文琥珀</vt:lpstr>
      <vt:lpstr>Calibri</vt:lpstr>
      <vt:lpstr>PingFang SC</vt:lpstr>
      <vt:lpstr>Segoe Print</vt:lpstr>
      <vt:lpstr>Arial Unicode MS</vt:lpstr>
      <vt:lpstr>微软雅黑</vt:lpstr>
      <vt:lpstr>Arial Unicode MS</vt:lpstr>
      <vt:lpstr>黑体</vt:lpstr>
      <vt:lpstr>Cambria</vt:lpstr>
      <vt:lpstr>等线</vt:lpstr>
      <vt:lpstr>Calibri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1801</cp:revision>
  <dcterms:created xsi:type="dcterms:W3CDTF">2020-06-26T01:00:00Z</dcterms:created>
  <dcterms:modified xsi:type="dcterms:W3CDTF">2021-09-08T06:05:40Z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