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8" r:id="rId4"/>
    <p:sldId id="350" r:id="rId6"/>
    <p:sldId id="351" r:id="rId7"/>
    <p:sldId id="352" r:id="rId8"/>
    <p:sldId id="353" r:id="rId9"/>
    <p:sldId id="354" r:id="rId10"/>
  </p:sldIdLst>
  <p:sldSz cx="10624820" cy="143998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2" autoAdjust="0"/>
    <p:restoredTop sz="95220" autoAdjust="0"/>
  </p:normalViewPr>
  <p:slideViewPr>
    <p:cSldViewPr snapToGrid="0" showGuides="1">
      <p:cViewPr>
        <p:scale>
          <a:sx n="100" d="100"/>
          <a:sy n="100" d="100"/>
        </p:scale>
        <p:origin x="514" y="-374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9-08T14:05:14"/>
    </inkml:context>
    <inkml:brush xml:id="br0">
      <inkml:brushProperty name="width" value="0.5" units="cm"/>
      <inkml:brushProperty name="height" value="0.05" units="cm"/>
      <inkml:brushProperty name="color" value="#cc912c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9-08T14:05: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microsoft.com/office/2007/relationships/hdphoto" Target="../media/image3.wdp"/><Relationship Id="rId14" Type="http://schemas.openxmlformats.org/officeDocument/2006/relationships/image" Target="../media/image2.png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microsoft.com/office/2007/relationships/hdphoto" Target="../media/image3.wdp"/><Relationship Id="rId14" Type="http://schemas.openxmlformats.org/officeDocument/2006/relationships/image" Target="../media/image2.png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  <a:endParaRPr lang="zh-CN" altLang="en-US" sz="1800">
              <a:solidFill>
                <a:schemeClr val="bg1"/>
              </a:solidFill>
              <a:effectLst>
                <a:reflection blurRad="6350" stA="55000" endA="50" endPos="85000" dist="29997" dir="5400000" sy="-10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  <a:endParaRPr lang="zh-CN" altLang="en-US" sz="1800">
              <a:solidFill>
                <a:schemeClr val="bg1"/>
              </a:solidFill>
              <a:effectLst>
                <a:reflection blurRad="6350" stA="55000" endA="50" endPos="85000" dist="29997" dir="5400000" sy="-10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customXml" Target="../ink/ink2.xml"/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多线程</a:t>
            </a:r>
            <a:endParaRPr lang="zh-CN" altLang="en-US" sz="4000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 5.9 C++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开发指南</a:t>
            </a:r>
            <a:endParaRPr lang="zh-CN" altLang="en-US" sz="244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13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  <a:endParaRPr lang="zh-CN" altLang="en-US" sz="244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4964" y="393247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QThread</a:t>
            </a:r>
            <a:r>
              <a:rPr lang="zh-CN" altLang="en-US" sz="2000" b="1">
                <a:solidFill>
                  <a:schemeClr val="accent3"/>
                </a:solidFill>
              </a:rPr>
              <a:t>创建多线程程序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4964" y="955040"/>
            <a:ext cx="9614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对于只有一个线程的程序，操作是顺序执行的，如果有某个比较耗时的计算或操作，容易造成堵塞。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16262" y="1824609"/>
            <a:ext cx="1730556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加载文件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54173" y="1824609"/>
            <a:ext cx="1730556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加载文件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692084" y="1824609"/>
            <a:ext cx="1730556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查看文件</a:t>
            </a:r>
            <a:r>
              <a:rPr lang="en-US" altLang="zh-CN"/>
              <a:t>1</a:t>
            </a:r>
            <a:endParaRPr lang="en-US" altLang="zh-CN"/>
          </a:p>
          <a:p>
            <a:pPr algn="ctr"/>
            <a:r>
              <a:rPr lang="zh-CN" altLang="en-US"/>
              <a:t>（需要翻页等）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8644" y="2805938"/>
            <a:ext cx="8707120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QThread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类提供管理线程的方法：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一个对象管理一个线程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一般从</a:t>
            </a: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QThread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继承一个自定义类，重载</a:t>
            </a: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397" y="4087450"/>
            <a:ext cx="4733925" cy="4152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54209" y="4095044"/>
            <a:ext cx="458547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Dialog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::on_btnStartThread_clicked()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//启动线程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按钮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 Unicode MS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threadA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.start();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……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54209" y="5930553"/>
            <a:ext cx="458547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connect(&amp;</a:t>
            </a:r>
            <a:r>
              <a:rPr lang="en-US" altLang="zh-CN">
                <a:solidFill>
                  <a:srgbClr val="800000"/>
                </a:solidFill>
                <a:effectLst/>
              </a:rPr>
              <a:t>threadA</a:t>
            </a:r>
            <a:r>
              <a:rPr lang="en-US" altLang="zh-CN"/>
              <a:t>,</a:t>
            </a:r>
            <a:r>
              <a:rPr lang="en-US" altLang="zh-CN">
                <a:solidFill>
                  <a:srgbClr val="808000"/>
                </a:solidFill>
                <a:effectLst/>
              </a:rPr>
              <a:t>SIGNAL</a:t>
            </a:r>
            <a:r>
              <a:rPr lang="en-US" altLang="zh-CN"/>
              <a:t>(started()),</a:t>
            </a:r>
            <a:endParaRPr lang="en-US" altLang="zh-CN"/>
          </a:p>
          <a:p>
            <a:pPr lvl="3"/>
            <a:r>
              <a:rPr lang="en-US" altLang="zh-CN">
                <a:solidFill>
                  <a:srgbClr val="808000"/>
                </a:solidFill>
                <a:effectLst/>
              </a:rPr>
              <a:t>this</a:t>
            </a:r>
            <a:r>
              <a:rPr lang="en-US" altLang="zh-CN"/>
              <a:t>,</a:t>
            </a:r>
            <a:r>
              <a:rPr lang="en-US" altLang="zh-CN">
                <a:solidFill>
                  <a:srgbClr val="808000"/>
                </a:solidFill>
                <a:effectLst/>
              </a:rPr>
              <a:t>SLOT</a:t>
            </a:r>
            <a:r>
              <a:rPr lang="en-US" altLang="zh-CN"/>
              <a:t>(onthreadA_started()));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554208" y="6658067"/>
            <a:ext cx="458547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Dialog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::onthreadA_started()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//线程的started()信号的响应槽函数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ui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LabA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-&gt;setText(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"Thread状态：thread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started"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4964" y="393247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基于互斥量的线程同步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124" y="4650652"/>
            <a:ext cx="3973036" cy="3485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91552" y="4343403"/>
            <a:ext cx="5578462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DiceThread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::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m_stop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false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m_seq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qsrand(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QTime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::currentTime().second());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while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(!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m_stop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(!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m_Paused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lang="en-US" altLang="zh-CN">
                <a:solidFill>
                  <a:srgbClr val="800000"/>
                </a:solidFill>
                <a:latin typeface="Arial Unicode MS"/>
              </a:rPr>
              <a:t>   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m_diceValue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=qrand();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m_diceValue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diceValue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%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m_seq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++;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emit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newValued(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m_seq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m_diceValue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msleep(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500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quit();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38960" y="8670887"/>
            <a:ext cx="727456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void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QDiceThread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::readValue(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*seq,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*diceValue)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*seq=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m_seq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*diceValue=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m_diceValue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2174" y="10124960"/>
            <a:ext cx="9387840" cy="25203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  <a:latin typeface="+mn-ea"/>
              </a:rPr>
              <a:t>QMutex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  <a:latin typeface="+mn-ea"/>
              </a:rPr>
              <a:t>QMutexLocker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是基于互斥量的线程同步类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,QMutex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定义的实例是互斥量，主要提供三个函数：</a:t>
            </a:r>
            <a:endParaRPr lang="en-US" altLang="zh-CN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lock()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：锁定互斥量，如果另一个线程锁定了这个互斥量，将阻塞直到另一个解锁；</a:t>
            </a:r>
            <a:endParaRPr lang="en-US" altLang="zh-CN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unlock()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：解锁一个互斥量</a:t>
            </a:r>
            <a:endParaRPr lang="en-US" altLang="zh-CN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tryLock()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：试图锁定一个互斥量，如果成功返回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true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；失败（其他线程已经锁定了这个互斥量）返回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false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，不阻塞线程。</a:t>
            </a:r>
            <a:endParaRPr lang="en-US" altLang="zh-CN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37852" y="12906598"/>
            <a:ext cx="8663124" cy="1291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  <a:latin typeface="+mn-ea"/>
              </a:rPr>
              <a:t>QMutexLocker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简化了互斥量处理：</a:t>
            </a:r>
            <a:endParaRPr lang="en-US" altLang="zh-CN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构造函数接受一个互斥量作为参数，并将其锁定</a:t>
            </a:r>
            <a:endParaRPr lang="en-US" altLang="zh-CN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析构函数解锁该互斥量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21808" y="1227451"/>
            <a:ext cx="0" cy="223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176768" y="1240323"/>
            <a:ext cx="0" cy="223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844754" y="84983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主线程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99714" y="861691"/>
            <a:ext cx="1027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threadA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321807" y="1908171"/>
            <a:ext cx="2611121" cy="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528498" y="1355621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（订单号？总额？）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5474208" y="2578731"/>
            <a:ext cx="259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11437" y="2153473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第</a:t>
            </a:r>
            <a:r>
              <a:rPr lang="en-US" altLang="zh-CN" sz="2000">
                <a:solidFill>
                  <a:schemeClr val="bg1"/>
                </a:solidFill>
              </a:rPr>
              <a:t>X</a:t>
            </a:r>
            <a:r>
              <a:rPr lang="zh-CN" altLang="en-US" sz="2000">
                <a:solidFill>
                  <a:schemeClr val="bg1"/>
                </a:solidFill>
              </a:rPr>
              <a:t>次，</a:t>
            </a:r>
            <a:r>
              <a:rPr lang="en-US" altLang="zh-CN" sz="2000">
                <a:solidFill>
                  <a:schemeClr val="bg1"/>
                </a:solidFill>
              </a:rPr>
              <a:t>Y</a:t>
            </a:r>
            <a:r>
              <a:rPr lang="zh-CN" altLang="en-US" sz="2000">
                <a:solidFill>
                  <a:schemeClr val="bg1"/>
                </a:solidFill>
              </a:rPr>
              <a:t>点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28160" y="3527636"/>
            <a:ext cx="4785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当答复时，</a:t>
            </a:r>
            <a:r>
              <a:rPr lang="en-US" altLang="zh-CN" sz="2000">
                <a:solidFill>
                  <a:schemeClr val="bg1"/>
                </a:solidFill>
              </a:rPr>
              <a:t>X</a:t>
            </a:r>
            <a:r>
              <a:rPr lang="zh-CN" altLang="en-US" sz="2000">
                <a:solidFill>
                  <a:schemeClr val="bg1"/>
                </a:solidFill>
              </a:rPr>
              <a:t>或</a:t>
            </a:r>
            <a:r>
              <a:rPr lang="en-US" altLang="zh-CN" sz="2000">
                <a:solidFill>
                  <a:schemeClr val="bg1"/>
                </a:solidFill>
              </a:rPr>
              <a:t>Y</a:t>
            </a:r>
            <a:r>
              <a:rPr lang="zh-CN" altLang="en-US" sz="2000">
                <a:solidFill>
                  <a:schemeClr val="bg1"/>
                </a:solidFill>
              </a:rPr>
              <a:t>正在计算过程中，并且计算过程中会产生很多中间值，会发生什么？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811902" y="1249942"/>
            <a:ext cx="1487493" cy="2235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计算过程中：</a:t>
            </a:r>
            <a:endParaRPr lang="en-US" altLang="zh-CN"/>
          </a:p>
          <a:p>
            <a:r>
              <a:rPr lang="en-US" altLang="zh-CN"/>
              <a:t>X=1</a:t>
            </a:r>
            <a:r>
              <a:rPr lang="zh-CN" altLang="en-US"/>
              <a:t>，</a:t>
            </a:r>
            <a:r>
              <a:rPr lang="en-US" altLang="zh-CN"/>
              <a:t>Y=100</a:t>
            </a:r>
            <a:endParaRPr lang="en-US" altLang="zh-CN"/>
          </a:p>
          <a:p>
            <a:r>
              <a:rPr lang="en-US" altLang="zh-CN"/>
              <a:t>X=1</a:t>
            </a:r>
            <a:r>
              <a:rPr lang="zh-CN" altLang="en-US"/>
              <a:t>，</a:t>
            </a:r>
            <a:r>
              <a:rPr lang="en-US" altLang="zh-CN"/>
              <a:t>Y=200</a:t>
            </a:r>
            <a:endParaRPr lang="en-US" altLang="zh-CN"/>
          </a:p>
          <a:p>
            <a:r>
              <a:rPr lang="en-US" altLang="zh-CN"/>
              <a:t>X=2</a:t>
            </a:r>
            <a:r>
              <a:rPr lang="zh-CN" altLang="en-US"/>
              <a:t>，</a:t>
            </a:r>
            <a:r>
              <a:rPr lang="en-US" altLang="zh-CN"/>
              <a:t>Y=80</a:t>
            </a:r>
            <a:endParaRPr lang="en-US" altLang="zh-CN"/>
          </a:p>
          <a:p>
            <a:r>
              <a:rPr lang="en-US" altLang="zh-CN"/>
              <a:t>X=2</a:t>
            </a:r>
            <a:r>
              <a:rPr lang="zh-CN" altLang="en-US"/>
              <a:t>，</a:t>
            </a:r>
            <a:r>
              <a:rPr lang="en-US" altLang="zh-CN"/>
              <a:t>Y=180</a:t>
            </a:r>
            <a:endParaRPr lang="en-US" altLang="zh-CN"/>
          </a:p>
          <a:p>
            <a:r>
              <a:rPr lang="en-US" altLang="zh-CN"/>
              <a:t>…</a:t>
            </a:r>
            <a:endParaRPr lang="en-US" altLang="zh-CN"/>
          </a:p>
          <a:p>
            <a:r>
              <a:rPr lang="en-US" altLang="zh-CN"/>
              <a:t>X=2</a:t>
            </a:r>
            <a:r>
              <a:rPr lang="zh-CN" altLang="en-US"/>
              <a:t>，</a:t>
            </a:r>
            <a:r>
              <a:rPr lang="en-US" altLang="zh-CN"/>
              <a:t>Y=800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396188" y="1287376"/>
            <a:ext cx="42904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假设程序有两个线程，一个负责打印订单，一个负责计算订单（每个订单有很多分项）：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X</a:t>
            </a:r>
            <a:r>
              <a:rPr lang="zh-CN" altLang="en-US" sz="2000">
                <a:solidFill>
                  <a:schemeClr val="bg1"/>
                </a:solidFill>
              </a:rPr>
              <a:t>：订单号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Y</a:t>
            </a:r>
            <a:r>
              <a:rPr lang="zh-CN" altLang="en-US" sz="2000">
                <a:solidFill>
                  <a:schemeClr val="bg1"/>
                </a:solidFill>
              </a:rPr>
              <a:t>：订单总额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4964" y="393247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基于</a:t>
            </a:r>
            <a:r>
              <a:rPr lang="en-US" altLang="zh-CN" sz="2000" b="1">
                <a:solidFill>
                  <a:schemeClr val="accent3"/>
                </a:solidFill>
              </a:rPr>
              <a:t>QReadWriteLock</a:t>
            </a:r>
            <a:r>
              <a:rPr lang="zh-CN" altLang="en-US" sz="2000" b="1">
                <a:solidFill>
                  <a:schemeClr val="accent3"/>
                </a:solidFill>
              </a:rPr>
              <a:t>的线程同步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5450" y="11451086"/>
            <a:ext cx="8663124" cy="4428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  <a:latin typeface="+mn-ea"/>
              </a:rPr>
              <a:t>QReadLocker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  <a:latin typeface="+mn-ea"/>
              </a:rPr>
              <a:t>QWriteLocker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是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QReadWriteLock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的简便形式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无需与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unlock()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配对使用</a:t>
            </a:r>
            <a:endParaRPr lang="en-US" altLang="zh-CN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6738" y="833660"/>
            <a:ext cx="8920548" cy="1424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使用互斥量时存在一个问题，每次只能有一个线程获得互斥量的权限。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如果多个线程读取某个变量，就会出现排队的现象。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而实际上，应该允许让多个线程同时读取，互斥量会降低程序的性能。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4964" y="2298584"/>
            <a:ext cx="89205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QReadWriteLock</a:t>
            </a:r>
            <a:r>
              <a:rPr lang="zh-CN" altLang="en-US" sz="2000">
                <a:solidFill>
                  <a:schemeClr val="bg1"/>
                </a:solidFill>
              </a:rPr>
              <a:t>提供以下几个主要的函数：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lockForRead()</a:t>
            </a:r>
            <a:r>
              <a:rPr lang="zh-CN" altLang="en-US" sz="2000">
                <a:solidFill>
                  <a:schemeClr val="bg1"/>
                </a:solidFill>
              </a:rPr>
              <a:t>：只读方式锁定资源，如果有其他线程以写入方式锁定，这个函数会阻塞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lockForWrite()</a:t>
            </a:r>
            <a:r>
              <a:rPr lang="zh-CN" altLang="en-US" sz="2000">
                <a:solidFill>
                  <a:schemeClr val="bg1"/>
                </a:solidFill>
              </a:rPr>
              <a:t>：以写入方式锁定资源，如果本线程或其他线程以读或写模式锁定资源，则函数堵塞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unlock()</a:t>
            </a:r>
            <a:r>
              <a:rPr lang="zh-CN" altLang="en-US" sz="2000">
                <a:solidFill>
                  <a:schemeClr val="bg1"/>
                </a:solidFill>
              </a:rPr>
              <a:t>：解锁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tryLockForRead()</a:t>
            </a:r>
            <a:r>
              <a:rPr lang="zh-CN" altLang="en-US" sz="2000">
                <a:solidFill>
                  <a:schemeClr val="bg1"/>
                </a:solidFill>
              </a:rPr>
              <a:t>：是</a:t>
            </a:r>
            <a:r>
              <a:rPr lang="en-US" altLang="zh-CN" sz="2000">
                <a:solidFill>
                  <a:schemeClr val="bg1"/>
                </a:solidFill>
              </a:rPr>
              <a:t>lockForRead</a:t>
            </a:r>
            <a:r>
              <a:rPr lang="zh-CN" altLang="en-US" sz="2000">
                <a:solidFill>
                  <a:schemeClr val="bg1"/>
                </a:solidFill>
              </a:rPr>
              <a:t>的非阻塞版本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tryLockForWrite()</a:t>
            </a:r>
            <a:r>
              <a:rPr lang="zh-CN" altLang="en-US" sz="2000">
                <a:solidFill>
                  <a:schemeClr val="bg1"/>
                </a:solidFill>
              </a:rPr>
              <a:t>：是</a:t>
            </a:r>
            <a:r>
              <a:rPr lang="en-US" altLang="zh-CN" sz="2000">
                <a:solidFill>
                  <a:schemeClr val="bg1"/>
                </a:solidFill>
              </a:rPr>
              <a:t>lockForWrite</a:t>
            </a:r>
            <a:r>
              <a:rPr lang="zh-CN" altLang="en-US" sz="2000">
                <a:solidFill>
                  <a:schemeClr val="bg1"/>
                </a:solidFill>
              </a:rPr>
              <a:t>的非阻塞版本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7452" y="4906102"/>
            <a:ext cx="8199120" cy="6463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buffer[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QReadWriteLock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Lock;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threadDAQ::run(){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Lock.lockForWrite();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get_data_and_write_in_buffer();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//读取数据写入buffer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Lock.unlock();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threadShow::run(){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Lock.lockForRead();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show_buffer();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//读取buffer里的数据并显示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Lock.unlock();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threadSaveFile::run(){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Lock.lockForRead();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save_buffer_toFile();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//读取buffer里的数据并保存到文件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Lock.unlock();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27452" y="11975641"/>
            <a:ext cx="819912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QReadWriteLock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Lock;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threadDAQ::run(){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QReadLocker Locker</a:t>
            </a:r>
            <a:r>
              <a:rPr lang="en-US" altLang="zh-CN">
                <a:solidFill>
                  <a:schemeClr val="tx1"/>
                </a:solidFill>
                <a:latin typeface="Arial Unicode MS"/>
              </a:rPr>
              <a:t>(&amp;Lock);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get_data_and_write_in_buffer();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//读取数据写入buffer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4964" y="393247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基于</a:t>
            </a:r>
            <a:r>
              <a:rPr lang="en-US" altLang="zh-CN" sz="2000" b="1">
                <a:solidFill>
                  <a:schemeClr val="accent3"/>
                </a:solidFill>
              </a:rPr>
              <a:t>QWaitCondition</a:t>
            </a:r>
            <a:r>
              <a:rPr lang="zh-CN" altLang="en-US" sz="2000" b="1">
                <a:solidFill>
                  <a:schemeClr val="accent3"/>
                </a:solidFill>
              </a:rPr>
              <a:t>的线程同步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4964" y="793357"/>
            <a:ext cx="9575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痛点：在一个线程解锁资源后，不能及时通知其他线程。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(</a:t>
            </a:r>
            <a:r>
              <a:rPr lang="zh-CN" altLang="en-US" sz="2000">
                <a:solidFill>
                  <a:schemeClr val="bg1"/>
                </a:solidFill>
              </a:rPr>
              <a:t>写完了，立即通知其他线程来读）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7787" y="1642424"/>
            <a:ext cx="9162661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QWaitCondition</a:t>
            </a:r>
            <a:r>
              <a:rPr lang="zh-CN" altLang="en-US" sz="2000">
                <a:solidFill>
                  <a:schemeClr val="bg1"/>
                </a:solidFill>
              </a:rPr>
              <a:t>提供如下一些函数：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wait(QMutex *lockedMutex 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）</a:t>
            </a:r>
            <a:r>
              <a:rPr lang="zh-CN" altLang="en-US" sz="2000">
                <a:solidFill>
                  <a:schemeClr val="bg1"/>
                </a:solidFill>
              </a:rPr>
              <a:t>：进入等待状态，解锁互斥量 </a:t>
            </a:r>
            <a:r>
              <a:rPr lang="en-US" altLang="zh-CN" sz="2000">
                <a:solidFill>
                  <a:schemeClr val="bg1"/>
                </a:solidFill>
              </a:rPr>
              <a:t>lockedMutex,</a:t>
            </a:r>
            <a:r>
              <a:rPr lang="zh-CN" altLang="en-US" sz="2000">
                <a:solidFill>
                  <a:schemeClr val="bg1"/>
                </a:solidFill>
              </a:rPr>
              <a:t>，被唤醒后锁定 </a:t>
            </a:r>
            <a:r>
              <a:rPr lang="en-US" altLang="zh-CN" sz="2000">
                <a:solidFill>
                  <a:schemeClr val="bg1"/>
                </a:solidFill>
              </a:rPr>
              <a:t>lockedMutex </a:t>
            </a:r>
            <a:r>
              <a:rPr lang="zh-CN" altLang="en-US" sz="2000">
                <a:solidFill>
                  <a:schemeClr val="bg1"/>
                </a:solidFill>
              </a:rPr>
              <a:t>并退出函数 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wakeAll()</a:t>
            </a:r>
            <a:r>
              <a:rPr lang="zh-CN" altLang="en-US" sz="2000">
                <a:solidFill>
                  <a:schemeClr val="bg1"/>
                </a:solidFill>
              </a:rPr>
              <a:t>：唤醒所有处于等待状态的线程 ， 线程唤醒的顺序不确定，由操作系统的调度策略决定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wakeOne()</a:t>
            </a:r>
            <a:r>
              <a:rPr lang="zh-CN" altLang="en-US" sz="2000">
                <a:solidFill>
                  <a:schemeClr val="bg1"/>
                </a:solidFill>
              </a:rPr>
              <a:t>：唤醒一个处于等待状态的线程，唤醒哪个线程不确定，由操作系统的调度策略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0872" y="4030374"/>
            <a:ext cx="742014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</a:rPr>
              <a:t> </a:t>
            </a:r>
            <a:r>
              <a:rPr lang="en-US" altLang="zh-CN" sz="1800">
                <a:solidFill>
                  <a:schemeClr val="bg1"/>
                </a:solidFill>
              </a:rPr>
              <a:t>QWaitCondition </a:t>
            </a:r>
            <a:r>
              <a:rPr lang="zh-CN" altLang="en-US" sz="1800">
                <a:solidFill>
                  <a:schemeClr val="bg1"/>
                </a:solidFill>
              </a:rPr>
              <a:t>一般用于 “ 生产者／消费者 ” （ </a:t>
            </a:r>
            <a:r>
              <a:rPr lang="en-US" altLang="zh-CN" sz="1800">
                <a:solidFill>
                  <a:schemeClr val="bg1"/>
                </a:solidFill>
              </a:rPr>
              <a:t>producer/consumer </a:t>
            </a:r>
            <a:r>
              <a:rPr lang="zh-CN" altLang="en-US" sz="1800">
                <a:solidFill>
                  <a:schemeClr val="bg1"/>
                </a:solidFill>
              </a:rPr>
              <a:t>）模型中 。“ 生产者”产生数据， “ 消费者 ” 使用数据 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709" y="5532094"/>
            <a:ext cx="4965372" cy="3229278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6472256" y="5602277"/>
            <a:ext cx="0" cy="570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131136" y="50621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主线程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25250" y="505688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消费者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44410" y="506099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生产者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>
            <a:endCxn id="30" idx="0"/>
          </p:cNvCxnSpPr>
          <p:nvPr/>
        </p:nvCxnSpPr>
        <p:spPr>
          <a:xfrm>
            <a:off x="7843103" y="5662289"/>
            <a:ext cx="0" cy="153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9285403" y="5662289"/>
            <a:ext cx="0" cy="153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570482" y="5957740"/>
            <a:ext cx="1272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493089" y="5557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启动线程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6570482" y="6287678"/>
            <a:ext cx="2714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93089" y="59699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启动线程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6493089" y="6768445"/>
            <a:ext cx="1350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593165" y="64149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启动成功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85121" y="66761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启动成功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6493089" y="7043672"/>
            <a:ext cx="2792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289105" y="7197578"/>
            <a:ext cx="1107996" cy="2875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消费数据</a:t>
            </a:r>
            <a:endParaRPr lang="en-US" altLang="zh-CN"/>
          </a:p>
          <a:p>
            <a:pPr algn="ctr"/>
            <a:r>
              <a:rPr lang="en-US" altLang="zh-CN">
                <a:highlight>
                  <a:srgbClr val="800000"/>
                </a:highlight>
              </a:rPr>
              <a:t>lock</a:t>
            </a:r>
            <a:endParaRPr lang="en-US" altLang="zh-CN">
              <a:highlight>
                <a:srgbClr val="800000"/>
              </a:highlight>
            </a:endParaRPr>
          </a:p>
          <a:p>
            <a:pPr algn="ctr"/>
            <a:r>
              <a:rPr lang="en-US" altLang="zh-CN">
                <a:highlight>
                  <a:srgbClr val="800000"/>
                </a:highlight>
              </a:rPr>
              <a:t>wait</a:t>
            </a:r>
            <a:endParaRPr lang="en-US" altLang="zh-CN">
              <a:highlight>
                <a:srgbClr val="800000"/>
              </a:highlight>
            </a:endParaRPr>
          </a:p>
          <a:p>
            <a:pPr algn="ctr"/>
            <a:r>
              <a:rPr lang="en-US" altLang="zh-CN">
                <a:highlight>
                  <a:srgbClr val="FF00FF"/>
                </a:highlight>
              </a:rPr>
              <a:t>unlock</a:t>
            </a:r>
            <a:endParaRPr lang="en-US" altLang="zh-CN">
              <a:highlight>
                <a:srgbClr val="FF00FF"/>
              </a:highlight>
            </a:endParaRPr>
          </a:p>
          <a:p>
            <a:pPr algn="ctr"/>
            <a:r>
              <a:rPr lang="en-US" altLang="zh-CN">
                <a:highlight>
                  <a:srgbClr val="FF00FF"/>
                </a:highlight>
              </a:rPr>
              <a:t>waked</a:t>
            </a:r>
            <a:endParaRPr lang="en-US" altLang="zh-CN">
              <a:highlight>
                <a:srgbClr val="FF00FF"/>
              </a:highlight>
            </a:endParaRPr>
          </a:p>
          <a:p>
            <a:pPr algn="ctr"/>
            <a:r>
              <a:rPr lang="en-US" altLang="zh-CN">
                <a:highlight>
                  <a:srgbClr val="FF00FF"/>
                </a:highlight>
              </a:rPr>
              <a:t>lock</a:t>
            </a:r>
            <a:endParaRPr lang="en-US" altLang="zh-CN">
              <a:highlight>
                <a:srgbClr val="FF00FF"/>
              </a:highlight>
            </a:endParaRPr>
          </a:p>
          <a:p>
            <a:pPr algn="ctr"/>
            <a:r>
              <a:rPr lang="zh-CN" altLang="en-US">
                <a:highlight>
                  <a:srgbClr val="800000"/>
                </a:highlight>
              </a:rPr>
              <a:t>发送数据给主线程</a:t>
            </a:r>
            <a:endParaRPr lang="en-US" altLang="zh-CN">
              <a:highlight>
                <a:srgbClr val="800000"/>
              </a:highlight>
            </a:endParaRPr>
          </a:p>
          <a:p>
            <a:pPr algn="ctr"/>
            <a:r>
              <a:rPr lang="en-US" altLang="zh-CN">
                <a:highlight>
                  <a:srgbClr val="800000"/>
                </a:highlight>
              </a:rPr>
              <a:t>unlock</a:t>
            </a:r>
            <a:endParaRPr lang="zh-CN" altLang="en-US">
              <a:highlight>
                <a:srgbClr val="800000"/>
              </a:highligh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55376" y="7197579"/>
            <a:ext cx="1107996" cy="2875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生成数据</a:t>
            </a:r>
            <a:endParaRPr lang="en-US" altLang="zh-CN"/>
          </a:p>
          <a:p>
            <a:pPr algn="ctr"/>
            <a:r>
              <a:rPr lang="en-US" altLang="zh-CN">
                <a:highlight>
                  <a:srgbClr val="800000"/>
                </a:highlight>
              </a:rPr>
              <a:t>lock</a:t>
            </a:r>
            <a:endParaRPr lang="en-US" altLang="zh-CN">
              <a:highlight>
                <a:srgbClr val="800000"/>
              </a:highlight>
            </a:endParaRPr>
          </a:p>
          <a:p>
            <a:pPr algn="ctr"/>
            <a:r>
              <a:rPr lang="zh-CN" altLang="en-US">
                <a:highlight>
                  <a:srgbClr val="800000"/>
                </a:highlight>
              </a:rPr>
              <a:t>改变数据的值</a:t>
            </a:r>
            <a:endParaRPr lang="en-US" altLang="zh-CN">
              <a:highlight>
                <a:srgbClr val="800000"/>
              </a:highlight>
            </a:endParaRPr>
          </a:p>
          <a:p>
            <a:pPr algn="ctr"/>
            <a:r>
              <a:rPr lang="en-US" altLang="zh-CN">
                <a:highlight>
                  <a:srgbClr val="800000"/>
                </a:highlight>
              </a:rPr>
              <a:t>wake</a:t>
            </a:r>
            <a:endParaRPr lang="en-US" altLang="zh-CN">
              <a:highlight>
                <a:srgbClr val="800000"/>
              </a:highlight>
            </a:endParaRPr>
          </a:p>
          <a:p>
            <a:pPr algn="ctr"/>
            <a:r>
              <a:rPr lang="en-US" altLang="zh-CN">
                <a:highlight>
                  <a:srgbClr val="800000"/>
                </a:highlight>
              </a:rPr>
              <a:t>unlock</a:t>
            </a:r>
            <a:endParaRPr lang="zh-CN" altLang="en-US">
              <a:highlight>
                <a:srgbClr val="800000"/>
              </a:highlight>
            </a:endParaRPr>
          </a:p>
          <a:p>
            <a:pPr algn="ctr"/>
            <a:endParaRPr lang="zh-CN" altLang="en-US">
              <a:highlight>
                <a:srgbClr val="800000"/>
              </a:highlight>
            </a:endParaRPr>
          </a:p>
        </p:txBody>
      </p:sp>
      <p:cxnSp>
        <p:nvCxnSpPr>
          <p:cNvPr id="35" name="直接箭头连接符 34"/>
          <p:cNvCxnSpPr>
            <a:stCxn id="30" idx="2"/>
          </p:cNvCxnSpPr>
          <p:nvPr/>
        </p:nvCxnSpPr>
        <p:spPr>
          <a:xfrm>
            <a:off x="7843103" y="10072590"/>
            <a:ext cx="0" cy="112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2"/>
          </p:cNvCxnSpPr>
          <p:nvPr/>
        </p:nvCxnSpPr>
        <p:spPr>
          <a:xfrm>
            <a:off x="9409374" y="10072591"/>
            <a:ext cx="0" cy="112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6526813" y="10704981"/>
            <a:ext cx="1292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8197944" y="10333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数据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42" name="墨迹 341"/>
              <p14:cNvContentPartPr/>
              <p14:nvPr/>
            </p14:nvContentPartPr>
            <p14:xfrm>
              <a:off x="9326580" y="10233360"/>
              <a:ext cx="360" cy="360"/>
            </p14:xfrm>
          </p:contentPart>
        </mc:Choice>
        <mc:Fallback xmlns="">
          <p:pic>
            <p:nvPicPr>
              <p:cNvPr id="342" name="墨迹 341"/>
            </p:nvPicPr>
            <p:blipFill>
              <a:blip r:embed="rId3"/>
            </p:blipFill>
            <p:spPr>
              <a:xfrm>
                <a:off x="9326580" y="1023336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29" name="墨迹 428"/>
              <p14:cNvContentPartPr/>
              <p14:nvPr/>
            </p14:nvContentPartPr>
            <p14:xfrm>
              <a:off x="9173940" y="10690560"/>
              <a:ext cx="360" cy="360"/>
            </p14:xfrm>
          </p:contentPart>
        </mc:Choice>
        <mc:Fallback xmlns="">
          <p:pic>
            <p:nvPicPr>
              <p:cNvPr id="429" name="墨迹 428"/>
            </p:nvPicPr>
            <p:blipFill>
              <a:blip r:embed="rId5"/>
            </p:blipFill>
            <p:spPr>
              <a:xfrm>
                <a:off x="9173940" y="1069056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4964" y="393247"/>
            <a:ext cx="3630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基于信号量的线程同步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694" y="1668683"/>
            <a:ext cx="4984239" cy="3767068"/>
          </a:xfrm>
          <a:prstGeom prst="rect">
            <a:avLst/>
          </a:prstGeom>
        </p:spPr>
      </p:pic>
      <p:graphicFrame>
        <p:nvGraphicFramePr>
          <p:cNvPr id="8" name="表格 8"/>
          <p:cNvGraphicFramePr>
            <a:graphicFrameLocks noGrp="1"/>
          </p:cNvGraphicFramePr>
          <p:nvPr/>
        </p:nvGraphicFramePr>
        <p:xfrm>
          <a:off x="6099790" y="1923326"/>
          <a:ext cx="972344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7234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8"/>
          <p:cNvGraphicFramePr>
            <a:graphicFrameLocks noGrp="1"/>
          </p:cNvGraphicFramePr>
          <p:nvPr/>
        </p:nvGraphicFramePr>
        <p:xfrm>
          <a:off x="8647655" y="1965274"/>
          <a:ext cx="972344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7234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085080" y="4918350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缓冲区</a:t>
            </a:r>
            <a:r>
              <a:rPr lang="en-US" altLang="zh-CN" sz="200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05072" y="4931994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缓冲区</a:t>
            </a:r>
            <a:r>
              <a:rPr lang="en-US" altLang="zh-CN" sz="200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14" name="表格 14"/>
          <p:cNvGraphicFramePr>
            <a:graphicFrameLocks noGrp="1"/>
          </p:cNvGraphicFramePr>
          <p:nvPr/>
        </p:nvGraphicFramePr>
        <p:xfrm>
          <a:off x="605987" y="5647352"/>
          <a:ext cx="9294540" cy="3297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45"/>
                <a:gridCol w="774545"/>
                <a:gridCol w="774545"/>
                <a:gridCol w="774545"/>
                <a:gridCol w="774545"/>
                <a:gridCol w="774545"/>
                <a:gridCol w="774545"/>
                <a:gridCol w="774545"/>
                <a:gridCol w="774545"/>
                <a:gridCol w="774545"/>
                <a:gridCol w="774545"/>
                <a:gridCol w="7745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2nd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3rd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4th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5th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6th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7th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9th</a:t>
                      </a:r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1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8528533" y="1449971"/>
            <a:ext cx="121058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采集线程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07305" y="1465145"/>
            <a:ext cx="121058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输出线程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箭头: 左右 26"/>
          <p:cNvSpPr/>
          <p:nvPr/>
        </p:nvSpPr>
        <p:spPr>
          <a:xfrm>
            <a:off x="7175856" y="1770885"/>
            <a:ext cx="1266717" cy="60290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互换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4966" y="828735"/>
            <a:ext cx="7623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信号量（</a:t>
            </a:r>
            <a:r>
              <a:rPr lang="en-US" altLang="zh-CN" sz="2000">
                <a:solidFill>
                  <a:schemeClr val="bg1"/>
                </a:solidFill>
              </a:rPr>
              <a:t>Semaphore</a:t>
            </a:r>
            <a:r>
              <a:rPr lang="zh-CN" altLang="en-US" sz="2000">
                <a:solidFill>
                  <a:schemeClr val="bg1"/>
                </a:solidFill>
              </a:rPr>
              <a:t>）通常用于保护一定数量的相同的资源，例如数</a:t>
            </a:r>
            <a:r>
              <a:rPr lang="en-US" altLang="zh-CN" sz="2000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Arial" panose="020B0604020202020204" pitchFamily="34" charset="0"/>
              </a:rPr>
              <a:t>Data</a:t>
            </a:r>
            <a:r>
              <a:rPr lang="en-US" altLang="zh-CN" sz="20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2000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Arial" panose="020B0604020202020204" pitchFamily="34" charset="0"/>
              </a:rPr>
              <a:t>Acquisition (</a:t>
            </a:r>
            <a:r>
              <a:rPr lang="zh-CN" altLang="en-US" sz="2000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Arial" panose="020B0604020202020204" pitchFamily="34" charset="0"/>
              </a:rPr>
              <a:t>数据采集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sz="2000">
                <a:solidFill>
                  <a:schemeClr val="bg1"/>
                </a:solidFill>
              </a:rPr>
              <a:t>时的双缓冲区。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4611" y="9166245"/>
            <a:ext cx="9101874" cy="2347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QSemaphore</a:t>
            </a:r>
            <a:r>
              <a:rPr lang="zh-CN" altLang="en-US" sz="2000">
                <a:solidFill>
                  <a:schemeClr val="bg1"/>
                </a:solidFill>
              </a:rPr>
              <a:t>是实现信号量功能的类，提供以下函数：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acquire(int n)</a:t>
            </a:r>
            <a:r>
              <a:rPr lang="zh-CN" altLang="en-US" sz="2000">
                <a:solidFill>
                  <a:schemeClr val="bg1"/>
                </a:solidFill>
              </a:rPr>
              <a:t>：尝试获得</a:t>
            </a:r>
            <a:r>
              <a:rPr lang="en-US" altLang="zh-CN" sz="2000">
                <a:solidFill>
                  <a:schemeClr val="bg1"/>
                </a:solidFill>
              </a:rPr>
              <a:t>n</a:t>
            </a:r>
            <a:r>
              <a:rPr lang="zh-CN" altLang="en-US" sz="2000">
                <a:solidFill>
                  <a:schemeClr val="bg1"/>
                </a:solidFill>
              </a:rPr>
              <a:t>个资源，如果不够将堵塞线程，直到</a:t>
            </a:r>
            <a:r>
              <a:rPr lang="en-US" altLang="zh-CN" sz="2000">
                <a:solidFill>
                  <a:schemeClr val="bg1"/>
                </a:solidFill>
              </a:rPr>
              <a:t>n</a:t>
            </a:r>
            <a:r>
              <a:rPr lang="zh-CN" altLang="en-US" sz="2000">
                <a:solidFill>
                  <a:schemeClr val="bg1"/>
                </a:solidFill>
              </a:rPr>
              <a:t>个资源可用；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release(int n)</a:t>
            </a:r>
            <a:r>
              <a:rPr lang="zh-CN" altLang="en-US" sz="2000">
                <a:solidFill>
                  <a:schemeClr val="bg1"/>
                </a:solidFill>
              </a:rPr>
              <a:t>：释放资源，如果资源已经全部可用，则可扩充资源总数；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int available()</a:t>
            </a:r>
            <a:r>
              <a:rPr lang="zh-CN" altLang="en-US" sz="2000">
                <a:solidFill>
                  <a:schemeClr val="bg1"/>
                </a:solidFill>
              </a:rPr>
              <a:t>：返回当前信号量的资源个数；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bool tryAcquire(int n=1)</a:t>
            </a:r>
            <a:r>
              <a:rPr lang="zh-CN" altLang="en-US" sz="2000">
                <a:solidFill>
                  <a:schemeClr val="bg1"/>
                </a:solidFill>
              </a:rPr>
              <a:t>：尝试获取</a:t>
            </a:r>
            <a:r>
              <a:rPr lang="en-US" altLang="zh-CN" sz="2000">
                <a:solidFill>
                  <a:schemeClr val="bg1"/>
                </a:solidFill>
              </a:rPr>
              <a:t>n</a:t>
            </a:r>
            <a:r>
              <a:rPr lang="zh-CN" altLang="en-US" sz="2000">
                <a:solidFill>
                  <a:schemeClr val="bg1"/>
                </a:solidFill>
              </a:rPr>
              <a:t>个资源，不成功时，不阻塞线程；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38" name="表格 38"/>
          <p:cNvGraphicFramePr>
            <a:graphicFrameLocks noGrp="1"/>
          </p:cNvGraphicFramePr>
          <p:nvPr/>
        </p:nvGraphicFramePr>
        <p:xfrm>
          <a:off x="7160787" y="2450941"/>
          <a:ext cx="13905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292"/>
                <a:gridCol w="6952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空</a:t>
                      </a:r>
                      <a:r>
                        <a:rPr lang="en-US" altLang="zh-CN"/>
                        <a:t>buf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满</a:t>
                      </a:r>
                      <a:r>
                        <a:rPr lang="en-US" altLang="zh-CN"/>
                        <a:t>buf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6" name="表格 38"/>
          <p:cNvGraphicFramePr>
            <a:graphicFrameLocks noGrp="1"/>
          </p:cNvGraphicFramePr>
          <p:nvPr/>
        </p:nvGraphicFramePr>
        <p:xfrm>
          <a:off x="7160787" y="3419672"/>
          <a:ext cx="1390584" cy="940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33"/>
                <a:gridCol w="69515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采集中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输出中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0</TotalTime>
  <Words>2776</Words>
  <Application>WPS 演示</Application>
  <PresentationFormat>自定义</PresentationFormat>
  <Paragraphs>255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华文琥珀</vt:lpstr>
      <vt:lpstr>Calibri</vt:lpstr>
      <vt:lpstr>Arial Unicode MS</vt:lpstr>
      <vt:lpstr>微软雅黑</vt:lpstr>
      <vt:lpstr>Arial Unicode MS</vt:lpstr>
      <vt:lpstr>黑体</vt:lpstr>
      <vt:lpstr>Cambria</vt:lpstr>
      <vt:lpstr>等线</vt:lpstr>
      <vt:lpstr>Calibri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蔡乐</cp:lastModifiedBy>
  <cp:revision>1828</cp:revision>
  <dcterms:created xsi:type="dcterms:W3CDTF">2020-06-26T01:00:00Z</dcterms:created>
  <dcterms:modified xsi:type="dcterms:W3CDTF">2021-09-08T06:05:20Z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35C8A0B9FA4B4BC7B03E97E74C2317FB</vt:lpwstr>
  </property>
</Properties>
</file>