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350" r:id="rId6"/>
    <p:sldId id="351" r:id="rId7"/>
    <p:sldId id="352" r:id="rId8"/>
    <p:sldId id="353" r:id="rId9"/>
    <p:sldId id="354" r:id="rId10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23" y="-80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网络编程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14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222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主机信息查询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708" y="936563"/>
            <a:ext cx="6333327" cy="3673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0532" y="1171219"/>
            <a:ext cx="2695448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QHostInfo</a:t>
            </a:r>
            <a:r>
              <a:rPr lang="zh-CN" altLang="en-US" sz="2000">
                <a:solidFill>
                  <a:schemeClr val="bg1"/>
                </a:solidFill>
              </a:rPr>
              <a:t>：获取主机名和</a:t>
            </a:r>
            <a:r>
              <a:rPr lang="en-US" altLang="zh-CN" sz="2000">
                <a:solidFill>
                  <a:schemeClr val="bg1"/>
                </a:solidFill>
              </a:rPr>
              <a:t>IP</a:t>
            </a:r>
            <a:r>
              <a:rPr lang="zh-CN" altLang="en-US" sz="2000">
                <a:solidFill>
                  <a:schemeClr val="bg1"/>
                </a:solidFill>
              </a:rPr>
              <a:t>地址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QNetWorkInterface</a:t>
            </a:r>
            <a:r>
              <a:rPr lang="zh-CN" altLang="en-US" sz="2000">
                <a:solidFill>
                  <a:schemeClr val="bg1"/>
                </a:solidFill>
              </a:rPr>
              <a:t>：获取主机的所有网络接口，包括子网掩码和广播地址等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6827" y="4899517"/>
            <a:ext cx="7315201" cy="808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QNetworkInterface::allAddresses()</a:t>
            </a:r>
            <a:r>
              <a:rPr lang="zh-CN" altLang="en-US"/>
              <a:t>的功能与</a:t>
            </a:r>
            <a:r>
              <a:rPr lang="en-US" altLang="zh-CN"/>
              <a:t>QHostInfo::allAddresses()</a:t>
            </a:r>
            <a:r>
              <a:rPr lang="zh-CN" altLang="en-US"/>
              <a:t>函数功能相似，指示</a:t>
            </a:r>
            <a:r>
              <a:rPr lang="en-US" altLang="zh-CN"/>
              <a:t>QNetworkInterface</a:t>
            </a:r>
            <a:r>
              <a:rPr lang="zh-CN" altLang="en-US"/>
              <a:t>返回地址更多（包括</a:t>
            </a:r>
            <a:r>
              <a:rPr lang="en-US" altLang="zh-CN"/>
              <a:t>127.0.0.1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222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TCP</a:t>
            </a:r>
            <a:r>
              <a:rPr lang="zh-CN" altLang="en-US" sz="2000" b="1">
                <a:solidFill>
                  <a:schemeClr val="accent3"/>
                </a:solidFill>
              </a:rPr>
              <a:t>通信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425" y="793357"/>
            <a:ext cx="951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TCP</a:t>
            </a:r>
            <a:r>
              <a:rPr lang="zh-CN" altLang="en-US" sz="2000">
                <a:solidFill>
                  <a:schemeClr val="bg1"/>
                </a:solidFill>
              </a:rPr>
              <a:t>是一种被大多数</a:t>
            </a:r>
            <a:r>
              <a:rPr lang="en-US" altLang="zh-CN" sz="2000">
                <a:solidFill>
                  <a:schemeClr val="bg1"/>
                </a:solidFill>
              </a:rPr>
              <a:t>Internet</a:t>
            </a:r>
            <a:r>
              <a:rPr lang="zh-CN" altLang="en-US" sz="2000">
                <a:solidFill>
                  <a:schemeClr val="bg1"/>
                </a:solidFill>
              </a:rPr>
              <a:t>网络协议（如</a:t>
            </a:r>
            <a:r>
              <a:rPr lang="en-US" altLang="zh-CN" sz="2000">
                <a:solidFill>
                  <a:schemeClr val="bg1"/>
                </a:solidFill>
              </a:rPr>
              <a:t>HTTP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FTP</a:t>
            </a:r>
            <a:r>
              <a:rPr lang="zh-CN" altLang="en-US" sz="2000">
                <a:solidFill>
                  <a:schemeClr val="bg1"/>
                </a:solidFill>
              </a:rPr>
              <a:t>）用于数据传输的低级网络协议，是可靠的、面向流、面向连接的传输协议。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425" y="2456169"/>
            <a:ext cx="1840375" cy="856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QTcpSocket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84933" y="2456169"/>
            <a:ext cx="1840375" cy="856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QTcpServer</a:t>
            </a:r>
            <a:endParaRPr lang="en-US" altLang="zh-CN"/>
          </a:p>
          <a:p>
            <a:pPr algn="ctr"/>
            <a:r>
              <a:rPr lang="en-US" altLang="zh-CN"/>
              <a:t>QTcpSocket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0964" y="1900404"/>
            <a:ext cx="1233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TCP Client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8412" y="1878204"/>
            <a:ext cx="130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TCP Server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2536695" y="2525618"/>
            <a:ext cx="1261640" cy="243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 rot="10800000">
            <a:off x="2536695" y="2884432"/>
            <a:ext cx="1261640" cy="243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28149" y="2041064"/>
            <a:ext cx="412058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QTcpServer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用于端口监听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QTcpSocket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用于通信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断开连接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9554" y="4777821"/>
            <a:ext cx="1626249" cy="520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QIODevice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483" y="4777821"/>
            <a:ext cx="1738631" cy="520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QAbstractSocket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9794" y="4231300"/>
            <a:ext cx="1626249" cy="520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QTcpSocket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89794" y="5298688"/>
            <a:ext cx="1626249" cy="520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QUdpSocket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4268" y="3821145"/>
            <a:ext cx="1626249" cy="520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QSctpSocket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94268" y="4630629"/>
            <a:ext cx="1626249" cy="520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QSslSocket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/>
          <p:cNvCxnSpPr>
            <a:stCxn id="17" idx="3"/>
            <a:endCxn id="18" idx="1"/>
          </p:cNvCxnSpPr>
          <p:nvPr/>
        </p:nvCxnSpPr>
        <p:spPr>
          <a:xfrm>
            <a:off x="2725803" y="5038255"/>
            <a:ext cx="51268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31" name="连接符: 肘形 30"/>
          <p:cNvCxnSpPr>
            <a:stCxn id="18" idx="3"/>
            <a:endCxn id="19" idx="1"/>
          </p:cNvCxnSpPr>
          <p:nvPr/>
        </p:nvCxnSpPr>
        <p:spPr>
          <a:xfrm flipV="1">
            <a:off x="4977114" y="4491734"/>
            <a:ext cx="512680" cy="546521"/>
          </a:xfrm>
          <a:prstGeom prst="bentConnector3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35" name="连接符: 肘形 34"/>
          <p:cNvCxnSpPr>
            <a:stCxn id="18" idx="3"/>
            <a:endCxn id="20" idx="1"/>
          </p:cNvCxnSpPr>
          <p:nvPr/>
        </p:nvCxnSpPr>
        <p:spPr>
          <a:xfrm>
            <a:off x="4977114" y="5038255"/>
            <a:ext cx="512680" cy="520867"/>
          </a:xfrm>
          <a:prstGeom prst="bentConnector3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39" name="连接符: 肘形 38"/>
          <p:cNvCxnSpPr>
            <a:stCxn id="19" idx="3"/>
            <a:endCxn id="23" idx="1"/>
          </p:cNvCxnSpPr>
          <p:nvPr/>
        </p:nvCxnSpPr>
        <p:spPr>
          <a:xfrm flipV="1">
            <a:off x="7116043" y="4081579"/>
            <a:ext cx="578225" cy="410155"/>
          </a:xfrm>
          <a:prstGeom prst="bentConnector3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41" name="连接符: 肘形 40"/>
          <p:cNvCxnSpPr>
            <a:stCxn id="19" idx="3"/>
            <a:endCxn id="24" idx="1"/>
          </p:cNvCxnSpPr>
          <p:nvPr/>
        </p:nvCxnSpPr>
        <p:spPr>
          <a:xfrm>
            <a:off x="7116043" y="4491734"/>
            <a:ext cx="578225" cy="399329"/>
          </a:xfrm>
          <a:prstGeom prst="bentConnector3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621" y="6028595"/>
            <a:ext cx="7030986" cy="27094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33" y="8860847"/>
            <a:ext cx="6660548" cy="530986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37892" y="11262360"/>
            <a:ext cx="2774088" cy="68168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008120" y="10645140"/>
            <a:ext cx="88392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715000" y="1303021"/>
            <a:ext cx="2042160" cy="166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4964" y="393247"/>
            <a:ext cx="448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QUdpSocket</a:t>
            </a:r>
            <a:r>
              <a:rPr lang="zh-CN" altLang="en-US" sz="2000" b="1">
                <a:solidFill>
                  <a:schemeClr val="accent3"/>
                </a:solidFill>
              </a:rPr>
              <a:t>实现</a:t>
            </a:r>
            <a:r>
              <a:rPr lang="en-US" altLang="zh-CN" sz="2000" b="1">
                <a:solidFill>
                  <a:schemeClr val="accent3"/>
                </a:solidFill>
              </a:rPr>
              <a:t>UDP</a:t>
            </a:r>
            <a:r>
              <a:rPr lang="zh-CN" altLang="en-US" sz="2000" b="1">
                <a:solidFill>
                  <a:schemeClr val="accent3"/>
                </a:solidFill>
              </a:rPr>
              <a:t>通信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964" y="842397"/>
            <a:ext cx="896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UDP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User Datagram Protocol</a:t>
            </a:r>
            <a:r>
              <a:rPr lang="zh-CN" altLang="en-US" sz="2000">
                <a:solidFill>
                  <a:schemeClr val="bg1"/>
                </a:solidFill>
              </a:rPr>
              <a:t>，用户数据报协议）是轻量的、不可靠的、面向数据报（</a:t>
            </a:r>
            <a:r>
              <a:rPr lang="en-US" altLang="zh-CN" sz="2000">
                <a:solidFill>
                  <a:schemeClr val="bg1"/>
                </a:solidFill>
              </a:rPr>
              <a:t>datagram</a:t>
            </a:r>
            <a:r>
              <a:rPr lang="zh-CN" altLang="en-US" sz="2000">
                <a:solidFill>
                  <a:schemeClr val="bg1"/>
                </a:solidFill>
              </a:rPr>
              <a:t>）、无连接的协议。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48" y="2330499"/>
            <a:ext cx="1624867" cy="856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QUdpSocket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08556" y="2330499"/>
            <a:ext cx="1624867" cy="856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QUdpSocket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8801" y="1740298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UDP</a:t>
            </a:r>
            <a:r>
              <a:rPr lang="zh-CN" altLang="en-US" sz="2000">
                <a:solidFill>
                  <a:schemeClr val="bg1"/>
                </a:solidFill>
              </a:rPr>
              <a:t>收发器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6309" y="1743236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UDP</a:t>
            </a:r>
            <a:r>
              <a:rPr lang="zh-CN" altLang="en-US" sz="2000">
                <a:solidFill>
                  <a:schemeClr val="bg1"/>
                </a:solidFill>
              </a:rPr>
              <a:t>收发器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2426415" y="2399948"/>
            <a:ext cx="1261640" cy="243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 rot="10800000">
            <a:off x="2426415" y="2739891"/>
            <a:ext cx="1261640" cy="243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4964" y="3379437"/>
            <a:ext cx="7262676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数据发送：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QUdpSocket::writeDatagram()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发送数据报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每个数据报包含发送者和接受者的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地址和端口等信息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数据接收：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QUdpSocket::bind()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绑定一个端口，用于</a:t>
            </a:r>
            <a:r>
              <a:rPr lang="zh-CN" altLang="en-US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接收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数据报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当有数据传入时，会发射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readyRead()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信号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readDatagram()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函数来读取数据报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01740" y="1455020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0752894">
            <a:off x="7027394" y="1488861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30440" y="2038033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48096" y="2013612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41820" y="2525783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210046" y="2479032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598666" y="2003343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7"/>
            <a:endCxn id="22" idx="3"/>
          </p:cNvCxnSpPr>
          <p:nvPr/>
        </p:nvCxnSpPr>
        <p:spPr>
          <a:xfrm flipV="1">
            <a:off x="6829655" y="1740298"/>
            <a:ext cx="263600" cy="302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5" name="文本框 34"/>
          <p:cNvSpPr txBox="1"/>
          <p:nvPr/>
        </p:nvSpPr>
        <p:spPr>
          <a:xfrm>
            <a:off x="6395628" y="30026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单播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11360" y="1303021"/>
            <a:ext cx="2042160" cy="166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291190">
            <a:off x="8598100" y="1455020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0752894">
            <a:off x="9323754" y="1488861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626800" y="2038033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144456" y="2013612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9294014">
            <a:off x="9260912" y="2496748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506406" y="2479032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895026" y="2003343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7"/>
            <a:endCxn id="38" idx="3"/>
          </p:cNvCxnSpPr>
          <p:nvPr/>
        </p:nvCxnSpPr>
        <p:spPr>
          <a:xfrm flipV="1">
            <a:off x="9126015" y="1740298"/>
            <a:ext cx="263600" cy="302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45" name="文本框 44"/>
          <p:cNvSpPr txBox="1"/>
          <p:nvPr/>
        </p:nvSpPr>
        <p:spPr>
          <a:xfrm>
            <a:off x="8731593" y="301375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广播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43" idx="1"/>
            <a:endCxn id="37" idx="5"/>
          </p:cNvCxnSpPr>
          <p:nvPr/>
        </p:nvCxnSpPr>
        <p:spPr>
          <a:xfrm flipH="1" flipV="1">
            <a:off x="8787322" y="1714436"/>
            <a:ext cx="147336" cy="32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>
            <a:stCxn id="43" idx="2"/>
            <a:endCxn id="40" idx="6"/>
          </p:cNvCxnSpPr>
          <p:nvPr/>
        </p:nvCxnSpPr>
        <p:spPr>
          <a:xfrm flipH="1" flipV="1">
            <a:off x="8415077" y="2133600"/>
            <a:ext cx="479949" cy="5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>
            <a:stCxn id="43" idx="3"/>
            <a:endCxn id="42" idx="7"/>
          </p:cNvCxnSpPr>
          <p:nvPr/>
        </p:nvCxnSpPr>
        <p:spPr>
          <a:xfrm flipH="1">
            <a:off x="8737395" y="2234332"/>
            <a:ext cx="197263" cy="284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>
            <a:stCxn id="43" idx="5"/>
            <a:endCxn id="41" idx="0"/>
          </p:cNvCxnSpPr>
          <p:nvPr/>
        </p:nvCxnSpPr>
        <p:spPr>
          <a:xfrm>
            <a:off x="9126015" y="2234332"/>
            <a:ext cx="186099" cy="291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>
            <a:stCxn id="43" idx="6"/>
            <a:endCxn id="39" idx="2"/>
          </p:cNvCxnSpPr>
          <p:nvPr/>
        </p:nvCxnSpPr>
        <p:spPr>
          <a:xfrm>
            <a:off x="9165647" y="2138654"/>
            <a:ext cx="461153" cy="3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74" name="矩形 73"/>
          <p:cNvSpPr/>
          <p:nvPr/>
        </p:nvSpPr>
        <p:spPr>
          <a:xfrm>
            <a:off x="8008711" y="3625460"/>
            <a:ext cx="2042160" cy="166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1291190">
            <a:off x="8595451" y="3777459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20752894">
            <a:off x="9321105" y="3811300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9624151" y="4360472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8141807" y="4336051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19294014">
            <a:off x="9258263" y="4819187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8503757" y="4801471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892377" y="4325782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>
            <a:stCxn id="81" idx="7"/>
            <a:endCxn id="76" idx="3"/>
          </p:cNvCxnSpPr>
          <p:nvPr/>
        </p:nvCxnSpPr>
        <p:spPr>
          <a:xfrm flipV="1">
            <a:off x="9123366" y="4062737"/>
            <a:ext cx="263600" cy="302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83" name="文本框 82"/>
          <p:cNvSpPr txBox="1"/>
          <p:nvPr/>
        </p:nvSpPr>
        <p:spPr>
          <a:xfrm>
            <a:off x="8728944" y="53361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组播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86" name="直接箭头连接符 85"/>
          <p:cNvCxnSpPr>
            <a:stCxn id="81" idx="3"/>
            <a:endCxn id="80" idx="7"/>
          </p:cNvCxnSpPr>
          <p:nvPr/>
        </p:nvCxnSpPr>
        <p:spPr>
          <a:xfrm flipH="1">
            <a:off x="8734746" y="4556771"/>
            <a:ext cx="197263" cy="284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87" name="直接箭头连接符 86"/>
          <p:cNvCxnSpPr>
            <a:stCxn id="81" idx="5"/>
            <a:endCxn id="79" idx="0"/>
          </p:cNvCxnSpPr>
          <p:nvPr/>
        </p:nvCxnSpPr>
        <p:spPr>
          <a:xfrm>
            <a:off x="9123366" y="4556771"/>
            <a:ext cx="186099" cy="291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88" name="直接箭头连接符 87"/>
          <p:cNvCxnSpPr>
            <a:stCxn id="81" idx="6"/>
            <a:endCxn id="77" idx="2"/>
          </p:cNvCxnSpPr>
          <p:nvPr/>
        </p:nvCxnSpPr>
        <p:spPr>
          <a:xfrm>
            <a:off x="9162998" y="4461093"/>
            <a:ext cx="461153" cy="3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64" y="5984990"/>
            <a:ext cx="9500711" cy="3103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331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QUdpSocket</a:t>
            </a:r>
            <a:r>
              <a:rPr lang="zh-CN" altLang="en-US" sz="2000" b="1">
                <a:solidFill>
                  <a:schemeClr val="accent3"/>
                </a:solidFill>
              </a:rPr>
              <a:t>实现</a:t>
            </a:r>
            <a:r>
              <a:rPr lang="en-US" altLang="zh-CN" sz="2000" b="1">
                <a:solidFill>
                  <a:schemeClr val="accent3"/>
                </a:solidFill>
              </a:rPr>
              <a:t>UDP</a:t>
            </a:r>
            <a:r>
              <a:rPr lang="zh-CN" altLang="en-US" sz="2000" b="1">
                <a:solidFill>
                  <a:schemeClr val="accent3"/>
                </a:solidFill>
              </a:rPr>
              <a:t>组播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7368" y="1047448"/>
            <a:ext cx="2042160" cy="166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291190">
            <a:off x="2154108" y="1199447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0752894">
            <a:off x="2879762" y="1233288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82808" y="1782460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00464" y="1758039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9294014">
            <a:off x="2816920" y="2241175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62414" y="2223459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451034" y="1747770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6" idx="7"/>
            <a:endCxn id="10" idx="3"/>
          </p:cNvCxnSpPr>
          <p:nvPr/>
        </p:nvCxnSpPr>
        <p:spPr>
          <a:xfrm flipV="1">
            <a:off x="2682023" y="1484725"/>
            <a:ext cx="263600" cy="302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18" name="文本框 17"/>
          <p:cNvSpPr txBox="1"/>
          <p:nvPr/>
        </p:nvSpPr>
        <p:spPr>
          <a:xfrm>
            <a:off x="2287601" y="2758186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组播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16" idx="3"/>
            <a:endCxn id="15" idx="7"/>
          </p:cNvCxnSpPr>
          <p:nvPr/>
        </p:nvCxnSpPr>
        <p:spPr>
          <a:xfrm flipH="1">
            <a:off x="2293403" y="1978759"/>
            <a:ext cx="197263" cy="284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stCxn id="16" idx="5"/>
            <a:endCxn id="14" idx="0"/>
          </p:cNvCxnSpPr>
          <p:nvPr/>
        </p:nvCxnSpPr>
        <p:spPr>
          <a:xfrm>
            <a:off x="2682023" y="1978759"/>
            <a:ext cx="186099" cy="291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>
            <a:stCxn id="16" idx="6"/>
            <a:endCxn id="12" idx="2"/>
          </p:cNvCxnSpPr>
          <p:nvPr/>
        </p:nvCxnSpPr>
        <p:spPr>
          <a:xfrm>
            <a:off x="2721655" y="1883081"/>
            <a:ext cx="461153" cy="3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" name="矩形: 圆角 1"/>
          <p:cNvSpPr/>
          <p:nvPr/>
        </p:nvSpPr>
        <p:spPr>
          <a:xfrm>
            <a:off x="5791701" y="2150543"/>
            <a:ext cx="2447822" cy="514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组播</a:t>
            </a:r>
            <a:r>
              <a:rPr lang="en-US" altLang="zh-CN"/>
              <a:t>IP</a:t>
            </a:r>
            <a:r>
              <a:rPr lang="zh-CN" altLang="en-US"/>
              <a:t>：</a:t>
            </a:r>
            <a:r>
              <a:rPr lang="en-US" altLang="zh-CN"/>
              <a:t>Port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939069">
            <a:off x="5940244" y="1270645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6"/>
            <a:endCxn id="2" idx="0"/>
          </p:cNvCxnSpPr>
          <p:nvPr/>
        </p:nvCxnSpPr>
        <p:spPr>
          <a:xfrm>
            <a:off x="6164353" y="1508052"/>
            <a:ext cx="851259" cy="64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" idx="0"/>
            <a:endCxn id="38" idx="6"/>
          </p:cNvCxnSpPr>
          <p:nvPr/>
        </p:nvCxnSpPr>
        <p:spPr>
          <a:xfrm flipH="1" flipV="1">
            <a:off x="6164353" y="1508052"/>
            <a:ext cx="851259" cy="64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48" name="椭圆 47"/>
          <p:cNvSpPr/>
          <p:nvPr/>
        </p:nvSpPr>
        <p:spPr>
          <a:xfrm rot="1027727">
            <a:off x="7813936" y="1301153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877425">
            <a:off x="5260555" y="1591324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3575443">
            <a:off x="6831111" y="1070399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270437">
            <a:off x="8376152" y="1366534"/>
            <a:ext cx="270621" cy="27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2" idx="0"/>
            <a:endCxn id="48" idx="3"/>
          </p:cNvCxnSpPr>
          <p:nvPr/>
        </p:nvCxnSpPr>
        <p:spPr>
          <a:xfrm flipV="1">
            <a:off x="7015612" y="1499719"/>
            <a:ext cx="814021" cy="65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>
            <a:stCxn id="2" idx="0"/>
            <a:endCxn id="49" idx="2"/>
          </p:cNvCxnSpPr>
          <p:nvPr/>
        </p:nvCxnSpPr>
        <p:spPr>
          <a:xfrm flipH="1" flipV="1">
            <a:off x="5524585" y="1768351"/>
            <a:ext cx="1491027" cy="382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>
            <a:stCxn id="2" idx="0"/>
            <a:endCxn id="51" idx="7"/>
          </p:cNvCxnSpPr>
          <p:nvPr/>
        </p:nvCxnSpPr>
        <p:spPr>
          <a:xfrm flipV="1">
            <a:off x="7015612" y="1583576"/>
            <a:ext cx="1388014" cy="56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>
            <a:stCxn id="2" idx="0"/>
            <a:endCxn id="50" idx="1"/>
          </p:cNvCxnSpPr>
          <p:nvPr/>
        </p:nvCxnSpPr>
        <p:spPr>
          <a:xfrm flipH="1" flipV="1">
            <a:off x="6963452" y="1340987"/>
            <a:ext cx="52160" cy="809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88" name="直接箭头连接符 87"/>
          <p:cNvCxnSpPr>
            <a:stCxn id="38" idx="5"/>
          </p:cNvCxnSpPr>
          <p:nvPr/>
        </p:nvCxnSpPr>
        <p:spPr>
          <a:xfrm>
            <a:off x="6066152" y="1540938"/>
            <a:ext cx="9402" cy="61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74793" y="3229092"/>
            <a:ext cx="847266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当多个客户端加入由一个组播地址定义的多播组之后，客户端向组播地址和端口发送</a:t>
            </a:r>
            <a:r>
              <a:rPr lang="en-US" altLang="zh-CN" sz="2000">
                <a:solidFill>
                  <a:schemeClr val="bg1"/>
                </a:solidFill>
              </a:rPr>
              <a:t>UDP</a:t>
            </a:r>
            <a:r>
              <a:rPr lang="zh-CN" altLang="en-US" sz="2000">
                <a:solidFill>
                  <a:schemeClr val="bg1"/>
                </a:solidFill>
              </a:rPr>
              <a:t>数据报，组成成员都可以接收到，其功能类似于</a:t>
            </a:r>
            <a:r>
              <a:rPr lang="en-US" altLang="zh-CN" sz="2000">
                <a:solidFill>
                  <a:schemeClr val="bg1"/>
                </a:solidFill>
              </a:rPr>
              <a:t>QQ</a:t>
            </a:r>
            <a:r>
              <a:rPr lang="zh-CN" altLang="en-US" sz="2000">
                <a:solidFill>
                  <a:schemeClr val="bg1"/>
                </a:solidFill>
              </a:rPr>
              <a:t>群聊。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99086" y="8781656"/>
            <a:ext cx="84726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D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类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IP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地址的前四位是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lll0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，因此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D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类地址的范围是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224.0.0.0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到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239.255.255.255</a:t>
            </a:r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4265" y="4271549"/>
            <a:ext cx="7694474" cy="4360202"/>
          </a:xfrm>
          <a:prstGeom prst="rect">
            <a:avLst/>
          </a:prstGeom>
        </p:spPr>
      </p:pic>
      <p:sp>
        <p:nvSpPr>
          <p:cNvPr id="1024" name="文本框 1023"/>
          <p:cNvSpPr txBox="1"/>
          <p:nvPr/>
        </p:nvSpPr>
        <p:spPr>
          <a:xfrm>
            <a:off x="674793" y="9468091"/>
            <a:ext cx="9024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224.0.0.1~224.0.0.255</a:t>
            </a:r>
            <a:r>
              <a:rPr lang="zh-CN" altLang="en-US" sz="2000">
                <a:solidFill>
                  <a:schemeClr val="bg1"/>
                </a:solidFill>
              </a:rPr>
              <a:t>为预留的组播地址（永久组地址），地址</a:t>
            </a:r>
            <a:r>
              <a:rPr lang="en-US" altLang="zh-CN" sz="2000">
                <a:solidFill>
                  <a:schemeClr val="bg1"/>
                </a:solidFill>
              </a:rPr>
              <a:t>224.0.0.0</a:t>
            </a:r>
            <a:r>
              <a:rPr lang="zh-CN" altLang="en-US" sz="2000">
                <a:solidFill>
                  <a:schemeClr val="bg1"/>
                </a:solidFill>
              </a:rPr>
              <a:t>保留不做分配，其他地址供路由协议使用；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224.0.1.0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～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224.0.1.255</a:t>
            </a:r>
            <a:r>
              <a:rPr lang="zh-CN" altLang="en-US" sz="2000">
                <a:solidFill>
                  <a:schemeClr val="bg1"/>
                </a:solidFill>
              </a:rPr>
              <a:t>是公用组播地址，可以用于</a:t>
            </a:r>
            <a:r>
              <a:rPr lang="en-US" altLang="zh-CN" sz="2000">
                <a:solidFill>
                  <a:schemeClr val="bg1"/>
                </a:solidFill>
              </a:rPr>
              <a:t>Internet</a:t>
            </a:r>
            <a:r>
              <a:rPr lang="zh-CN" altLang="en-US" sz="2000">
                <a:solidFill>
                  <a:schemeClr val="bg1"/>
                </a:solidFill>
              </a:rPr>
              <a:t>；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224.0.2.0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～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238.255.255.255</a:t>
            </a:r>
            <a:r>
              <a:rPr lang="zh-CN" altLang="en-US" sz="2000">
                <a:solidFill>
                  <a:schemeClr val="bg1"/>
                </a:solidFill>
              </a:rPr>
              <a:t>为用户可用的组播地址（临时组地址），全网范围内有效；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239.0.0.0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～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239.255.255.255</a:t>
            </a:r>
            <a:r>
              <a:rPr lang="zh-CN" altLang="en-US" sz="2000">
                <a:solidFill>
                  <a:schemeClr val="bg1"/>
                </a:solidFill>
              </a:rPr>
              <a:t>为本地管理组播地址，仅在特定的本地范围内有效。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9086" y="12538822"/>
            <a:ext cx="8237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D:\Qt\Qt5.9.1\5.9.1\mingw53_32\bin&gt;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windeployqt</a:t>
            </a:r>
            <a:r>
              <a:rPr lang="zh-CN" altLang="en-US">
                <a:solidFill>
                  <a:schemeClr val="bg1"/>
                </a:solidFill>
              </a:rPr>
              <a:t> D:\Qt\QtBook\chap14\组播打包\samp14_4UDPMulticast.exe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366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基于</a:t>
            </a:r>
            <a:r>
              <a:rPr lang="en-US" altLang="zh-CN" sz="2000" b="1">
                <a:solidFill>
                  <a:schemeClr val="accent3"/>
                </a:solidFill>
              </a:rPr>
              <a:t>HTTP</a:t>
            </a:r>
            <a:r>
              <a:rPr lang="zh-CN" altLang="en-US" sz="2000" b="1">
                <a:solidFill>
                  <a:schemeClr val="accent3"/>
                </a:solidFill>
              </a:rPr>
              <a:t>协议的网络文件下载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288" y="2736443"/>
            <a:ext cx="533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http://crxzc.198424.com/dev-cpp_5.11_setup.zip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493" y="877833"/>
            <a:ext cx="5715000" cy="187642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176814" y="3520253"/>
            <a:ext cx="85361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网络服务与最终用户的一个接口。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协议有：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HTTP FTP TFTP SMTP SNMP DNS TELNET HTTPS POP3 DHCP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76814" y="4458823"/>
            <a:ext cx="85361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数据的表示、安全、压缩。（在五层模型里面已经合并到了应用层）格式有：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JPEG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、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ASCll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、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EBCDIC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、加密格式等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76814" y="5397393"/>
            <a:ext cx="85361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会话层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建立、管理、终止会话。（在五层模型里面已经合并到了应用层）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对应主机进程，指本地主机与远程主机正在进行的会话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76814" y="6335963"/>
            <a:ext cx="85361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定义传输数据的协议端口号，以及流控和差错校验。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协议有：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TCP UDP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，数据包一旦离开网卡即进入网络传输层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76814" y="7274533"/>
            <a:ext cx="85361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进行逻辑地址寻址，实现不同网络之间的路径选择。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协议有：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ICMP IGMP IP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（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IPV4 IPV6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）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76814" y="8227086"/>
            <a:ext cx="85361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建立逻辑连接、进行硬件地址寻址、差错校验等功能。（由底层网络定义协议）将比特组合成字节进而组合成帧，用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MAC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地址访问介质，错误发现但不能纠正。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76814" y="9150416"/>
            <a:ext cx="853614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建立、维护、断开物理连接。（由底层网络定义协议）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39013" y="3335587"/>
            <a:ext cx="61739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七层模型</a:t>
            </a:r>
            <a:r>
              <a:rPr lang="zh-CN" altLang="en-US">
                <a:solidFill>
                  <a:schemeClr val="bg1"/>
                </a:solidFill>
                <a:latin typeface="Helvetica Neue"/>
              </a:rPr>
              <a:t>：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OSI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Open System Interconnection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9493" y="877833"/>
            <a:ext cx="3593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提供一些类实现 </a:t>
            </a:r>
            <a:r>
              <a:rPr lang="en-US" altLang="zh-CN" sz="2000">
                <a:solidFill>
                  <a:schemeClr val="bg1"/>
                </a:solidFill>
              </a:rPr>
              <a:t>OSI 7</a:t>
            </a:r>
            <a:r>
              <a:rPr lang="zh-CN" altLang="en-US" sz="2000">
                <a:solidFill>
                  <a:schemeClr val="bg1"/>
                </a:solidFill>
              </a:rPr>
              <a:t>层网络模型中高层的网络协议，如</a:t>
            </a:r>
            <a:r>
              <a:rPr lang="en-US" altLang="zh-CN" sz="2000">
                <a:solidFill>
                  <a:schemeClr val="bg1"/>
                </a:solidFill>
              </a:rPr>
              <a:t>HTTP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FTP</a:t>
            </a:r>
            <a:r>
              <a:rPr lang="zh-CN" altLang="en-US" sz="2000">
                <a:solidFill>
                  <a:schemeClr val="bg1"/>
                </a:solidFill>
              </a:rPr>
              <a:t>等。主要是：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QNetworkRequest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QNetworkAccessManager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QNetworkReply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7583" y="9956630"/>
            <a:ext cx="91152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bg1"/>
                </a:solidFill>
              </a:rPr>
              <a:t>QNetworkRequest</a:t>
            </a:r>
            <a:endParaRPr lang="en-US" altLang="zh-CN" sz="18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通过一个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地址发起网络协议请求，也保存网络请求信息。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bg1"/>
                </a:solidFill>
              </a:rPr>
              <a:t>QNetworkAccessManager</a:t>
            </a:r>
            <a:endParaRPr lang="en-US" altLang="zh-CN" sz="18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用于协调网络操作。在</a:t>
            </a:r>
            <a:r>
              <a:rPr lang="en-US" altLang="zh-CN">
                <a:solidFill>
                  <a:schemeClr val="bg1"/>
                </a:solidFill>
              </a:rPr>
              <a:t>QNetworkRequest</a:t>
            </a:r>
            <a:r>
              <a:rPr lang="zh-CN" altLang="en-US">
                <a:solidFill>
                  <a:schemeClr val="bg1"/>
                </a:solidFill>
              </a:rPr>
              <a:t>发起一个网络请求后，负责发送网络请求，创建网络响应。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bg1"/>
                </a:solidFill>
              </a:rPr>
              <a:t>QNetworkReply</a:t>
            </a:r>
            <a:endParaRPr lang="en-US" altLang="zh-CN" sz="18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网络请求的响应。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1884</Words>
  <Application>WPS 演示</Application>
  <PresentationFormat>自定义</PresentationFormat>
  <Paragraphs>130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华文琥珀</vt:lpstr>
      <vt:lpstr>Calibri</vt:lpstr>
      <vt:lpstr>PingFang SC</vt:lpstr>
      <vt:lpstr>Segoe Print</vt:lpstr>
      <vt:lpstr>微软雅黑</vt:lpstr>
      <vt:lpstr>Helvetica Neue</vt:lpstr>
      <vt:lpstr>Arial Unicode MS</vt:lpstr>
      <vt:lpstr>黑体</vt:lpstr>
      <vt:lpstr>Cambria</vt:lpstr>
      <vt:lpstr>等线</vt:lpstr>
      <vt:lpstr>Calibri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1842</cp:revision>
  <dcterms:created xsi:type="dcterms:W3CDTF">2020-06-26T01:00:00Z</dcterms:created>
  <dcterms:modified xsi:type="dcterms:W3CDTF">2021-09-08T06:05:03Z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