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258" r:id="rId3"/>
    <p:sldId id="350" r:id="rId4"/>
    <p:sldId id="351" r:id="rId5"/>
    <p:sldId id="352" r:id="rId6"/>
    <p:sldId id="353" r:id="rId7"/>
    <p:sldId id="354" r:id="rId8"/>
    <p:sldId id="355" r:id="rId9"/>
    <p:sldId id="356" r:id="rId10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100" d="100"/>
          <a:sy n="100" d="100"/>
        </p:scale>
        <p:origin x="523" y="-8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9T13:25:09.921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gnorePressure" value="1"/>
      <inkml:brushProperty name="inkEffects" value="gold"/>
      <inkml:brushProperty name="anchorX" value="-134976.875"/>
      <inkml:brushProperty name="anchorY" value="-56630.92578"/>
      <inkml:brushProperty name="scaleFactor" value="0.5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qt.io/qt-5/qtmultimedia-windows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多媒体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B8734-9B83-4272-89D4-2B3E60A29B2C}"/>
              </a:ext>
            </a:extLst>
          </p:cNvPr>
          <p:cNvSpPr txBox="1"/>
          <p:nvPr/>
        </p:nvSpPr>
        <p:spPr>
          <a:xfrm>
            <a:off x="524964" y="393247"/>
            <a:ext cx="342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</a:t>
            </a:r>
            <a:r>
              <a:rPr lang="zh-CN" altLang="en-US" sz="2000" b="1">
                <a:solidFill>
                  <a:schemeClr val="accent3"/>
                </a:solidFill>
              </a:rPr>
              <a:t>多媒体模块功能概述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5D654D-50DA-4423-84FB-D0A221F187AF}"/>
              </a:ext>
            </a:extLst>
          </p:cNvPr>
          <p:cNvSpPr txBox="1"/>
          <p:nvPr/>
        </p:nvSpPr>
        <p:spPr>
          <a:xfrm>
            <a:off x="524964" y="1862891"/>
            <a:ext cx="9083040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要在项目中使用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多媒体模块，需要在项目配置文件中添加：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Qt += mutimedia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如果在项目中使用视频播放功能，还需要添加：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Qt += multimediawidgets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以使用</a:t>
            </a:r>
            <a:r>
              <a:rPr lang="en-US" altLang="zh-CN" sz="2000">
                <a:solidFill>
                  <a:schemeClr val="bg1"/>
                </a:solidFill>
              </a:rPr>
              <a:t>QVideoWidget</a:t>
            </a:r>
            <a:r>
              <a:rPr lang="zh-CN" altLang="en-US" sz="2000">
                <a:solidFill>
                  <a:schemeClr val="bg1"/>
                </a:solidFill>
              </a:rPr>
              <a:t>或</a:t>
            </a:r>
            <a:r>
              <a:rPr lang="en-US" altLang="zh-CN" sz="2000">
                <a:solidFill>
                  <a:schemeClr val="bg1"/>
                </a:solidFill>
              </a:rPr>
              <a:t>QGraphicsVideoItem</a:t>
            </a:r>
            <a:r>
              <a:rPr lang="zh-CN" altLang="en-US" sz="2000">
                <a:solidFill>
                  <a:schemeClr val="bg1"/>
                </a:solidFill>
              </a:rPr>
              <a:t>进行视频播放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504B64-E34D-4B35-AE02-BAF1212D13D3}"/>
              </a:ext>
            </a:extLst>
          </p:cNvPr>
          <p:cNvSpPr txBox="1"/>
          <p:nvPr/>
        </p:nvSpPr>
        <p:spPr>
          <a:xfrm>
            <a:off x="599439" y="869618"/>
            <a:ext cx="9350203" cy="8758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</a:rPr>
              <a:t>多媒体技术就是通过</a:t>
            </a:r>
            <a:r>
              <a:rPr lang="zh-CN" altLang="en-US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</a:rPr>
              <a:t>计算机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</a:rPr>
              <a:t>对</a:t>
            </a:r>
            <a:r>
              <a:rPr lang="zh-CN" altLang="en-US" b="1" i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</a:rPr>
              <a:t>语言文字、数据、音频、视频等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</a:rPr>
              <a:t>各种信息进行存储和管理，使用户能够通过多种感官跟计算机进行实时信息交流的技术。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A98CE6-5401-4B16-90EF-5E18F8B49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11" y="2355456"/>
            <a:ext cx="2827483" cy="172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208FBA-22F1-4494-AA94-4C39915BF273}"/>
              </a:ext>
            </a:extLst>
          </p:cNvPr>
          <p:cNvSpPr/>
          <p:nvPr/>
        </p:nvSpPr>
        <p:spPr>
          <a:xfrm>
            <a:off x="1249680" y="4500880"/>
            <a:ext cx="80264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本章将介绍音频的播放和录制、视频播放、摄像头拍照与录像等功能的实现</a:t>
            </a:r>
          </a:p>
        </p:txBody>
      </p:sp>
    </p:spTree>
    <p:extLst>
      <p:ext uri="{BB962C8B-B14F-4D97-AF65-F5344CB8AC3E}">
        <p14:creationId xmlns:p14="http://schemas.microsoft.com/office/powerpoint/2010/main" val="37336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B8734-9B83-4272-89D4-2B3E60A29B2C}"/>
              </a:ext>
            </a:extLst>
          </p:cNvPr>
          <p:cNvSpPr txBox="1"/>
          <p:nvPr/>
        </p:nvSpPr>
        <p:spPr>
          <a:xfrm>
            <a:off x="524964" y="393247"/>
            <a:ext cx="342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音频播放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1FF57B-A1FA-4403-A006-EB359E7D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8" y="826699"/>
            <a:ext cx="4486751" cy="32206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466D13-CB99-4DCB-B1B1-33553FEC162C}"/>
              </a:ext>
            </a:extLst>
          </p:cNvPr>
          <p:cNvSpPr txBox="1"/>
          <p:nvPr/>
        </p:nvSpPr>
        <p:spPr>
          <a:xfrm>
            <a:off x="5312569" y="1005840"/>
            <a:ext cx="4730591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QMediaPlayer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可以播放单个文件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QMediaPlaylist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结合，可以对一个播放列表进行播放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stateChanged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信号：在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play()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pause()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stop()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函数调用是发射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durationChanged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信号：在文件的时间长度变化时发射（文件切换时）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positionChanged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信号：当前文件播放位置变化时发射（播放进度）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7CEE6C-5C01-409C-94F3-8067EDA4B80B}"/>
              </a:ext>
            </a:extLst>
          </p:cNvPr>
          <p:cNvSpPr txBox="1"/>
          <p:nvPr/>
        </p:nvSpPr>
        <p:spPr>
          <a:xfrm>
            <a:off x="581978" y="4213860"/>
            <a:ext cx="953738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QSoundEffect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QSound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播放音效文件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QSoundEffect</a:t>
            </a:r>
            <a:r>
              <a:rPr lang="zh-CN" altLang="en-US" sz="2000">
                <a:solidFill>
                  <a:schemeClr val="bg1"/>
                </a:solidFill>
              </a:rPr>
              <a:t>用于播放低延迟的音效文件，如无压缩的</a:t>
            </a:r>
            <a:r>
              <a:rPr lang="en-US" altLang="zh-CN" sz="2000">
                <a:solidFill>
                  <a:schemeClr val="bg1"/>
                </a:solidFill>
              </a:rPr>
              <a:t>WAV</a:t>
            </a:r>
            <a:r>
              <a:rPr lang="zh-CN" altLang="en-US" sz="2000">
                <a:solidFill>
                  <a:schemeClr val="bg1"/>
                </a:solidFill>
              </a:rPr>
              <a:t>文件，用于实现一些音效效果，如按键、提示等。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9F7B3F-78C5-4F39-B06F-BD7320C88E8D}"/>
              </a:ext>
            </a:extLst>
          </p:cNvPr>
          <p:cNvSpPr/>
          <p:nvPr/>
        </p:nvSpPr>
        <p:spPr>
          <a:xfrm>
            <a:off x="581978" y="5244762"/>
            <a:ext cx="9537382" cy="1569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QSoundEffect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effect.setSource(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QUrl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::fromLocalFile(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"engine.wav"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effect.setLoopCount(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effect.setVolume(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effect.play();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3D5AD8-D006-4490-A639-930A437183FC}"/>
              </a:ext>
            </a:extLst>
          </p:cNvPr>
          <p:cNvSpPr txBox="1"/>
          <p:nvPr/>
        </p:nvSpPr>
        <p:spPr>
          <a:xfrm>
            <a:off x="559118" y="6829723"/>
            <a:ext cx="953738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QSound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只能播放本地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文件，而且是异步方式播放：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4F42CC-1CB4-46B0-89CF-A1D32F7C8340}"/>
              </a:ext>
            </a:extLst>
          </p:cNvPr>
          <p:cNvSpPr/>
          <p:nvPr/>
        </p:nvSpPr>
        <p:spPr>
          <a:xfrm>
            <a:off x="581978" y="7245073"/>
            <a:ext cx="953738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CN" sz="2000">
                <a:solidFill>
                  <a:srgbClr val="800080"/>
                </a:solidFill>
                <a:effectLst/>
              </a:rPr>
              <a:t>QSound</a:t>
            </a:r>
            <a:r>
              <a:rPr lang="en-US" altLang="zh-CN" sz="2000"/>
              <a:t>::play(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"mysounds/bells.wav"</a:t>
            </a:r>
            <a:r>
              <a:rPr lang="en-US" altLang="zh-CN" sz="2000"/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2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B8734-9B83-4272-89D4-2B3E60A29B2C}"/>
              </a:ext>
            </a:extLst>
          </p:cNvPr>
          <p:cNvSpPr txBox="1"/>
          <p:nvPr/>
        </p:nvSpPr>
        <p:spPr>
          <a:xfrm>
            <a:off x="524963" y="393247"/>
            <a:ext cx="5111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使用</a:t>
            </a:r>
            <a:r>
              <a:rPr lang="en-US" altLang="zh-CN" sz="2000" b="1">
                <a:solidFill>
                  <a:schemeClr val="accent3"/>
                </a:solidFill>
              </a:rPr>
              <a:t>QAudioRecorder</a:t>
            </a:r>
            <a:r>
              <a:rPr lang="zh-CN" altLang="en-US" sz="2000" b="1">
                <a:solidFill>
                  <a:schemeClr val="accent3"/>
                </a:solidFill>
              </a:rPr>
              <a:t>录制音频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D1F8FC-E60D-477B-98DE-E653E3133ED5}"/>
              </a:ext>
            </a:extLst>
          </p:cNvPr>
          <p:cNvSpPr txBox="1"/>
          <p:nvPr/>
        </p:nvSpPr>
        <p:spPr>
          <a:xfrm>
            <a:off x="633239" y="793357"/>
            <a:ext cx="9139898" cy="3170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音频输入可以使用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QAudioRecorder</a:t>
            </a:r>
            <a:r>
              <a:rPr lang="zh-CN" altLang="en-US" sz="2000">
                <a:solidFill>
                  <a:schemeClr val="bg1"/>
                </a:solidFill>
              </a:rPr>
              <a:t>或</a:t>
            </a:r>
            <a:r>
              <a:rPr lang="en-US" altLang="zh-CN" sz="2000">
                <a:solidFill>
                  <a:schemeClr val="bg1"/>
                </a:solidFill>
                <a:highlight>
                  <a:srgbClr val="C0C0C0"/>
                </a:highlight>
              </a:rPr>
              <a:t>QAudioInput</a:t>
            </a:r>
            <a:r>
              <a:rPr lang="zh-CN" altLang="en-US" sz="2000">
                <a:solidFill>
                  <a:schemeClr val="bg1"/>
                </a:solidFill>
              </a:rPr>
              <a:t>两个类来实现。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QAudioRecorder</a:t>
            </a:r>
            <a:r>
              <a:rPr lang="zh-CN" altLang="en-US" sz="2000">
                <a:solidFill>
                  <a:schemeClr val="bg1"/>
                </a:solidFill>
              </a:rPr>
              <a:t>是高层次的实现，输入的音频数据直接保存为文件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stateChanged</a:t>
            </a:r>
            <a:r>
              <a:rPr lang="zh-CN" altLang="en-US" sz="2000">
                <a:solidFill>
                  <a:schemeClr val="bg1"/>
                </a:solidFill>
              </a:rPr>
              <a:t>信号：状态包括“录音”、“暂停”、“停止”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durationChanged</a:t>
            </a:r>
            <a:r>
              <a:rPr lang="zh-CN" altLang="en-US" sz="2000">
                <a:solidFill>
                  <a:schemeClr val="bg1"/>
                </a:solidFill>
              </a:rPr>
              <a:t>信号：录制持续时间变化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通过</a:t>
            </a:r>
            <a:r>
              <a:rPr lang="en-US" altLang="zh-CN" sz="2000">
                <a:solidFill>
                  <a:schemeClr val="bg1"/>
                </a:solidFill>
              </a:rPr>
              <a:t>QAudioProbe</a:t>
            </a:r>
            <a:r>
              <a:rPr lang="zh-CN" altLang="en-US" sz="2000">
                <a:solidFill>
                  <a:schemeClr val="bg1"/>
                </a:solidFill>
              </a:rPr>
              <a:t>访问原始的音频数据。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audioBufferProbed</a:t>
            </a:r>
            <a:r>
              <a:rPr lang="zh-CN" altLang="en-US" sz="2000">
                <a:solidFill>
                  <a:schemeClr val="bg1"/>
                </a:solidFill>
              </a:rPr>
              <a:t>信号：传递一个</a:t>
            </a:r>
            <a:r>
              <a:rPr lang="en-US" altLang="zh-CN" sz="2000">
                <a:solidFill>
                  <a:schemeClr val="bg1"/>
                </a:solidFill>
              </a:rPr>
              <a:t>QAudioBuffer</a:t>
            </a:r>
            <a:r>
              <a:rPr lang="zh-CN" altLang="en-US" sz="2000">
                <a:solidFill>
                  <a:schemeClr val="bg1"/>
                </a:solidFill>
              </a:rPr>
              <a:t>类型的变量（缓冲区的信息和音频原始数据）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C0C0C0"/>
                </a:highlight>
              </a:rPr>
              <a:t>QAudioInput</a:t>
            </a:r>
            <a:r>
              <a:rPr lang="zh-CN" altLang="en-US" sz="2000">
                <a:solidFill>
                  <a:schemeClr val="bg1"/>
                </a:solidFill>
              </a:rPr>
              <a:t>是低层次的实现，直接控制音频输入设备的参数，并将音频录制数据写入一个流设备。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C791A-20C4-4C60-845A-2C97375B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24" y="4038084"/>
            <a:ext cx="7400925" cy="4343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E1F7CF-1FBB-41BB-9CF9-4B924EC7D8E5}"/>
              </a:ext>
            </a:extLst>
          </p:cNvPr>
          <p:cNvSpPr txBox="1"/>
          <p:nvPr/>
        </p:nvSpPr>
        <p:spPr>
          <a:xfrm>
            <a:off x="777951" y="8456112"/>
            <a:ext cx="8647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        窗口左侧是音频输入设置             右侧显示音频输入缓冲区的数据参数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73" name="墨迹 272">
                <a:extLst>
                  <a:ext uri="{FF2B5EF4-FFF2-40B4-BE49-F238E27FC236}">
                    <a16:creationId xmlns:a16="http://schemas.microsoft.com/office/drawing/2014/main" id="{2221A507-C08F-459F-BCD0-71E396840167}"/>
                  </a:ext>
                </a:extLst>
              </p14:cNvPr>
              <p14:cNvContentPartPr/>
              <p14:nvPr/>
            </p14:nvContentPartPr>
            <p14:xfrm>
              <a:off x="3177300" y="8442720"/>
              <a:ext cx="360" cy="360"/>
            </p14:xfrm>
          </p:contentPart>
        </mc:Choice>
        <mc:Fallback xmlns="">
          <p:pic>
            <p:nvPicPr>
              <p:cNvPr id="273" name="墨迹 272">
                <a:extLst>
                  <a:ext uri="{FF2B5EF4-FFF2-40B4-BE49-F238E27FC236}">
                    <a16:creationId xmlns:a16="http://schemas.microsoft.com/office/drawing/2014/main" id="{2221A507-C08F-459F-BCD0-71E3968401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8300" y="84337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33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B8734-9B83-4272-89D4-2B3E60A29B2C}"/>
              </a:ext>
            </a:extLst>
          </p:cNvPr>
          <p:cNvSpPr txBox="1"/>
          <p:nvPr/>
        </p:nvSpPr>
        <p:spPr>
          <a:xfrm>
            <a:off x="524963" y="393247"/>
            <a:ext cx="5111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使用</a:t>
            </a:r>
            <a:r>
              <a:rPr lang="en-US" altLang="zh-CN" sz="2000" b="1">
                <a:solidFill>
                  <a:schemeClr val="accent3"/>
                </a:solidFill>
              </a:rPr>
              <a:t>QAudioInput</a:t>
            </a:r>
            <a:r>
              <a:rPr lang="zh-CN" altLang="en-US" sz="2000" b="1">
                <a:solidFill>
                  <a:schemeClr val="accent3"/>
                </a:solidFill>
              </a:rPr>
              <a:t>获取音频输入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A68480-87CB-47A0-9891-DB2AB283D3EC}"/>
              </a:ext>
            </a:extLst>
          </p:cNvPr>
          <p:cNvSpPr txBox="1"/>
          <p:nvPr/>
        </p:nvSpPr>
        <p:spPr>
          <a:xfrm>
            <a:off x="728767" y="3197986"/>
            <a:ext cx="823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创建</a:t>
            </a:r>
            <a:r>
              <a:rPr lang="en-US" altLang="zh-CN" sz="2000">
                <a:solidFill>
                  <a:schemeClr val="bg1"/>
                </a:solidFill>
              </a:rPr>
              <a:t>QAudioInput</a:t>
            </a:r>
            <a:r>
              <a:rPr lang="zh-CN" altLang="en-US" sz="2000">
                <a:solidFill>
                  <a:schemeClr val="bg1"/>
                </a:solidFill>
              </a:rPr>
              <a:t>对象时需要两个参数：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QAudioDeviceInfo</a:t>
            </a:r>
            <a:r>
              <a:rPr lang="zh-CN" altLang="en-US" sz="2000">
                <a:solidFill>
                  <a:schemeClr val="bg1"/>
                </a:solidFill>
              </a:rPr>
              <a:t>：音频设备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QAudioFormat</a:t>
            </a:r>
            <a:r>
              <a:rPr lang="zh-CN" altLang="en-US" sz="2000">
                <a:solidFill>
                  <a:schemeClr val="bg1"/>
                </a:solidFill>
              </a:rPr>
              <a:t>：音频输入格式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7476AF-630F-41FC-B01D-3FBD641C98C8}"/>
              </a:ext>
            </a:extLst>
          </p:cNvPr>
          <p:cNvSpPr txBox="1"/>
          <p:nvPr/>
        </p:nvSpPr>
        <p:spPr>
          <a:xfrm>
            <a:off x="713849" y="879676"/>
            <a:ext cx="8449519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QAudioInput</a:t>
            </a:r>
            <a:r>
              <a:rPr lang="zh-CN" altLang="en-US" sz="2000">
                <a:solidFill>
                  <a:schemeClr val="bg1"/>
                </a:solidFill>
              </a:rPr>
              <a:t>与</a:t>
            </a:r>
            <a:r>
              <a:rPr lang="en-US" altLang="zh-CN" sz="2000">
                <a:solidFill>
                  <a:schemeClr val="bg1"/>
                </a:solidFill>
              </a:rPr>
              <a:t>QAudioRecorder</a:t>
            </a:r>
            <a:r>
              <a:rPr lang="zh-CN" altLang="en-US" sz="2000">
                <a:solidFill>
                  <a:schemeClr val="bg1"/>
                </a:solidFill>
              </a:rPr>
              <a:t>的不同：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QAudioInput</a:t>
            </a:r>
            <a:r>
              <a:rPr lang="zh-CN" altLang="en-US" sz="2000">
                <a:solidFill>
                  <a:schemeClr val="bg1"/>
                </a:solidFill>
              </a:rPr>
              <a:t>创建时指定的</a:t>
            </a:r>
            <a:r>
              <a:rPr lang="en-US" altLang="zh-CN" sz="2000">
                <a:solidFill>
                  <a:schemeClr val="bg1"/>
                </a:solidFill>
              </a:rPr>
              <a:t>QAudioFormat</a:t>
            </a:r>
            <a:r>
              <a:rPr lang="zh-CN" altLang="en-US" sz="2000">
                <a:solidFill>
                  <a:schemeClr val="bg1"/>
                </a:solidFill>
              </a:rPr>
              <a:t>将直接作用于音频输入设备，也就是直接设置底层参数。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QAudioInput::start(QIODevice *device)</a:t>
            </a:r>
            <a:r>
              <a:rPr lang="zh-CN" altLang="en-US" sz="2000">
                <a:solidFill>
                  <a:schemeClr val="bg1"/>
                </a:solidFill>
              </a:rPr>
              <a:t>指定一个</a:t>
            </a:r>
            <a:r>
              <a:rPr lang="en-US" altLang="zh-CN" sz="2000">
                <a:solidFill>
                  <a:schemeClr val="bg1"/>
                </a:solidFill>
              </a:rPr>
              <a:t>QIODevice</a:t>
            </a:r>
            <a:r>
              <a:rPr lang="zh-CN" altLang="en-US" sz="2000">
                <a:solidFill>
                  <a:schemeClr val="bg1"/>
                </a:solidFill>
              </a:rPr>
              <a:t>设备作为数据输出对象，可以是文件，也可以是其他</a:t>
            </a:r>
            <a:r>
              <a:rPr lang="en-US" altLang="zh-CN" sz="2000">
                <a:solidFill>
                  <a:schemeClr val="bg1"/>
                </a:solidFill>
              </a:rPr>
              <a:t>QIODevice</a:t>
            </a:r>
            <a:r>
              <a:rPr lang="zh-CN" altLang="en-US" sz="2000">
                <a:solidFill>
                  <a:schemeClr val="bg1"/>
                </a:solidFill>
              </a:rPr>
              <a:t>继承的类（可以对输入的缓冲区数据进行处理）。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451953-61A4-42D1-9275-D387ED6199F8}"/>
              </a:ext>
            </a:extLst>
          </p:cNvPr>
          <p:cNvSpPr/>
          <p:nvPr/>
        </p:nvSpPr>
        <p:spPr>
          <a:xfrm>
            <a:off x="4938608" y="2546430"/>
            <a:ext cx="4390587" cy="544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bg1"/>
                </a:solidFill>
              </a:rPr>
              <a:t>可以实现更加底层的音频输入控制。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F2DE1D-E7C5-44CA-861B-8F163AF2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67" y="4213649"/>
            <a:ext cx="8396537" cy="49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B8734-9B83-4272-89D4-2B3E60A29B2C}"/>
              </a:ext>
            </a:extLst>
          </p:cNvPr>
          <p:cNvSpPr txBox="1"/>
          <p:nvPr/>
        </p:nvSpPr>
        <p:spPr>
          <a:xfrm>
            <a:off x="524963" y="393247"/>
            <a:ext cx="5111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在</a:t>
            </a:r>
            <a:r>
              <a:rPr lang="en-US" altLang="zh-CN" sz="2000" b="1">
                <a:solidFill>
                  <a:schemeClr val="accent3"/>
                </a:solidFill>
              </a:rPr>
              <a:t>QVideoWidget</a:t>
            </a:r>
            <a:r>
              <a:rPr lang="zh-CN" altLang="en-US" sz="2000" b="1">
                <a:solidFill>
                  <a:schemeClr val="accent3"/>
                </a:solidFill>
              </a:rPr>
              <a:t>上播放视频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67BD9D-2C5A-491C-8D2D-627F9814E027}"/>
              </a:ext>
            </a:extLst>
          </p:cNvPr>
          <p:cNvSpPr txBox="1"/>
          <p:nvPr/>
        </p:nvSpPr>
        <p:spPr>
          <a:xfrm>
            <a:off x="524963" y="790448"/>
            <a:ext cx="9174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QMediaPlayer</a:t>
            </a:r>
            <a:r>
              <a:rPr lang="zh-CN" altLang="en-US" sz="2000">
                <a:solidFill>
                  <a:schemeClr val="bg1"/>
                </a:solidFill>
              </a:rPr>
              <a:t>解码的视频可以在</a:t>
            </a:r>
            <a:r>
              <a:rPr lang="en-US" altLang="zh-CN" sz="2000">
                <a:solidFill>
                  <a:schemeClr val="bg1"/>
                </a:solidFill>
              </a:rPr>
              <a:t>QVideoWidget</a:t>
            </a:r>
            <a:r>
              <a:rPr lang="zh-CN" altLang="en-US" sz="2000">
                <a:solidFill>
                  <a:schemeClr val="bg1"/>
                </a:solidFill>
              </a:rPr>
              <a:t>界面组件上播放，要在项目中使用</a:t>
            </a:r>
            <a:r>
              <a:rPr lang="en-US" altLang="zh-CN" sz="2000">
                <a:solidFill>
                  <a:schemeClr val="bg1"/>
                </a:solidFill>
              </a:rPr>
              <a:t>QVideoWidget</a:t>
            </a:r>
            <a:r>
              <a:rPr lang="zh-CN" altLang="en-US" sz="2000">
                <a:solidFill>
                  <a:schemeClr val="bg1"/>
                </a:solidFill>
              </a:rPr>
              <a:t>，需要在项目配置文件中添加：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Qt += multimediawidgets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63FC41-9373-498D-922D-3ECED8A3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96" y="1552194"/>
            <a:ext cx="4762293" cy="33221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367334-66F6-4AC9-9732-89CBA3FAC96F}"/>
              </a:ext>
            </a:extLst>
          </p:cNvPr>
          <p:cNvSpPr txBox="1"/>
          <p:nvPr/>
        </p:nvSpPr>
        <p:spPr>
          <a:xfrm>
            <a:off x="524963" y="2089864"/>
            <a:ext cx="4302541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没有插件报错：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DirectShowPlayerService::doRender: Unresolved error code 0x80040266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Qt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中的多媒体播放，底层是使用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DirectShowPlayerService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，所以安装一个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DirectShow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解码器，例如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LAV Filters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7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B8734-9B83-4272-89D4-2B3E60A29B2C}"/>
              </a:ext>
            </a:extLst>
          </p:cNvPr>
          <p:cNvSpPr txBox="1"/>
          <p:nvPr/>
        </p:nvSpPr>
        <p:spPr>
          <a:xfrm>
            <a:off x="524963" y="393247"/>
            <a:ext cx="5111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在</a:t>
            </a:r>
            <a:r>
              <a:rPr lang="en-US" altLang="zh-CN" sz="2000" b="1">
                <a:solidFill>
                  <a:schemeClr val="accent3"/>
                </a:solidFill>
              </a:rPr>
              <a:t>QGraphicsVideoItem</a:t>
            </a:r>
            <a:r>
              <a:rPr lang="zh-CN" altLang="en-US" sz="2000" b="1">
                <a:solidFill>
                  <a:schemeClr val="accent3"/>
                </a:solidFill>
              </a:rPr>
              <a:t>上播放视频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67BD9D-2C5A-491C-8D2D-627F9814E027}"/>
              </a:ext>
            </a:extLst>
          </p:cNvPr>
          <p:cNvSpPr txBox="1"/>
          <p:nvPr/>
        </p:nvSpPr>
        <p:spPr>
          <a:xfrm>
            <a:off x="524962" y="790448"/>
            <a:ext cx="9411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QMediaPlayer</a:t>
            </a:r>
            <a:r>
              <a:rPr lang="zh-CN" altLang="en-US" sz="2000">
                <a:solidFill>
                  <a:schemeClr val="bg1"/>
                </a:solidFill>
              </a:rPr>
              <a:t>解码的视频还可以在</a:t>
            </a:r>
            <a:r>
              <a:rPr lang="en-US" altLang="zh-CN" sz="2000">
                <a:solidFill>
                  <a:schemeClr val="bg1"/>
                </a:solidFill>
              </a:rPr>
              <a:t>QGraphicsVideoItem</a:t>
            </a:r>
            <a:r>
              <a:rPr lang="zh-CN" altLang="en-US" sz="2000">
                <a:solidFill>
                  <a:schemeClr val="bg1"/>
                </a:solidFill>
              </a:rPr>
              <a:t>（继承自</a:t>
            </a:r>
            <a:r>
              <a:rPr lang="en-US" altLang="zh-CN" sz="2000">
                <a:solidFill>
                  <a:schemeClr val="bg1"/>
                </a:solidFill>
              </a:rPr>
              <a:t>QGraphicsItem</a:t>
            </a:r>
            <a:r>
              <a:rPr lang="zh-CN" altLang="en-US" sz="2000">
                <a:solidFill>
                  <a:schemeClr val="bg1"/>
                </a:solidFill>
              </a:rPr>
              <a:t>）类组件上显示。是适用于</a:t>
            </a:r>
            <a:r>
              <a:rPr lang="en-US" altLang="zh-CN" sz="2000">
                <a:solidFill>
                  <a:schemeClr val="bg1"/>
                </a:solidFill>
              </a:rPr>
              <a:t>Graphics/View</a:t>
            </a:r>
            <a:r>
              <a:rPr lang="zh-CN" altLang="en-US" sz="2000">
                <a:solidFill>
                  <a:schemeClr val="bg1"/>
                </a:solidFill>
              </a:rPr>
              <a:t>模式的图形显示组件，可以使用</a:t>
            </a:r>
            <a:r>
              <a:rPr lang="en-US" altLang="zh-CN" sz="2000">
                <a:solidFill>
                  <a:schemeClr val="bg1"/>
                </a:solidFill>
              </a:rPr>
              <a:t>QGraphicsItem</a:t>
            </a:r>
            <a:r>
              <a:rPr lang="zh-CN" altLang="en-US" sz="2000">
                <a:solidFill>
                  <a:schemeClr val="bg1"/>
                </a:solidFill>
              </a:rPr>
              <a:t>类的缩放、拖拽、旋转等功能。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367334-66F6-4AC9-9732-89CBA3FAC96F}"/>
              </a:ext>
            </a:extLst>
          </p:cNvPr>
          <p:cNvSpPr txBox="1"/>
          <p:nvPr/>
        </p:nvSpPr>
        <p:spPr>
          <a:xfrm>
            <a:off x="761244" y="2014586"/>
            <a:ext cx="4302541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没有插件报错：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DirectShowPlayerService::doRender: Unresolved error code 0x80040266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Qt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中的多媒体播放，底层是使用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DirectShowPlayerService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，所以安装一个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DirectShow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解码器，例如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LAV Filters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FFAF3-8A00-41ED-8C9D-B2757002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54" y="1541224"/>
            <a:ext cx="3989816" cy="31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B8734-9B83-4272-89D4-2B3E60A29B2C}"/>
              </a:ext>
            </a:extLst>
          </p:cNvPr>
          <p:cNvSpPr txBox="1"/>
          <p:nvPr/>
        </p:nvSpPr>
        <p:spPr>
          <a:xfrm>
            <a:off x="524963" y="393247"/>
            <a:ext cx="5111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摄像头的使用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67BD9D-2C5A-491C-8D2D-627F9814E027}"/>
              </a:ext>
            </a:extLst>
          </p:cNvPr>
          <p:cNvSpPr txBox="1"/>
          <p:nvPr/>
        </p:nvSpPr>
        <p:spPr>
          <a:xfrm>
            <a:off x="524962" y="790448"/>
            <a:ext cx="94115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获取摄像头设备信息，通过摄像头进行拍照和录像：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QCameraInfo</a:t>
            </a:r>
            <a:r>
              <a:rPr lang="zh-CN" altLang="en-US" sz="2000">
                <a:solidFill>
                  <a:schemeClr val="bg1"/>
                </a:solidFill>
              </a:rPr>
              <a:t>：摄像头信息类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QCamera</a:t>
            </a:r>
            <a:r>
              <a:rPr lang="zh-CN" altLang="en-US" sz="2000">
                <a:solidFill>
                  <a:schemeClr val="bg1"/>
                </a:solidFill>
              </a:rPr>
              <a:t>：摄像头控制类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setViewFinder</a:t>
            </a:r>
            <a:r>
              <a:rPr lang="zh-CN" altLang="en-US" sz="2000">
                <a:solidFill>
                  <a:schemeClr val="bg1"/>
                </a:solidFill>
              </a:rPr>
              <a:t>：为摄像头指定一个</a:t>
            </a:r>
            <a:r>
              <a:rPr lang="en-US" altLang="zh-CN" sz="2000">
                <a:solidFill>
                  <a:schemeClr val="bg1"/>
                </a:solidFill>
              </a:rPr>
              <a:t>QVideoWidget</a:t>
            </a:r>
            <a:r>
              <a:rPr lang="zh-CN" altLang="en-US" sz="2000">
                <a:solidFill>
                  <a:schemeClr val="bg1"/>
                </a:solidFill>
              </a:rPr>
              <a:t>或</a:t>
            </a:r>
            <a:r>
              <a:rPr lang="en-US" altLang="zh-CN" sz="2000">
                <a:solidFill>
                  <a:schemeClr val="bg1"/>
                </a:solidFill>
              </a:rPr>
              <a:t>QGraphicsVideoItem</a:t>
            </a:r>
            <a:r>
              <a:rPr lang="zh-CN" altLang="en-US" sz="2000">
                <a:solidFill>
                  <a:schemeClr val="bg1"/>
                </a:solidFill>
              </a:rPr>
              <a:t>对象作为取景器。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setCaptureMode</a:t>
            </a:r>
            <a:r>
              <a:rPr lang="zh-CN" altLang="en-US" sz="2000">
                <a:solidFill>
                  <a:schemeClr val="bg1"/>
                </a:solidFill>
              </a:rPr>
              <a:t>：用于设置摄像头的工作模式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QCamera::CaptureViewfinder</a:t>
            </a:r>
            <a:r>
              <a:rPr lang="zh-CN" altLang="en-US" sz="2000">
                <a:solidFill>
                  <a:schemeClr val="bg1"/>
                </a:solidFill>
              </a:rPr>
              <a:t>：取景器模式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QCamera::CaptureStillImage</a:t>
            </a:r>
            <a:r>
              <a:rPr lang="zh-CN" altLang="en-US" sz="2000">
                <a:solidFill>
                  <a:schemeClr val="bg1"/>
                </a:solidFill>
              </a:rPr>
              <a:t>：抓取静态图片模式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QCamera::CaptureVideo</a:t>
            </a:r>
            <a:r>
              <a:rPr lang="zh-CN" altLang="en-US" sz="2000">
                <a:solidFill>
                  <a:schemeClr val="bg1"/>
                </a:solidFill>
              </a:rPr>
              <a:t>：视频录制模式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QCameraImageCapture</a:t>
            </a:r>
            <a:r>
              <a:rPr lang="zh-CN" altLang="en-US" sz="2000">
                <a:solidFill>
                  <a:schemeClr val="bg1"/>
                </a:solidFill>
              </a:rPr>
              <a:t>：用于控制摄像头进行静态图片的获取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QMediaRecorder</a:t>
            </a:r>
            <a:r>
              <a:rPr lang="zh-CN" altLang="en-US" sz="2000">
                <a:solidFill>
                  <a:schemeClr val="bg1"/>
                </a:solidFill>
              </a:rPr>
              <a:t>：视频和音频录制类（</a:t>
            </a:r>
            <a:r>
              <a:rPr lang="en-US" altLang="zh-CN" sz="2000">
                <a:solidFill>
                  <a:schemeClr val="bg1"/>
                </a:solidFill>
                <a:highlight>
                  <a:srgbClr val="FF0000"/>
                </a:highlight>
              </a:rPr>
              <a:t>windows</a:t>
            </a:r>
            <a:r>
              <a:rPr lang="zh-CN" altLang="en-US" sz="2000">
                <a:solidFill>
                  <a:schemeClr val="bg1"/>
                </a:solidFill>
                <a:highlight>
                  <a:srgbClr val="FF0000"/>
                </a:highlight>
              </a:rPr>
              <a:t>系统不支持视频录制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DAA8EF-7949-433E-AB69-5F4D38A0F3B3}"/>
              </a:ext>
            </a:extLst>
          </p:cNvPr>
          <p:cNvSpPr txBox="1"/>
          <p:nvPr/>
        </p:nvSpPr>
        <p:spPr>
          <a:xfrm>
            <a:off x="2912569" y="4268323"/>
            <a:ext cx="65667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官方解释：</a:t>
            </a:r>
            <a:r>
              <a:rPr lang="en-US" altLang="zh-CN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Qt Multimedia on Windows | Qt Multimedia 5.15.6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EC8DB9-6DC5-470B-A380-26D5BB86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87" y="5006998"/>
            <a:ext cx="4793773" cy="322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208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41384</TotalTime>
  <Words>735</Words>
  <Application>Microsoft Office PowerPoint</Application>
  <PresentationFormat>自定义</PresentationFormat>
  <Paragraphs>66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-apple-system</vt:lpstr>
      <vt:lpstr>Arial Unicode MS</vt:lpstr>
      <vt:lpstr>Helvetica Neue</vt:lpstr>
      <vt:lpstr>PingFang SC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1865</cp:revision>
  <dcterms:created xsi:type="dcterms:W3CDTF">2020-06-26T01:00:00Z</dcterms:created>
  <dcterms:modified xsi:type="dcterms:W3CDTF">2021-09-11T09:55:13Z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35C8A0B9FA4B4BC7B03E97E74C2317FB</vt:lpwstr>
  </property>
</Properties>
</file>