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8" r:id="rId3"/>
    <p:sldId id="350" r:id="rId4"/>
    <p:sldId id="351" r:id="rId5"/>
    <p:sldId id="352" r:id="rId6"/>
    <p:sldId id="353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75" d="100"/>
          <a:sy n="75" d="100"/>
        </p:scale>
        <p:origin x="1358" y="43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0:15:15.047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gnorePressure" value="1"/>
      <inkml:brushProperty name="inkEffects" value="gold"/>
      <inkml:brushProperty name="anchorX" value="-356274.625"/>
      <inkml:brushProperty name="anchorY" value="-203258.25"/>
      <inkml:brushProperty name="scaleFactor" value="0.5"/>
    </inkml:brush>
  </inkml:definitions>
  <inkml:trace contextRef="#ctx0" brushRef="#br0">0 38,'0'0,"32"0,34 0,12 0,10 0,4 0,-6-4,-11-5,-14-3,-18-1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应用程序设计辅助功能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16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4" y="393247"/>
            <a:ext cx="342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多语言界面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60001C-C07B-4577-9136-1C0CE55DC2AF}"/>
              </a:ext>
            </a:extLst>
          </p:cNvPr>
          <p:cNvSpPr txBox="1"/>
          <p:nvPr/>
        </p:nvSpPr>
        <p:spPr>
          <a:xfrm>
            <a:off x="648182" y="3961666"/>
            <a:ext cx="925974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开发多语言界面应用程序，主要包括以下几个步骤：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程序设计阶段</a:t>
            </a:r>
            <a:r>
              <a:rPr lang="zh-CN" altLang="en-US" sz="2000">
                <a:solidFill>
                  <a:schemeClr val="bg1"/>
                </a:solidFill>
              </a:rPr>
              <a:t>，程序代码中每一个用户可见的字符串都要用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tr()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函数封装</a:t>
            </a:r>
            <a:r>
              <a:rPr lang="zh-CN" altLang="en-US" sz="2000">
                <a:solidFill>
                  <a:schemeClr val="bg1"/>
                </a:solidFill>
              </a:rPr>
              <a:t>，以便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提取界面字符串用于生成翻译资源文件。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在项目配置文件</a:t>
            </a:r>
            <a:r>
              <a:rPr lang="en-US" altLang="zh-CN" sz="2000">
                <a:solidFill>
                  <a:schemeClr val="bg1"/>
                </a:solidFill>
              </a:rPr>
              <a:t>(.pro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中设置需要导出的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翻译文件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(.ts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文件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名称，使用</a:t>
            </a:r>
            <a:r>
              <a:rPr lang="en-US" altLang="zh-CN" sz="2000">
                <a:solidFill>
                  <a:schemeClr val="bg1"/>
                </a:solidFill>
              </a:rPr>
              <a:t>lupdate</a:t>
            </a:r>
            <a:r>
              <a:rPr lang="zh-CN" altLang="en-US" sz="2000">
                <a:solidFill>
                  <a:schemeClr val="bg1"/>
                </a:solidFill>
              </a:rPr>
              <a:t>工具扫描项目文件中需要翻译的字符串，并生成翻译文件。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使用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Qt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的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Linguist</a:t>
            </a:r>
            <a:r>
              <a:rPr lang="zh-CN" altLang="en-US" sz="2000">
                <a:solidFill>
                  <a:schemeClr val="bg1"/>
                </a:solidFill>
              </a:rPr>
              <a:t>程序打开生成的翻译文件，将程序中的字符串翻译为需要的语言，如将所有中文字符串翻译为英文。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lrelease</a:t>
            </a:r>
            <a:r>
              <a:rPr lang="zh-CN" altLang="en-US" sz="2000">
                <a:solidFill>
                  <a:schemeClr val="bg1"/>
                </a:solidFill>
              </a:rPr>
              <a:t>工具编译翻译好的翻译文件，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生成“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.qm”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文件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在应用程序中用</a:t>
            </a:r>
            <a:r>
              <a:rPr lang="en-US" altLang="zh-CN" sz="2000">
                <a:solidFill>
                  <a:schemeClr val="bg1"/>
                </a:solidFill>
              </a:rPr>
              <a:t>QTransLator</a:t>
            </a:r>
            <a:r>
              <a:rPr lang="zh-CN" altLang="en-US" sz="2000">
                <a:solidFill>
                  <a:schemeClr val="bg1"/>
                </a:solidFill>
              </a:rPr>
              <a:t>调用不同的“</a:t>
            </a:r>
            <a:r>
              <a:rPr lang="en-US" altLang="zh-CN" sz="2000">
                <a:solidFill>
                  <a:schemeClr val="bg1"/>
                </a:solidFill>
              </a:rPr>
              <a:t>.qm”</a:t>
            </a:r>
            <a:r>
              <a:rPr lang="zh-CN" altLang="en-US" sz="2000">
                <a:solidFill>
                  <a:schemeClr val="bg1"/>
                </a:solidFill>
              </a:rPr>
              <a:t>文件实现不同的语言界面。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30B88-B4AB-42E0-8798-F202804C3336}"/>
              </a:ext>
            </a:extLst>
          </p:cNvPr>
          <p:cNvSpPr txBox="1"/>
          <p:nvPr/>
        </p:nvSpPr>
        <p:spPr>
          <a:xfrm>
            <a:off x="648182" y="7058768"/>
            <a:ext cx="750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需要添加到环境变量</a:t>
            </a:r>
            <a:r>
              <a:rPr lang="en-US" altLang="zh-CN" sz="2000">
                <a:solidFill>
                  <a:schemeClr val="bg1"/>
                </a:solidFill>
              </a:rPr>
              <a:t>Path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>
                <a:solidFill>
                  <a:schemeClr val="bg1"/>
                </a:solidFill>
              </a:rPr>
              <a:t>D:\Qt\Qt5.9.1\Tools\mingw530_32\bin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48617-BD3A-408F-96BA-D0AB1C1C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2" y="8111256"/>
            <a:ext cx="7353300" cy="4552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E2B0C1-7B52-4589-8AE2-AB9172D561EB}"/>
              </a:ext>
            </a:extLst>
          </p:cNvPr>
          <p:cNvSpPr txBox="1"/>
          <p:nvPr/>
        </p:nvSpPr>
        <p:spPr>
          <a:xfrm>
            <a:off x="648182" y="7585012"/>
            <a:ext cx="823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通过</a:t>
            </a:r>
            <a:r>
              <a:rPr lang="en-US" altLang="zh-CN" sz="2000">
                <a:solidFill>
                  <a:schemeClr val="bg1"/>
                </a:solidFill>
              </a:rPr>
              <a:t>Qt Creator</a:t>
            </a:r>
            <a:r>
              <a:rPr lang="zh-CN" altLang="en-US" sz="2000">
                <a:solidFill>
                  <a:schemeClr val="bg1"/>
                </a:solidFill>
              </a:rPr>
              <a:t>启动时，需要将翻译文件，放置在</a:t>
            </a:r>
            <a:r>
              <a:rPr lang="en-US" altLang="zh-CN" sz="2000">
                <a:solidFill>
                  <a:schemeClr val="bg1"/>
                </a:solidFill>
              </a:rPr>
              <a:t>makefile</a:t>
            </a:r>
            <a:r>
              <a:rPr lang="zh-CN" altLang="en-US" sz="2000">
                <a:solidFill>
                  <a:schemeClr val="bg1"/>
                </a:solidFill>
              </a:rPr>
              <a:t>所在的目录下：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522C78-86C5-43E8-ADEF-5EE7EEDE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96" y="899289"/>
            <a:ext cx="8563946" cy="2862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82C238-5FEF-4B5D-B7BC-8D96323C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96" y="2063018"/>
            <a:ext cx="2900042" cy="17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4" y="393247"/>
            <a:ext cx="342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使用样式表自定义界面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F95634-31A5-44E4-8F1B-E272B36A9EFE}"/>
              </a:ext>
            </a:extLst>
          </p:cNvPr>
          <p:cNvSpPr txBox="1"/>
          <p:nvPr/>
        </p:nvSpPr>
        <p:spPr>
          <a:xfrm>
            <a:off x="731520" y="863600"/>
            <a:ext cx="8636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样式表（</a:t>
            </a:r>
            <a:r>
              <a:rPr lang="en-US" altLang="zh-CN" sz="2000">
                <a:solidFill>
                  <a:schemeClr val="bg1"/>
                </a:solidFill>
              </a:rPr>
              <a:t>style sheet</a:t>
            </a:r>
            <a:r>
              <a:rPr lang="zh-CN" altLang="en-US" sz="2000">
                <a:solidFill>
                  <a:schemeClr val="bg1"/>
                </a:solidFill>
              </a:rPr>
              <a:t>）与</a:t>
            </a:r>
            <a:r>
              <a:rPr lang="en-US" altLang="zh-CN" sz="2000">
                <a:solidFill>
                  <a:schemeClr val="bg1"/>
                </a:solidFill>
              </a:rPr>
              <a:t>HTML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CSS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Cascading Style Sheets</a:t>
            </a:r>
            <a:r>
              <a:rPr lang="zh-CN" altLang="en-US" sz="2000">
                <a:solidFill>
                  <a:schemeClr val="bg1"/>
                </a:solidFill>
              </a:rPr>
              <a:t>）类似，是纯文本的格式定义，在应用程序运行时可以加载和解析这些样式定义。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DB8E5F-E695-4297-8CF9-FE20A703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44234"/>
            <a:ext cx="8393757" cy="40898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C802AD-A316-40D6-AFF3-912E22CD1ABE}"/>
              </a:ext>
            </a:extLst>
          </p:cNvPr>
          <p:cNvSpPr txBox="1"/>
          <p:nvPr/>
        </p:nvSpPr>
        <p:spPr>
          <a:xfrm>
            <a:off x="563880" y="6487358"/>
            <a:ext cx="531368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QWidget</a:t>
            </a:r>
            <a:r>
              <a:rPr lang="en-US" altLang="zh-CN">
                <a:solidFill>
                  <a:schemeClr val="bg1"/>
                </a:solidFill>
                <a:effectLst/>
              </a:rPr>
              <a:t>{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background-color</a:t>
            </a:r>
            <a:r>
              <a:rPr lang="en-US" altLang="zh-CN">
                <a:solidFill>
                  <a:schemeClr val="bg1"/>
                </a:solidFill>
                <a:effectLst/>
              </a:rPr>
              <a:t>:rgb(79, 79, 79);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color</a:t>
            </a:r>
            <a:r>
              <a:rPr lang="en-US" altLang="zh-CN">
                <a:solidFill>
                  <a:schemeClr val="bg1"/>
                </a:solidFill>
                <a:effectLst/>
              </a:rPr>
              <a:t>:rgb(235, 235, 235);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font</a:t>
            </a:r>
            <a:r>
              <a:rPr lang="en-US" altLang="zh-CN">
                <a:solidFill>
                  <a:schemeClr val="bg1"/>
                </a:solidFill>
                <a:effectLst/>
              </a:rPr>
              <a:t>: 12pt </a:t>
            </a:r>
            <a:r>
              <a:rPr lang="en-US" altLang="zh-CN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</a:t>
            </a:r>
            <a:r>
              <a:rPr lang="zh-CN" altLang="en-US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新宋体</a:t>
            </a:r>
            <a:r>
              <a:rPr lang="en-US" altLang="zh-CN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</a:t>
            </a:r>
            <a:r>
              <a:rPr lang="en-US" altLang="zh-CN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765357-6077-4A72-AF13-7866106AFB9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002484" y="6189067"/>
            <a:ext cx="724716" cy="2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D989C0-EC89-486C-BFA4-2B5DE0956155}"/>
              </a:ext>
            </a:extLst>
          </p:cNvPr>
          <p:cNvSpPr txBox="1"/>
          <p:nvPr/>
        </p:nvSpPr>
        <p:spPr>
          <a:xfrm>
            <a:off x="1727200" y="5989012"/>
            <a:ext cx="7676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QWideget</a:t>
            </a:r>
            <a:r>
              <a:rPr lang="zh-CN" altLang="en-US" sz="2000">
                <a:solidFill>
                  <a:schemeClr val="bg1"/>
                </a:solidFill>
              </a:rPr>
              <a:t>为选择器，表明后面花括号里的样式声明应用于</a:t>
            </a:r>
            <a:r>
              <a:rPr lang="en-US" altLang="zh-CN" sz="2000">
                <a:solidFill>
                  <a:schemeClr val="bg1"/>
                </a:solidFill>
              </a:rPr>
              <a:t>QWidget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DF6A6F-7A3E-4C30-A384-B4B055343B81}"/>
              </a:ext>
            </a:extLst>
          </p:cNvPr>
          <p:cNvCxnSpPr>
            <a:cxnSpLocks/>
          </p:cNvCxnSpPr>
          <p:nvPr/>
        </p:nvCxnSpPr>
        <p:spPr>
          <a:xfrm>
            <a:off x="5029200" y="7261066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1ACC395-F73D-45CA-AB56-C10C50F94A0D}"/>
              </a:ext>
            </a:extLst>
          </p:cNvPr>
          <p:cNvSpPr/>
          <p:nvPr/>
        </p:nvSpPr>
        <p:spPr>
          <a:xfrm>
            <a:off x="447040" y="6389122"/>
            <a:ext cx="1412240" cy="4001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973456-8882-4EB5-9B56-9E361C4B15D2}"/>
              </a:ext>
            </a:extLst>
          </p:cNvPr>
          <p:cNvSpPr/>
          <p:nvPr/>
        </p:nvSpPr>
        <p:spPr>
          <a:xfrm>
            <a:off x="1021080" y="6844078"/>
            <a:ext cx="4008120" cy="80640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E44C85-587E-4034-986F-2944C2F92FE0}"/>
              </a:ext>
            </a:extLst>
          </p:cNvPr>
          <p:cNvSpPr txBox="1"/>
          <p:nvPr/>
        </p:nvSpPr>
        <p:spPr>
          <a:xfrm>
            <a:off x="6197600" y="6893335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声明部分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每个样式法则由属性和值组成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9371664-943B-4CE9-A3F7-95FAB2595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67022"/>
              </p:ext>
            </p:extLst>
          </p:nvPr>
        </p:nvGraphicFramePr>
        <p:xfrm>
          <a:off x="757885" y="8381674"/>
          <a:ext cx="8646160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88">
                  <a:extLst>
                    <a:ext uri="{9D8B030D-6E8A-4147-A177-3AD203B41FA5}">
                      <a16:colId xmlns:a16="http://schemas.microsoft.com/office/drawing/2014/main" val="372978024"/>
                    </a:ext>
                  </a:extLst>
                </a:gridCol>
                <a:gridCol w="2822537">
                  <a:extLst>
                    <a:ext uri="{9D8B030D-6E8A-4147-A177-3AD203B41FA5}">
                      <a16:colId xmlns:a16="http://schemas.microsoft.com/office/drawing/2014/main" val="3358314574"/>
                    </a:ext>
                  </a:extLst>
                </a:gridCol>
                <a:gridCol w="4162835">
                  <a:extLst>
                    <a:ext uri="{9D8B030D-6E8A-4147-A177-3AD203B41FA5}">
                      <a16:colId xmlns:a16="http://schemas.microsoft.com/office/drawing/2014/main" val="4040878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7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通用选择器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所有组件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类型选择器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QPushButton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</a:t>
                      </a:r>
                      <a:r>
                        <a:rPr lang="en-US" altLang="zh-CN"/>
                        <a:t>QpushButton</a:t>
                      </a:r>
                      <a:r>
                        <a:rPr lang="zh-CN" altLang="en-US"/>
                        <a:t>类及其子类的组件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属性选择器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QPushButton[flat=“false”]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flat</a:t>
                      </a:r>
                      <a:r>
                        <a:rPr lang="zh-CN" altLang="en-US"/>
                        <a:t>为</a:t>
                      </a:r>
                      <a:r>
                        <a:rPr lang="en-US" altLang="zh-CN"/>
                        <a:t>false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QPushButton</a:t>
                      </a:r>
                      <a:r>
                        <a:rPr lang="zh-CN" altLang="en-US"/>
                        <a:t>及其子类，如果应用后组件的属性发生变化，需要重新应用样式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3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非子类选择器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.QPushButton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比包含子类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r>
                        <a:rPr lang="zh-CN" altLang="en-US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QPushButton#btnOK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objectName</a:t>
                      </a:r>
                      <a:r>
                        <a:rPr lang="zh-CN" altLang="en-US"/>
                        <a:t>为</a:t>
                      </a:r>
                      <a:r>
                        <a:rPr lang="en-US" altLang="zh-CN"/>
                        <a:t>btnOK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QpushButton</a:t>
                      </a:r>
                      <a:r>
                        <a:rPr lang="zh-CN" altLang="en-US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4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从属对象选择器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QDialog QPushButton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所有从属与</a:t>
                      </a:r>
                      <a:r>
                        <a:rPr lang="en-US" altLang="zh-CN"/>
                        <a:t>QDialog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QPushButton</a:t>
                      </a:r>
                      <a:r>
                        <a:rPr lang="zh-CN" altLang="en-US"/>
                        <a:t>类的实例，即</a:t>
                      </a:r>
                      <a:r>
                        <a:rPr lang="en-US" altLang="zh-CN"/>
                        <a:t>QDialog</a:t>
                      </a:r>
                      <a:r>
                        <a:rPr lang="zh-CN" altLang="en-US"/>
                        <a:t>对话框里的</a:t>
                      </a:r>
                      <a:r>
                        <a:rPr lang="en-US" altLang="zh-CN"/>
                        <a:t>QPushButton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子对象选择器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QDialog&gt;QPushButton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直接从属于</a:t>
                      </a:r>
                      <a:r>
                        <a:rPr lang="en-US" altLang="zh-CN"/>
                        <a:t>QDialog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QPushButton</a:t>
                      </a:r>
                      <a:r>
                        <a:rPr lang="zh-CN" altLang="en-US"/>
                        <a:t>类的实例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9474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E6FDB85-5A8B-4C7D-B6D3-579B184CC038}"/>
              </a:ext>
            </a:extLst>
          </p:cNvPr>
          <p:cNvSpPr txBox="1"/>
          <p:nvPr/>
        </p:nvSpPr>
        <p:spPr>
          <a:xfrm>
            <a:off x="3328264" y="1174666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样式表中的选择器类型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313DBD-5B21-4802-B932-DAB14BDBFCB2}"/>
              </a:ext>
            </a:extLst>
          </p:cNvPr>
          <p:cNvSpPr txBox="1"/>
          <p:nvPr/>
        </p:nvSpPr>
        <p:spPr>
          <a:xfrm>
            <a:off x="1364842" y="12384997"/>
            <a:ext cx="767684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</a:rPr>
              <a:t>QSpinBox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</a:rPr>
              <a:t>::down-button </a:t>
            </a:r>
            <a:r>
              <a:rPr lang="en-US" altLang="zh-CN">
                <a:effectLst/>
              </a:rPr>
              <a:t>{ </a:t>
            </a:r>
            <a:r>
              <a:rPr lang="en-US" altLang="zh-C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</a:t>
            </a:r>
            <a:r>
              <a:rPr lang="en-US" altLang="zh-CN">
                <a:effectLst/>
              </a:rPr>
              <a:t>:url(:/images/images/down.bmp);}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</a:rPr>
              <a:t>QSpinBox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</a:rPr>
              <a:t>::up-button </a:t>
            </a:r>
            <a:r>
              <a:rPr lang="en-US" altLang="zh-CN">
                <a:effectLst/>
              </a:rPr>
              <a:t>{ </a:t>
            </a:r>
            <a:r>
              <a:rPr lang="en-US" altLang="zh-C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</a:t>
            </a:r>
            <a:r>
              <a:rPr lang="en-US" altLang="zh-CN">
                <a:effectLst/>
              </a:rPr>
              <a:t>:url(:/images/images/up.bmp);}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DF5729-C1B8-43B1-A960-902D713485E7}"/>
              </a:ext>
            </a:extLst>
          </p:cNvPr>
          <p:cNvCxnSpPr/>
          <p:nvPr/>
        </p:nvCxnSpPr>
        <p:spPr>
          <a:xfrm>
            <a:off x="2844800" y="13045440"/>
            <a:ext cx="0" cy="49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51CBE38-397E-4A4E-B275-3DD7F8FFD8C5}"/>
              </a:ext>
            </a:extLst>
          </p:cNvPr>
          <p:cNvSpPr txBox="1"/>
          <p:nvPr/>
        </p:nvSpPr>
        <p:spPr>
          <a:xfrm>
            <a:off x="2594730" y="134696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子控件列表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4241FD-0CB8-494C-887F-0F846F5B4614}"/>
              </a:ext>
            </a:extLst>
          </p:cNvPr>
          <p:cNvSpPr/>
          <p:nvPr/>
        </p:nvSpPr>
        <p:spPr>
          <a:xfrm>
            <a:off x="4392523" y="13318950"/>
            <a:ext cx="4649163" cy="499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所有子控件的详细描述见</a:t>
            </a:r>
            <a:r>
              <a:rPr lang="en-US" altLang="zh-CN"/>
              <a:t>Qt</a:t>
            </a:r>
            <a:r>
              <a:rPr lang="zh-CN" altLang="en-US"/>
              <a:t>的帮助文档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25B512-72E6-48CF-8393-7C1A038FE9B3}"/>
              </a:ext>
            </a:extLst>
          </p:cNvPr>
          <p:cNvSpPr/>
          <p:nvPr/>
        </p:nvSpPr>
        <p:spPr>
          <a:xfrm>
            <a:off x="3870960" y="372715"/>
            <a:ext cx="31775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无法应用于默认的标题栏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FBBE4087-4F83-4B9A-9AFA-175FCBF8D382}"/>
                  </a:ext>
                </a:extLst>
              </p14:cNvPr>
              <p14:cNvContentPartPr/>
              <p14:nvPr/>
            </p14:nvContentPartPr>
            <p14:xfrm>
              <a:off x="548580" y="11576160"/>
              <a:ext cx="223920" cy="1404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FBBE4087-4F83-4B9A-9AFA-175FCBF8D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580" y="11567160"/>
                <a:ext cx="24156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34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40C1850-21FA-4592-9902-70226A6BFA8D}"/>
              </a:ext>
            </a:extLst>
          </p:cNvPr>
          <p:cNvSpPr/>
          <p:nvPr/>
        </p:nvSpPr>
        <p:spPr>
          <a:xfrm>
            <a:off x="1254760" y="5445760"/>
            <a:ext cx="5110480" cy="3108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MARGIN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3A54F-0062-41DD-AAD5-CEBD704B95FA}"/>
              </a:ext>
            </a:extLst>
          </p:cNvPr>
          <p:cNvSpPr/>
          <p:nvPr/>
        </p:nvSpPr>
        <p:spPr>
          <a:xfrm>
            <a:off x="1620520" y="5831601"/>
            <a:ext cx="4277360" cy="2509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BORDER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B7149C-CCD9-4436-94BA-F1631CB85C6F}"/>
              </a:ext>
            </a:extLst>
          </p:cNvPr>
          <p:cNvSpPr txBox="1"/>
          <p:nvPr/>
        </p:nvSpPr>
        <p:spPr>
          <a:xfrm>
            <a:off x="792480" y="73152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伪状态：在选择后面用分号（：）隔开：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0F668C-6C54-4DFB-B46D-0866A4032F57}"/>
              </a:ext>
            </a:extLst>
          </p:cNvPr>
          <p:cNvSpPr txBox="1"/>
          <p:nvPr/>
        </p:nvSpPr>
        <p:spPr>
          <a:xfrm>
            <a:off x="792480" y="1353940"/>
            <a:ext cx="531368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</a:rPr>
              <a:t>QLineEdit: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</a:rPr>
              <a:t>hover</a:t>
            </a:r>
            <a:r>
              <a:rPr lang="en-US" altLang="zh-CN">
                <a:effectLst/>
              </a:rPr>
              <a:t>{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background-color</a:t>
            </a:r>
            <a:r>
              <a:rPr lang="en-US" altLang="zh-CN">
                <a:effectLst/>
              </a:rPr>
              <a:t>:black;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color</a:t>
            </a:r>
            <a:r>
              <a:rPr lang="en-US" altLang="zh-CN">
                <a:effectLst/>
              </a:rPr>
              <a:t>:yellow;</a:t>
            </a:r>
          </a:p>
          <a:p>
            <a:r>
              <a:rPr lang="en-US" altLang="zh-CN">
                <a:effectLst/>
              </a:rPr>
              <a:t>}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5B1ECE-F706-41C0-92D7-FC97016A14C8}"/>
              </a:ext>
            </a:extLst>
          </p:cNvPr>
          <p:cNvCxnSpPr>
            <a:cxnSpLocks/>
          </p:cNvCxnSpPr>
          <p:nvPr/>
        </p:nvCxnSpPr>
        <p:spPr>
          <a:xfrm flipH="1" flipV="1">
            <a:off x="1635760" y="1131630"/>
            <a:ext cx="274320" cy="2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CB4822C-CDFE-4F4A-A6F1-818519F12481}"/>
              </a:ext>
            </a:extLst>
          </p:cNvPr>
          <p:cNvSpPr/>
          <p:nvPr/>
        </p:nvSpPr>
        <p:spPr>
          <a:xfrm>
            <a:off x="6530658" y="1353940"/>
            <a:ext cx="3302000" cy="110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/>
              <a:t>可以对</a:t>
            </a:r>
            <a:r>
              <a:rPr lang="zh-CN" altLang="en-US">
                <a:highlight>
                  <a:srgbClr val="800000"/>
                </a:highlight>
              </a:rPr>
              <a:t>伪状态</a:t>
            </a:r>
            <a:r>
              <a:rPr lang="zh-CN" altLang="en-US"/>
              <a:t>取反（！）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>
                <a:highlight>
                  <a:srgbClr val="800000"/>
                </a:highlight>
              </a:rPr>
              <a:t>伪状态</a:t>
            </a:r>
            <a:r>
              <a:rPr lang="zh-CN" altLang="en-US"/>
              <a:t>还可以有</a:t>
            </a:r>
            <a:r>
              <a:rPr lang="zh-CN" altLang="en-US">
                <a:highlight>
                  <a:srgbClr val="800000"/>
                </a:highlight>
              </a:rPr>
              <a:t>子伪状态</a:t>
            </a:r>
            <a:endParaRPr lang="en-US" altLang="zh-CN">
              <a:highlight>
                <a:srgbClr val="8000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/>
              <a:t>子控件也可以使用</a:t>
            </a:r>
            <a:r>
              <a:rPr lang="zh-CN" altLang="en-US">
                <a:highlight>
                  <a:srgbClr val="800000"/>
                </a:highlight>
              </a:rPr>
              <a:t>伪状态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2E7DDA-4897-46AC-93D2-40A26D64FD69}"/>
              </a:ext>
            </a:extLst>
          </p:cNvPr>
          <p:cNvSpPr/>
          <p:nvPr/>
        </p:nvSpPr>
        <p:spPr>
          <a:xfrm>
            <a:off x="5395907" y="2811272"/>
            <a:ext cx="4649163" cy="499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所有</a:t>
            </a:r>
            <a:r>
              <a:rPr lang="zh-CN" altLang="en-US">
                <a:highlight>
                  <a:srgbClr val="800000"/>
                </a:highlight>
              </a:rPr>
              <a:t>伪状态</a:t>
            </a:r>
            <a:r>
              <a:rPr lang="zh-CN" altLang="en-US"/>
              <a:t>的详细描述见</a:t>
            </a:r>
            <a:r>
              <a:rPr lang="en-US" altLang="zh-CN"/>
              <a:t>Qt</a:t>
            </a:r>
            <a:r>
              <a:rPr lang="zh-CN" altLang="en-US"/>
              <a:t>的帮助文档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CC94DD-4D39-4C48-9E50-C3EA8485666C}"/>
              </a:ext>
            </a:extLst>
          </p:cNvPr>
          <p:cNvSpPr txBox="1"/>
          <p:nvPr/>
        </p:nvSpPr>
        <p:spPr>
          <a:xfrm>
            <a:off x="1219200" y="3870960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属性</a:t>
            </a:r>
            <a:r>
              <a:rPr lang="zh-CN" altLang="en-US" sz="2000">
                <a:solidFill>
                  <a:schemeClr val="bg1"/>
                </a:solidFill>
              </a:rPr>
              <a:t>：每个选择器可以定义多条规则，每个规则是一个“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属性</a:t>
            </a:r>
            <a:r>
              <a:rPr lang="zh-CN" altLang="en-US" sz="2000">
                <a:solidFill>
                  <a:schemeClr val="bg1"/>
                </a:solidFill>
              </a:rPr>
              <a:t>：值”对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95D15D-EC7B-4900-A564-5E0077C33931}"/>
              </a:ext>
            </a:extLst>
          </p:cNvPr>
          <p:cNvSpPr/>
          <p:nvPr/>
        </p:nvSpPr>
        <p:spPr>
          <a:xfrm>
            <a:off x="1219200" y="4377540"/>
            <a:ext cx="8534400" cy="499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可以在</a:t>
            </a:r>
            <a:r>
              <a:rPr lang="en-US" altLang="zh-CN"/>
              <a:t>Qt</a:t>
            </a:r>
            <a:r>
              <a:rPr lang="zh-CN" altLang="en-US"/>
              <a:t>的帮助文档中查找“</a:t>
            </a:r>
            <a:r>
              <a:rPr lang="en-US" altLang="zh-CN"/>
              <a:t>Qt Style Sheets Reference</a:t>
            </a:r>
            <a:r>
              <a:rPr lang="zh-CN" altLang="en-US"/>
              <a:t>”参看所有属性的详细说明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756BD7-B300-45BE-AD29-09DF2AAF1967}"/>
              </a:ext>
            </a:extLst>
          </p:cNvPr>
          <p:cNvSpPr/>
          <p:nvPr/>
        </p:nvSpPr>
        <p:spPr>
          <a:xfrm>
            <a:off x="1864360" y="6278880"/>
            <a:ext cx="3769360" cy="1866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</a:p>
          <a:p>
            <a:pPr algn="ctr"/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5D96F6-937A-4957-8115-B630D5E07621}"/>
              </a:ext>
            </a:extLst>
          </p:cNvPr>
          <p:cNvSpPr/>
          <p:nvPr/>
        </p:nvSpPr>
        <p:spPr>
          <a:xfrm>
            <a:off x="2133600" y="6776846"/>
            <a:ext cx="3171800" cy="11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63B767-3281-4CC7-AD72-AADDEC9773FE}"/>
              </a:ext>
            </a:extLst>
          </p:cNvPr>
          <p:cNvSpPr txBox="1"/>
          <p:nvPr/>
        </p:nvSpPr>
        <p:spPr>
          <a:xfrm>
            <a:off x="6746558" y="6070817"/>
            <a:ext cx="34899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/>
              </a:rPr>
              <a:t>QLineEdit</a:t>
            </a:r>
            <a:r>
              <a:rPr lang="en-US" altLang="zh-CN">
                <a:effectLst/>
              </a:rPr>
              <a:t>{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min-width</a:t>
            </a:r>
            <a:r>
              <a:rPr lang="en-US" altLang="zh-CN">
                <a:effectLst/>
              </a:rPr>
              <a:t>:60px;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min-height</a:t>
            </a:r>
            <a:r>
              <a:rPr lang="en-US" altLang="zh-CN">
                <a:effectLst/>
              </a:rPr>
              <a:t>:60px;</a:t>
            </a:r>
          </a:p>
          <a:p>
            <a:r>
              <a:rPr lang="en-US" altLang="zh-CN"/>
              <a:t>         </a:t>
            </a:r>
            <a:r>
              <a:rPr lang="en-US" altLang="zh-CN">
                <a:solidFill>
                  <a:schemeClr val="accent1"/>
                </a:solidFill>
              </a:rPr>
              <a:t>padding</a:t>
            </a:r>
            <a:r>
              <a:rPr lang="en-US" altLang="zh-CN">
                <a:effectLst/>
              </a:rPr>
              <a:t>:0px 10px 0px 10px;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border</a:t>
            </a:r>
            <a:r>
              <a:rPr lang="en-US" altLang="zh-CN">
                <a:effectLst/>
              </a:rPr>
              <a:t>:2px groove red;</a:t>
            </a:r>
          </a:p>
          <a:p>
            <a:pPr lvl="1"/>
            <a:r>
              <a:rPr lang="en-US" altLang="zh-CN">
                <a:solidFill>
                  <a:schemeClr val="accent1"/>
                </a:solidFill>
                <a:effectLst/>
              </a:rPr>
              <a:t>border-radius</a:t>
            </a:r>
            <a:r>
              <a:rPr lang="en-US" altLang="zh-CN">
                <a:effectLst/>
              </a:rPr>
              <a:t>:30px;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B8734-9B83-4272-89D4-2B3E60A29B2C}"/>
              </a:ext>
            </a:extLst>
          </p:cNvPr>
          <p:cNvSpPr txBox="1"/>
          <p:nvPr/>
        </p:nvSpPr>
        <p:spPr>
          <a:xfrm>
            <a:off x="524964" y="393247"/>
            <a:ext cx="342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使用</a:t>
            </a:r>
            <a:r>
              <a:rPr lang="en-US" altLang="zh-CN" sz="2000" b="1">
                <a:solidFill>
                  <a:schemeClr val="accent3"/>
                </a:solidFill>
              </a:rPr>
              <a:t>QStyle</a:t>
            </a:r>
            <a:r>
              <a:rPr lang="zh-CN" altLang="en-US" sz="2000" b="1">
                <a:solidFill>
                  <a:schemeClr val="accent3"/>
                </a:solidFill>
              </a:rPr>
              <a:t>设置界面外观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02BDA9-FB3B-49D9-89A2-3860FF2D2745}"/>
              </a:ext>
            </a:extLst>
          </p:cNvPr>
          <p:cNvSpPr txBox="1"/>
          <p:nvPr/>
        </p:nvSpPr>
        <p:spPr>
          <a:xfrm>
            <a:off x="524964" y="721360"/>
            <a:ext cx="935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是一个跨平台的类库，相同的界面在不同的操作系统上显示效果不一样。</a:t>
            </a:r>
            <a:r>
              <a:rPr lang="en-US" altLang="zh-CN" sz="2000">
                <a:solidFill>
                  <a:schemeClr val="bg1"/>
                </a:solidFill>
              </a:rPr>
              <a:t>QStyle</a:t>
            </a:r>
            <a:r>
              <a:rPr lang="zh-CN" altLang="en-US" sz="2000">
                <a:solidFill>
                  <a:schemeClr val="bg1"/>
                </a:solidFill>
              </a:rPr>
              <a:t>是封装了</a:t>
            </a:r>
            <a:r>
              <a:rPr lang="en-US" altLang="zh-CN" sz="2000">
                <a:solidFill>
                  <a:schemeClr val="bg1"/>
                </a:solidFill>
              </a:rPr>
              <a:t>GUI</a:t>
            </a:r>
            <a:r>
              <a:rPr lang="zh-CN" altLang="en-US" sz="2000">
                <a:solidFill>
                  <a:schemeClr val="bg1"/>
                </a:solidFill>
              </a:rPr>
              <a:t>界面组件外观的抽象类，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定义了</a:t>
            </a:r>
            <a:r>
              <a:rPr lang="en-US" altLang="zh-CN" sz="2000">
                <a:solidFill>
                  <a:schemeClr val="bg1"/>
                </a:solidFill>
              </a:rPr>
              <a:t>QStyle</a:t>
            </a:r>
            <a:r>
              <a:rPr lang="zh-CN" altLang="en-US" sz="2000">
                <a:solidFill>
                  <a:schemeClr val="bg1"/>
                </a:solidFill>
              </a:rPr>
              <a:t>类的一些子类，应用于不同观点操作系统。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FCB7BD-D0C8-45F5-8DDD-51EB505C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92" y="1737023"/>
            <a:ext cx="6362700" cy="14382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6FF699-3939-411E-9107-8ABF64FCFF00}"/>
              </a:ext>
            </a:extLst>
          </p:cNvPr>
          <p:cNvSpPr txBox="1"/>
          <p:nvPr/>
        </p:nvSpPr>
        <p:spPr>
          <a:xfrm>
            <a:off x="5586345" y="3258860"/>
            <a:ext cx="4145846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QStyleFactory</a:t>
            </a:r>
            <a:r>
              <a:rPr lang="zh-CN" altLang="en-US" sz="2000">
                <a:solidFill>
                  <a:schemeClr val="bg1"/>
                </a:solidFill>
              </a:rPr>
              <a:t>类管理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的内置样式，有两个静态函数</a:t>
            </a:r>
            <a:r>
              <a:rPr lang="en-US" altLang="zh-CN" sz="2000">
                <a:solidFill>
                  <a:schemeClr val="bg1"/>
                </a:solidFill>
              </a:rPr>
              <a:t>keys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create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keys</a:t>
            </a:r>
            <a:r>
              <a:rPr lang="zh-CN" altLang="en-US" sz="2000">
                <a:solidFill>
                  <a:schemeClr val="bg1"/>
                </a:solidFill>
              </a:rPr>
              <a:t>：返回表示支持的</a:t>
            </a:r>
            <a:r>
              <a:rPr lang="en-US" altLang="zh-CN" sz="2000">
                <a:solidFill>
                  <a:schemeClr val="bg1"/>
                </a:solidFill>
              </a:rPr>
              <a:t>QStyle</a:t>
            </a:r>
            <a:r>
              <a:rPr lang="zh-CN" altLang="en-US" sz="2000">
                <a:solidFill>
                  <a:schemeClr val="bg1"/>
                </a:solidFill>
              </a:rPr>
              <a:t>名称的列表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create</a:t>
            </a:r>
            <a:r>
              <a:rPr lang="zh-CN" altLang="en-US" sz="2000">
                <a:solidFill>
                  <a:schemeClr val="bg1"/>
                </a:solidFill>
              </a:rPr>
              <a:t>：根据样式名称字符串创建一个</a:t>
            </a:r>
            <a:r>
              <a:rPr lang="en-US" altLang="zh-CN" sz="2000">
                <a:solidFill>
                  <a:schemeClr val="bg1"/>
                </a:solidFill>
              </a:rPr>
              <a:t>QStyle</a:t>
            </a:r>
            <a:r>
              <a:rPr lang="zh-CN" altLang="en-US" sz="2000">
                <a:solidFill>
                  <a:schemeClr val="bg1"/>
                </a:solidFill>
              </a:rPr>
              <a:t>对象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739043-3251-42DA-A971-CB4D5F9535EB}"/>
              </a:ext>
            </a:extLst>
          </p:cNvPr>
          <p:cNvSpPr txBox="1"/>
          <p:nvPr/>
        </p:nvSpPr>
        <p:spPr>
          <a:xfrm>
            <a:off x="5586345" y="5407065"/>
            <a:ext cx="4145845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QApplication</a:t>
            </a:r>
            <a:r>
              <a:rPr lang="zh-CN" altLang="en-US" sz="2000">
                <a:solidFill>
                  <a:schemeClr val="bg1"/>
                </a:solidFill>
              </a:rPr>
              <a:t>有两个静态函数：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style</a:t>
            </a:r>
            <a:r>
              <a:rPr lang="zh-CN" altLang="en-US" sz="2000">
                <a:solidFill>
                  <a:schemeClr val="bg1"/>
                </a:solidFill>
              </a:rPr>
              <a:t>：返回当前样式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QApplication::Style()-&gt; metaObject()-&gt;className()</a:t>
            </a:r>
            <a:r>
              <a:rPr lang="zh-CN" altLang="en-US" sz="2000">
                <a:solidFill>
                  <a:schemeClr val="bg1"/>
                </a:solidFill>
              </a:rPr>
              <a:t>可以获取样式名称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setStyle</a:t>
            </a:r>
            <a:r>
              <a:rPr lang="zh-CN" altLang="en-US" sz="2000">
                <a:solidFill>
                  <a:schemeClr val="bg1"/>
                </a:solidFill>
              </a:rPr>
              <a:t>：设置样式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6A8C23-9CBD-4BB7-B8A4-DE65CE4F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" y="3399631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8812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42241</TotalTime>
  <Words>719</Words>
  <Application>Microsoft Office PowerPoint</Application>
  <PresentationFormat>自定义</PresentationFormat>
  <Paragraphs>101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1885</cp:revision>
  <dcterms:created xsi:type="dcterms:W3CDTF">2020-06-26T01:00:00Z</dcterms:created>
  <dcterms:modified xsi:type="dcterms:W3CDTF">2021-09-12T14:10:16Z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35C8A0B9FA4B4BC7B03E97E74C2317FB</vt:lpwstr>
  </property>
</Properties>
</file>