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58" r:id="rId3"/>
    <p:sldId id="329" r:id="rId4"/>
    <p:sldId id="330" r:id="rId5"/>
    <p:sldId id="331" r:id="rId6"/>
    <p:sldId id="332" r:id="rId7"/>
    <p:sldId id="334" r:id="rId8"/>
    <p:sldId id="335" r:id="rId9"/>
    <p:sldId id="336" r:id="rId10"/>
    <p:sldId id="333" r:id="rId11"/>
    <p:sldId id="337" r:id="rId12"/>
    <p:sldId id="338" r:id="rId13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5244" autoAdjust="0"/>
  </p:normalViewPr>
  <p:slideViewPr>
    <p:cSldViewPr snapToGrid="0" showGuides="1">
      <p:cViewPr>
        <p:scale>
          <a:sx n="50" d="100"/>
          <a:sy n="50" d="100"/>
        </p:scale>
        <p:origin x="2251" y="-5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7:13:29.369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7:33:30.433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47,'0'-4,"3"0,6-4,0-5,3 1,-1 6,-2 11,-3 12,-5 6,-4 3,-1-6,0-14,1-11,1-6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7:37:31.9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3T07:50:02.23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26,'0'-4,"3"-1,6-3,0-1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03:20:22.6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10:22:44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12:35:50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0,'-11'0,"-10"0,-2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4T10:22:44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2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GUI</a:t>
            </a:r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应用程序设计基础</a:t>
            </a:r>
            <a:endParaRPr lang="en-US" altLang="zh-CN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 Creator</a:t>
            </a:r>
            <a:r>
              <a:rPr lang="zh-CN" altLang="en-US" sz="2000" b="1">
                <a:solidFill>
                  <a:schemeClr val="accent3"/>
                </a:solidFill>
              </a:rPr>
              <a:t>使用技巧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44254-15BB-4A14-9E7F-2CF7EE423646}"/>
              </a:ext>
            </a:extLst>
          </p:cNvPr>
          <p:cNvSpPr txBox="1"/>
          <p:nvPr/>
        </p:nvSpPr>
        <p:spPr>
          <a:xfrm>
            <a:off x="586740" y="685082"/>
            <a:ext cx="935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 Creator</a:t>
            </a:r>
            <a:r>
              <a:rPr lang="zh-CN" altLang="en-US" sz="2000">
                <a:solidFill>
                  <a:schemeClr val="bg1"/>
                </a:solidFill>
              </a:rPr>
              <a:t>的一些快捷操作：</a:t>
            </a:r>
            <a:endParaRPr lang="zh-CN" altLang="en-US" sz="200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D60B20D-C0C2-4338-99D1-59A9BDCB8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19511"/>
              </p:ext>
            </p:extLst>
          </p:nvPr>
        </p:nvGraphicFramePr>
        <p:xfrm>
          <a:off x="681040" y="1124096"/>
          <a:ext cx="9080180" cy="738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727">
                  <a:extLst>
                    <a:ext uri="{9D8B030D-6E8A-4147-A177-3AD203B41FA5}">
                      <a16:colId xmlns:a16="http://schemas.microsoft.com/office/drawing/2014/main" val="3637540016"/>
                    </a:ext>
                  </a:extLst>
                </a:gridCol>
                <a:gridCol w="1499795">
                  <a:extLst>
                    <a:ext uri="{9D8B030D-6E8A-4147-A177-3AD203B41FA5}">
                      <a16:colId xmlns:a16="http://schemas.microsoft.com/office/drawing/2014/main" val="3785347592"/>
                    </a:ext>
                  </a:extLst>
                </a:gridCol>
                <a:gridCol w="4553658">
                  <a:extLst>
                    <a:ext uri="{9D8B030D-6E8A-4147-A177-3AD203B41FA5}">
                      <a16:colId xmlns:a16="http://schemas.microsoft.com/office/drawing/2014/main" val="3449019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快捷键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6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Switch Header/Source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F4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在同名的头文件和源程序文件之间切换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Follow Symbol Under Cursor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F2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变量：跳转到声明；函数：声明和定义切换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2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Switch Between Function</a:t>
                      </a:r>
                    </a:p>
                    <a:p>
                      <a:r>
                        <a:rPr lang="en-US" altLang="zh-CN" sz="1800"/>
                        <a:t>Declartion and Definition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Shift+F2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函数：声明和定义切换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7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Refactor\Rename Symbol Under Cursor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Ctrl+Shift+R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改名称，将替换所有用到这个符号的地方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5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Refactor\Add Definition in .cpp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为函数原型在</a:t>
                      </a:r>
                      <a:r>
                        <a:rPr lang="en-US" altLang="zh-CN" sz="1800"/>
                        <a:t>cpp</a:t>
                      </a:r>
                      <a:r>
                        <a:rPr lang="zh-CN" altLang="en-US" sz="1800"/>
                        <a:t>文件中生成函数体</a:t>
                      </a:r>
                      <a:endParaRPr lang="en-US" altLang="zh-C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7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Auto-indent Selection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Ctrl+I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为选择的文字自动进行缩进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4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Toggle Comment Selection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Ctrl+/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注释或取消注释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Context Help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F1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为光标所在的符号显式帮助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Save All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Ctrl+Shift+S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文件全部保持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Find/Replace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Ctrl+F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调出查找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替换对话框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2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Find Next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F3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查找下一个</a:t>
                      </a:r>
                      <a:endParaRPr lang="en-US" altLang="zh-C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3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Build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Ctrl+B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编译当前项目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Start Debugging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F5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开始调试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Step Over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F10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单步（略过）调试，执行当前程序语句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2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Step Into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F11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单步（跟踪）调试，如果当前行里有函数，就跟踪进入函数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7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/>
                        <a:t>Toggle Breakpoint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F9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设置或取消当前行的断点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49899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F97104E-39EB-4C82-ACDA-B0E1F75E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75" y="8813546"/>
            <a:ext cx="7577218" cy="41433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9CFBA8-A9F3-4D6E-B957-7E642FFCED3B}"/>
              </a:ext>
            </a:extLst>
          </p:cNvPr>
          <p:cNvSpPr txBox="1"/>
          <p:nvPr/>
        </p:nvSpPr>
        <p:spPr>
          <a:xfrm>
            <a:off x="586740" y="8568059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的帮助系统：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C949EB-D648-400B-ADF0-5FC45BE71D4E}"/>
              </a:ext>
            </a:extLst>
          </p:cNvPr>
          <p:cNvSpPr/>
          <p:nvPr/>
        </p:nvSpPr>
        <p:spPr>
          <a:xfrm>
            <a:off x="1578357" y="9282896"/>
            <a:ext cx="2553805" cy="72920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079CD3-379D-487A-91E9-3A28CDB2B6FF}"/>
              </a:ext>
            </a:extLst>
          </p:cNvPr>
          <p:cNvSpPr txBox="1"/>
          <p:nvPr/>
        </p:nvSpPr>
        <p:spPr>
          <a:xfrm>
            <a:off x="1601902" y="12444132"/>
            <a:ext cx="7577218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Bookmarks:</a:t>
            </a:r>
            <a:r>
              <a:rPr lang="zh-CN" altLang="en-US" sz="2000">
                <a:solidFill>
                  <a:schemeClr val="bg1"/>
                </a:solidFill>
              </a:rPr>
              <a:t>显式以存储的书签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Contents</a:t>
            </a:r>
            <a:r>
              <a:rPr lang="zh-CN" altLang="en-US" sz="2000">
                <a:solidFill>
                  <a:schemeClr val="bg1"/>
                </a:solidFill>
              </a:rPr>
              <a:t>：树形目录显式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的所有模块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Index</a:t>
            </a:r>
            <a:r>
              <a:rPr lang="zh-CN" altLang="en-US" sz="2000">
                <a:solidFill>
                  <a:schemeClr val="bg1"/>
                </a:solidFill>
              </a:rPr>
              <a:t>：可以输入查找内容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Search</a:t>
            </a:r>
            <a:r>
              <a:rPr lang="zh-CN" altLang="en-US" sz="2000">
                <a:solidFill>
                  <a:schemeClr val="bg1"/>
                </a:solidFill>
              </a:rPr>
              <a:t>：可以输入关键字进行搜索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018A9F-EACF-421A-9910-7D25F0D9479D}"/>
              </a:ext>
            </a:extLst>
          </p:cNvPr>
          <p:cNvCxnSpPr/>
          <p:nvPr/>
        </p:nvCxnSpPr>
        <p:spPr>
          <a:xfrm>
            <a:off x="1990846" y="10012101"/>
            <a:ext cx="0" cy="243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7F92C7F-382E-4CAE-9426-C80800102013}"/>
              </a:ext>
            </a:extLst>
          </p:cNvPr>
          <p:cNvSpPr/>
          <p:nvPr/>
        </p:nvSpPr>
        <p:spPr>
          <a:xfrm>
            <a:off x="4389120" y="9052560"/>
            <a:ext cx="322170" cy="32512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4B8FB5A-1FCE-4DE8-B8AB-8DD0F75C5F36}"/>
              </a:ext>
            </a:extLst>
          </p:cNvPr>
          <p:cNvCxnSpPr>
            <a:cxnSpLocks/>
          </p:cNvCxnSpPr>
          <p:nvPr/>
        </p:nvCxnSpPr>
        <p:spPr>
          <a:xfrm>
            <a:off x="4696870" y="9282896"/>
            <a:ext cx="579128" cy="9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D8A0040-C0BF-4283-82AC-E4DA8CFA7024}"/>
              </a:ext>
            </a:extLst>
          </p:cNvPr>
          <p:cNvSpPr txBox="1"/>
          <p:nvPr/>
        </p:nvSpPr>
        <p:spPr>
          <a:xfrm>
            <a:off x="5213697" y="92473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书签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8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</a:t>
            </a:r>
            <a:r>
              <a:rPr lang="zh-CN" altLang="en-US" sz="2000" b="1">
                <a:solidFill>
                  <a:schemeClr val="accent3"/>
                </a:solidFill>
              </a:rPr>
              <a:t>核心特点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44254-15BB-4A14-9E7F-2CF7EE423646}"/>
              </a:ext>
            </a:extLst>
          </p:cNvPr>
          <p:cNvSpPr txBox="1"/>
          <p:nvPr/>
        </p:nvSpPr>
        <p:spPr>
          <a:xfrm>
            <a:off x="586740" y="685082"/>
            <a:ext cx="935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对标准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进行了扩展，引入了一些新的概念和功能。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元对象编译器（</a:t>
            </a:r>
            <a:r>
              <a:rPr lang="en-US" altLang="zh-CN" sz="2000">
                <a:solidFill>
                  <a:schemeClr val="bg1"/>
                </a:solidFill>
              </a:rPr>
              <a:t>Meta-Object Compiler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MOC</a:t>
            </a:r>
            <a:r>
              <a:rPr lang="zh-CN" altLang="en-US" sz="2000">
                <a:solidFill>
                  <a:schemeClr val="bg1"/>
                </a:solidFill>
              </a:rPr>
              <a:t>）是一个预处理器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先将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的特性程序转换为标准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程序，在由标准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编译器进行编译</a:t>
            </a:r>
            <a:endParaRPr lang="en-US" altLang="zh-CN" sz="2000">
              <a:solidFill>
                <a:schemeClr val="bg1"/>
              </a:solidFill>
            </a:endParaRPr>
          </a:p>
          <a:p>
            <a:endParaRPr lang="zh-CN" altLang="en-US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697F1-6918-457F-AB3D-A21631B282EA}"/>
              </a:ext>
            </a:extLst>
          </p:cNvPr>
          <p:cNvSpPr/>
          <p:nvPr/>
        </p:nvSpPr>
        <p:spPr>
          <a:xfrm>
            <a:off x="586740" y="1769165"/>
            <a:ext cx="8855434" cy="586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使用信号与槽机制，只有添加</a:t>
            </a:r>
            <a:r>
              <a:rPr lang="en-US" altLang="zh-CN"/>
              <a:t>Q_OBJECT</a:t>
            </a:r>
            <a:r>
              <a:rPr lang="zh-CN" altLang="en-US"/>
              <a:t>宏，</a:t>
            </a:r>
            <a:r>
              <a:rPr lang="en-US" altLang="zh-CN"/>
              <a:t>moc</a:t>
            </a:r>
            <a:r>
              <a:rPr lang="zh-CN" altLang="en-US"/>
              <a:t>才能对类里的信号与槽进行预处理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2D833A-E54E-4ED3-AB9E-4A87B83F498D}"/>
              </a:ext>
            </a:extLst>
          </p:cNvPr>
          <p:cNvSpPr txBox="1"/>
          <p:nvPr/>
        </p:nvSpPr>
        <p:spPr>
          <a:xfrm>
            <a:off x="586740" y="2528062"/>
            <a:ext cx="885543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为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语言增加的特性在</a:t>
            </a:r>
            <a:r>
              <a:rPr lang="en-US" altLang="zh-CN" sz="2000">
                <a:solidFill>
                  <a:schemeClr val="bg1"/>
                </a:solidFill>
              </a:rPr>
              <a:t>Qt Core</a:t>
            </a:r>
            <a:r>
              <a:rPr lang="zh-CN" altLang="en-US" sz="2000">
                <a:solidFill>
                  <a:schemeClr val="bg1"/>
                </a:solidFill>
              </a:rPr>
              <a:t>模块里实现，由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的元对象系统实现。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包括：信号与槽机制、属性系统、动态类型转换等。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43EA46A3-281F-4CFF-A19D-DCDDED05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34" y="1228150"/>
            <a:ext cx="2981325" cy="27717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UI</a:t>
            </a:r>
            <a:r>
              <a:rPr lang="zh-CN" altLang="en-US" sz="2000" b="1">
                <a:solidFill>
                  <a:schemeClr val="accent3"/>
                </a:solidFill>
              </a:rPr>
              <a:t>文件设计与运行机制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164EBC-045B-4B18-BDFE-17812AA91F86}"/>
              </a:ext>
            </a:extLst>
          </p:cNvPr>
          <p:cNvSpPr/>
          <p:nvPr/>
        </p:nvSpPr>
        <p:spPr>
          <a:xfrm>
            <a:off x="1686560" y="1664713"/>
            <a:ext cx="2164080" cy="21539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37E0A0-BCAD-4CDA-812E-C9363C11D6AE}"/>
              </a:ext>
            </a:extLst>
          </p:cNvPr>
          <p:cNvSpPr/>
          <p:nvPr/>
        </p:nvSpPr>
        <p:spPr>
          <a:xfrm>
            <a:off x="4200525" y="1319591"/>
            <a:ext cx="5560695" cy="2281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项目组织文件</a:t>
            </a:r>
            <a:r>
              <a:rPr lang="en-US" altLang="zh-CN"/>
              <a:t>sampl_2_1.pro</a:t>
            </a:r>
            <a:r>
              <a:rPr lang="zh-CN" altLang="en-US"/>
              <a:t>，存储项目设置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主程序入口文件</a:t>
            </a:r>
            <a:r>
              <a:rPr lang="en-US" altLang="zh-CN"/>
              <a:t>main.cpp</a:t>
            </a:r>
            <a:r>
              <a:rPr lang="zh-CN" altLang="en-US"/>
              <a:t>，实现</a:t>
            </a:r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界面文件</a:t>
            </a:r>
            <a:r>
              <a:rPr lang="en-US" altLang="zh-CN"/>
              <a:t>widget.ui</a:t>
            </a:r>
            <a:r>
              <a:rPr lang="zh-CN" altLang="en-US"/>
              <a:t>，使用</a:t>
            </a:r>
            <a:r>
              <a:rPr lang="en-US" altLang="zh-CN"/>
              <a:t>XML</a:t>
            </a:r>
            <a:r>
              <a:rPr lang="zh-CN" altLang="en-US"/>
              <a:t>格式描述元件及布局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widget.h</a:t>
            </a:r>
            <a:r>
              <a:rPr lang="zh-CN" altLang="en-US"/>
              <a:t>是所设计的窗体类的头文件，</a:t>
            </a:r>
            <a:r>
              <a:rPr lang="en-US" altLang="zh-CN"/>
              <a:t>widget.cpp</a:t>
            </a:r>
            <a:r>
              <a:rPr lang="zh-CN" altLang="en-US"/>
              <a:t>是实现文件。任何窗体或界面组件都是用类封装的。</a:t>
            </a:r>
            <a:endParaRPr lang="en-US" altLang="zh-CN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44254-15BB-4A14-9E7F-2CF7EE423646}"/>
              </a:ext>
            </a:extLst>
          </p:cNvPr>
          <p:cNvSpPr txBox="1"/>
          <p:nvPr/>
        </p:nvSpPr>
        <p:spPr>
          <a:xfrm>
            <a:off x="586740" y="725316"/>
            <a:ext cx="972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新建一个</a:t>
            </a:r>
            <a:r>
              <a:rPr lang="en-US" altLang="zh-CN" sz="2000">
                <a:solidFill>
                  <a:schemeClr val="bg1"/>
                </a:solidFill>
              </a:rPr>
              <a:t>Widget Application</a:t>
            </a:r>
            <a:r>
              <a:rPr lang="zh-CN" altLang="en-US" sz="2000">
                <a:solidFill>
                  <a:schemeClr val="bg1"/>
                </a:solidFill>
              </a:rPr>
              <a:t>项目：</a:t>
            </a:r>
            <a:r>
              <a:rPr lang="en-US" altLang="zh-CN" sz="2000">
                <a:solidFill>
                  <a:schemeClr val="bg1"/>
                </a:solidFill>
              </a:rPr>
              <a:t>QWidget</a:t>
            </a:r>
            <a:r>
              <a:rPr lang="zh-CN" altLang="en-US" sz="2000">
                <a:solidFill>
                  <a:schemeClr val="bg1"/>
                </a:solidFill>
              </a:rPr>
              <a:t>作为窗口基类，选中</a:t>
            </a:r>
            <a:r>
              <a:rPr lang="en-US" altLang="zh-CN" sz="2000">
                <a:solidFill>
                  <a:schemeClr val="bg1"/>
                </a:solidFill>
              </a:rPr>
              <a:t>Generate form</a:t>
            </a:r>
            <a:r>
              <a:rPr lang="zh-CN" altLang="en-US" sz="2000">
                <a:solidFill>
                  <a:schemeClr val="bg1"/>
                </a:solidFill>
              </a:rPr>
              <a:t>复选框</a:t>
            </a:r>
            <a:endParaRPr lang="zh-CN" altLang="en-US" sz="2000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5738CACB-7058-40E9-8FA6-3F17F9F6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86" y="4619512"/>
            <a:ext cx="8104227" cy="46166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core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gui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#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包含的模块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>
              <a:solidFill>
                <a:schemeClr val="tx1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#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大于Qt4版本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才包含widget模块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greaterThan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QT_MAJOR_VERSION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4):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widgets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TARGET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sampl_2_1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#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应用程序名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生成的.exe程序名称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TEMPLATE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#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模板类型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应用程序模板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#定义编译选项。QT_DEPRECATED_WARNINGS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#表示当Qt的某些功能被标记为过时的，那么编译器会发出警告。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DEFINES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QT_DEPRECATED_WARNINGS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SOURCES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\ main.cpp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\ widget.cpp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HEADERS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\ widget.h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FORMS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\ widget.ui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46CE01-CACD-4FC7-8B6E-351B120A603D}"/>
              </a:ext>
            </a:extLst>
          </p:cNvPr>
          <p:cNvSpPr txBox="1"/>
          <p:nvPr/>
        </p:nvSpPr>
        <p:spPr>
          <a:xfrm>
            <a:off x="6119097" y="361857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项目文件组成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733777-57E5-4D54-983F-E066D6221DD3}"/>
              </a:ext>
            </a:extLst>
          </p:cNvPr>
          <p:cNvSpPr/>
          <p:nvPr/>
        </p:nvSpPr>
        <p:spPr>
          <a:xfrm>
            <a:off x="1091386" y="4180642"/>
            <a:ext cx="3511094" cy="4388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项目管理文件：后缀为</a:t>
            </a:r>
            <a:r>
              <a:rPr lang="en-US" altLang="zh-CN"/>
              <a:t>.pro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36361E67-1417-4866-8EF5-B292272F6FCC}"/>
                  </a:ext>
                </a:extLst>
              </p14:cNvPr>
              <p14:cNvContentPartPr/>
              <p14:nvPr/>
            </p14:nvContentPartPr>
            <p14:xfrm>
              <a:off x="10804680" y="3985200"/>
              <a:ext cx="360" cy="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36361E67-1417-4866-8EF5-B292272F6F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96040" y="39762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FA124127-2BAE-4076-B1B7-9EFDA3EA7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48" y="6413092"/>
            <a:ext cx="7715250" cy="5334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294335-5157-4EBC-8452-C74426217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47" y="1009813"/>
            <a:ext cx="8971545" cy="53229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19E23C1-E20D-4F41-A2DA-01037D44F58E}"/>
              </a:ext>
            </a:extLst>
          </p:cNvPr>
          <p:cNvSpPr/>
          <p:nvPr/>
        </p:nvSpPr>
        <p:spPr>
          <a:xfrm>
            <a:off x="990600" y="510588"/>
            <a:ext cx="4221183" cy="504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>
                <a:solidFill>
                  <a:schemeClr val="bg1"/>
                </a:solidFill>
              </a:rPr>
              <a:t>界面文件：双击</a:t>
            </a:r>
            <a:r>
              <a:rPr lang="en-US" altLang="zh-CN" sz="1800">
                <a:solidFill>
                  <a:schemeClr val="bg1"/>
                </a:solidFill>
              </a:rPr>
              <a:t>ui</a:t>
            </a:r>
            <a:r>
              <a:rPr lang="zh-CN" altLang="en-US" sz="1800">
                <a:solidFill>
                  <a:schemeClr val="bg1"/>
                </a:solidFill>
              </a:rPr>
              <a:t>文件进入可视化设计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2E31B9-DC70-4E27-A404-D5613B9A2C01}"/>
              </a:ext>
            </a:extLst>
          </p:cNvPr>
          <p:cNvSpPr/>
          <p:nvPr/>
        </p:nvSpPr>
        <p:spPr>
          <a:xfrm>
            <a:off x="3750197" y="1458406"/>
            <a:ext cx="2615879" cy="31251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4DED22-7524-41D4-8C92-6AA7EF1F806F}"/>
              </a:ext>
            </a:extLst>
          </p:cNvPr>
          <p:cNvSpPr txBox="1"/>
          <p:nvPr/>
        </p:nvSpPr>
        <p:spPr>
          <a:xfrm>
            <a:off x="5587486" y="801531"/>
            <a:ext cx="2749471" cy="4001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布局和界面设计工具栏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E4034C-B242-4F8C-9C1D-1BB396C2EDF2}"/>
              </a:ext>
            </a:extLst>
          </p:cNvPr>
          <p:cNvCxnSpPr/>
          <p:nvPr/>
        </p:nvCxnSpPr>
        <p:spPr>
          <a:xfrm flipV="1">
            <a:off x="5814060" y="1201641"/>
            <a:ext cx="426720" cy="25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B5523A3-8DA3-4955-8D12-DC12AE222EE2}"/>
              </a:ext>
            </a:extLst>
          </p:cNvPr>
          <p:cNvSpPr/>
          <p:nvPr/>
        </p:nvSpPr>
        <p:spPr>
          <a:xfrm>
            <a:off x="1548018" y="1715171"/>
            <a:ext cx="1934930" cy="443976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0E7C43-2D85-4185-B37A-F42D4FFA0FB3}"/>
              </a:ext>
            </a:extLst>
          </p:cNvPr>
          <p:cNvSpPr txBox="1"/>
          <p:nvPr/>
        </p:nvSpPr>
        <p:spPr>
          <a:xfrm>
            <a:off x="1936323" y="3796480"/>
            <a:ext cx="1210588" cy="4001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组件面板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F6AADA-CD73-46AA-8575-90515DD5D6E7}"/>
              </a:ext>
            </a:extLst>
          </p:cNvPr>
          <p:cNvSpPr/>
          <p:nvPr/>
        </p:nvSpPr>
        <p:spPr>
          <a:xfrm>
            <a:off x="3695700" y="1770922"/>
            <a:ext cx="3192780" cy="242566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55D7EE-98BD-4BBD-ADDD-1F9E294D8721}"/>
              </a:ext>
            </a:extLst>
          </p:cNvPr>
          <p:cNvSpPr txBox="1"/>
          <p:nvPr/>
        </p:nvSpPr>
        <p:spPr>
          <a:xfrm>
            <a:off x="4450794" y="2071075"/>
            <a:ext cx="1723549" cy="4001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待设计的窗体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20BF5C-DD09-4285-9B3F-27A46BC9A0D4}"/>
              </a:ext>
            </a:extLst>
          </p:cNvPr>
          <p:cNvSpPr/>
          <p:nvPr/>
        </p:nvSpPr>
        <p:spPr>
          <a:xfrm>
            <a:off x="3589020" y="4249930"/>
            <a:ext cx="3649980" cy="1905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72E3C2-E909-45BA-AD0C-4B44D3E25CB7}"/>
              </a:ext>
            </a:extLst>
          </p:cNvPr>
          <p:cNvSpPr txBox="1"/>
          <p:nvPr/>
        </p:nvSpPr>
        <p:spPr>
          <a:xfrm>
            <a:off x="4113808" y="4877940"/>
            <a:ext cx="2653290" cy="4001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信号槽、</a:t>
            </a:r>
            <a:r>
              <a:rPr lang="en-US" altLang="zh-CN" sz="2000">
                <a:solidFill>
                  <a:schemeClr val="bg1"/>
                </a:solidFill>
              </a:rPr>
              <a:t>Action</a:t>
            </a:r>
            <a:r>
              <a:rPr lang="zh-CN" altLang="en-US" sz="2000">
                <a:solidFill>
                  <a:schemeClr val="bg1"/>
                </a:solidFill>
              </a:rPr>
              <a:t>编辑器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D0632B-A99D-4B38-8BC8-746ED6CAAC9E}"/>
              </a:ext>
            </a:extLst>
          </p:cNvPr>
          <p:cNvCxnSpPr/>
          <p:nvPr/>
        </p:nvCxnSpPr>
        <p:spPr>
          <a:xfrm flipH="1" flipV="1">
            <a:off x="4701540" y="5278050"/>
            <a:ext cx="738913" cy="65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9B459C9-827A-4234-B10B-C16ACB5F2DC4}"/>
              </a:ext>
            </a:extLst>
          </p:cNvPr>
          <p:cNvCxnSpPr/>
          <p:nvPr/>
        </p:nvCxnSpPr>
        <p:spPr>
          <a:xfrm flipV="1">
            <a:off x="4221480" y="5278050"/>
            <a:ext cx="1366006" cy="65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F0D0A9F-3758-49A1-B68A-29F514BB3447}"/>
              </a:ext>
            </a:extLst>
          </p:cNvPr>
          <p:cNvSpPr/>
          <p:nvPr/>
        </p:nvSpPr>
        <p:spPr>
          <a:xfrm>
            <a:off x="7155729" y="1612487"/>
            <a:ext cx="2868560" cy="211928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0B8C898-2FC7-4C3A-873A-1C06C3FD0016}"/>
              </a:ext>
            </a:extLst>
          </p:cNvPr>
          <p:cNvSpPr txBox="1"/>
          <p:nvPr/>
        </p:nvSpPr>
        <p:spPr>
          <a:xfrm>
            <a:off x="7822226" y="2783701"/>
            <a:ext cx="1467068" cy="4001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对象浏览器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F741F5-2334-466D-9B7E-B73AEF248EE8}"/>
              </a:ext>
            </a:extLst>
          </p:cNvPr>
          <p:cNvSpPr/>
          <p:nvPr/>
        </p:nvSpPr>
        <p:spPr>
          <a:xfrm>
            <a:off x="7313984" y="3731770"/>
            <a:ext cx="2655808" cy="237234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4DE4FC-88C8-4D4D-930B-2926BFD58F58}"/>
              </a:ext>
            </a:extLst>
          </p:cNvPr>
          <p:cNvSpPr txBox="1"/>
          <p:nvPr/>
        </p:nvSpPr>
        <p:spPr>
          <a:xfrm>
            <a:off x="8039026" y="5143817"/>
            <a:ext cx="1467068" cy="4001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属性编辑器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FAE95F5-84FB-4081-9896-A2C51A6CACDB}"/>
              </a:ext>
            </a:extLst>
          </p:cNvPr>
          <p:cNvSpPr/>
          <p:nvPr/>
        </p:nvSpPr>
        <p:spPr>
          <a:xfrm>
            <a:off x="6526160" y="6909595"/>
            <a:ext cx="2538676" cy="26760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5F8583-97EE-4AC5-BA2D-EF6949F38761}"/>
              </a:ext>
            </a:extLst>
          </p:cNvPr>
          <p:cNvSpPr/>
          <p:nvPr/>
        </p:nvSpPr>
        <p:spPr>
          <a:xfrm>
            <a:off x="3219999" y="7600417"/>
            <a:ext cx="1060396" cy="26760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7669DD4-04E9-4FC0-8FA5-B43AE39384E6}"/>
              </a:ext>
            </a:extLst>
          </p:cNvPr>
          <p:cNvSpPr/>
          <p:nvPr/>
        </p:nvSpPr>
        <p:spPr>
          <a:xfrm>
            <a:off x="6240780" y="9837844"/>
            <a:ext cx="2538676" cy="26760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87AEE7-2C1A-463D-B57F-8672E512A771}"/>
              </a:ext>
            </a:extLst>
          </p:cNvPr>
          <p:cNvSpPr/>
          <p:nvPr/>
        </p:nvSpPr>
        <p:spPr>
          <a:xfrm>
            <a:off x="6148124" y="9553450"/>
            <a:ext cx="1158240" cy="116586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C4B8789-77A3-4D74-A081-0C5845354837}"/>
              </a:ext>
            </a:extLst>
          </p:cNvPr>
          <p:cNvCxnSpPr>
            <a:cxnSpLocks/>
          </p:cNvCxnSpPr>
          <p:nvPr/>
        </p:nvCxnSpPr>
        <p:spPr>
          <a:xfrm>
            <a:off x="6240780" y="10719310"/>
            <a:ext cx="0" cy="125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D1CDDDE-2969-4D21-ACDB-DD4DBA07633E}"/>
              </a:ext>
            </a:extLst>
          </p:cNvPr>
          <p:cNvSpPr txBox="1"/>
          <p:nvPr/>
        </p:nvSpPr>
        <p:spPr>
          <a:xfrm>
            <a:off x="4540304" y="1196045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实际上表示了类的继承关系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8663E098-C0B7-4343-B0DF-DEB68A7DD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635" y="11880745"/>
            <a:ext cx="2651760" cy="1805882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AC4DFA27-71FF-46AD-841B-9CA6EB033351}"/>
              </a:ext>
            </a:extLst>
          </p:cNvPr>
          <p:cNvSpPr/>
          <p:nvPr/>
        </p:nvSpPr>
        <p:spPr>
          <a:xfrm>
            <a:off x="3171077" y="13299307"/>
            <a:ext cx="942731" cy="38732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EAA34C5-058B-4EE7-AF4B-9135BA25481D}"/>
              </a:ext>
            </a:extLst>
          </p:cNvPr>
          <p:cNvSpPr/>
          <p:nvPr/>
        </p:nvSpPr>
        <p:spPr>
          <a:xfrm>
            <a:off x="5012653" y="9971646"/>
            <a:ext cx="942731" cy="38732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841CD47-4C6C-4463-86E8-EC16589F25EF}"/>
              </a:ext>
            </a:extLst>
          </p:cNvPr>
          <p:cNvCxnSpPr>
            <a:stCxn id="61" idx="0"/>
            <a:endCxn id="62" idx="2"/>
          </p:cNvCxnSpPr>
          <p:nvPr/>
        </p:nvCxnSpPr>
        <p:spPr>
          <a:xfrm flipV="1">
            <a:off x="3642443" y="10358966"/>
            <a:ext cx="1841576" cy="294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E08B0B4C-BF8A-4CE0-95CE-75F7A5BF228B}"/>
                  </a:ext>
                </a:extLst>
              </p14:cNvPr>
              <p14:cNvContentPartPr/>
              <p14:nvPr/>
            </p14:nvContentPartPr>
            <p14:xfrm>
              <a:off x="6461280" y="2238480"/>
              <a:ext cx="21960" cy="3528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E08B0B4C-BF8A-4CE0-95CE-75F7A5BF22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2640" y="2229480"/>
                <a:ext cx="396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4FCF3F9D-B7FF-4CCF-BBF6-46FDE06CDAA7}"/>
                  </a:ext>
                </a:extLst>
              </p14:cNvPr>
              <p14:cNvContentPartPr/>
              <p14:nvPr/>
            </p14:nvContentPartPr>
            <p14:xfrm>
              <a:off x="11292480" y="10812600"/>
              <a:ext cx="360" cy="360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4FCF3F9D-B7FF-4CCF-BBF6-46FDE06CDA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83840" y="10803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C7D455AB-866F-40E5-BA6F-E7235D980ACD}"/>
                  </a:ext>
                </a:extLst>
              </p14:cNvPr>
              <p14:cNvContentPartPr/>
              <p14:nvPr/>
            </p14:nvContentPartPr>
            <p14:xfrm>
              <a:off x="3649680" y="13478040"/>
              <a:ext cx="7920" cy="9720"/>
            </p14:xfrm>
          </p:contentPart>
        </mc:Choice>
        <mc:Fallback xmlns=""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C7D455AB-866F-40E5-BA6F-E7235D980A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1040" y="13469040"/>
                <a:ext cx="2556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30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19E23C1-E20D-4F41-A2DA-01037D44F58E}"/>
              </a:ext>
            </a:extLst>
          </p:cNvPr>
          <p:cNvSpPr/>
          <p:nvPr/>
        </p:nvSpPr>
        <p:spPr>
          <a:xfrm>
            <a:off x="990600" y="327708"/>
            <a:ext cx="4221183" cy="504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>
                <a:solidFill>
                  <a:schemeClr val="bg1"/>
                </a:solidFill>
              </a:rPr>
              <a:t>主函数文件：实现</a:t>
            </a:r>
            <a:r>
              <a:rPr lang="en-US" altLang="zh-CN" sz="1800">
                <a:solidFill>
                  <a:schemeClr val="bg1"/>
                </a:solidFill>
              </a:rPr>
              <a:t>main</a:t>
            </a:r>
            <a:r>
              <a:rPr lang="zh-CN" altLang="en-US" sz="1800">
                <a:solidFill>
                  <a:schemeClr val="bg1"/>
                </a:solidFill>
              </a:rPr>
              <a:t>函数的文件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59AF9A64-ED40-4C12-91B5-69433C21E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832420"/>
            <a:ext cx="8643938" cy="30777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“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widget.h</a:t>
            </a:r>
            <a:r>
              <a:rPr lang="en-US" altLang="zh-CN" sz="2000">
                <a:solidFill>
                  <a:srgbClr val="008000"/>
                </a:solidFill>
              </a:rPr>
              <a:t>”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&lt;QApplication&gt;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main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argc,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char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*argv[])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QApplication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a(argc,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argv);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//定义并创建应用程序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w;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//定义并创建窗口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w.show(); 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//显式窗口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return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a.exec();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//应用程序运行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，开始消息循环和事件处理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} 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64034DB-9B6F-4453-9BCB-F564EDE2BCB4}"/>
              </a:ext>
            </a:extLst>
          </p:cNvPr>
          <p:cNvSpPr/>
          <p:nvPr/>
        </p:nvSpPr>
        <p:spPr>
          <a:xfrm>
            <a:off x="990600" y="4414898"/>
            <a:ext cx="4221183" cy="504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>
                <a:solidFill>
                  <a:schemeClr val="bg1"/>
                </a:solidFill>
              </a:rPr>
              <a:t>窗体相关的文件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80B84FB1-C17B-48FA-AD30-C215EF5B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919610"/>
            <a:ext cx="2981325" cy="2771775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38D038D2-51D8-4355-8320-3805D01035FE}"/>
              </a:ext>
            </a:extLst>
          </p:cNvPr>
          <p:cNvSpPr/>
          <p:nvPr/>
        </p:nvSpPr>
        <p:spPr>
          <a:xfrm>
            <a:off x="4358641" y="5410031"/>
            <a:ext cx="5752624" cy="2281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widget.h</a:t>
            </a:r>
            <a:r>
              <a:rPr lang="zh-CN" altLang="en-US"/>
              <a:t>：类</a:t>
            </a:r>
            <a:r>
              <a:rPr lang="en-US" altLang="zh-CN"/>
              <a:t>Widget</a:t>
            </a:r>
            <a:r>
              <a:rPr lang="zh-CN" altLang="en-US"/>
              <a:t>的头文件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widget.cpp</a:t>
            </a:r>
            <a:r>
              <a:rPr lang="zh-CN" altLang="en-US"/>
              <a:t>：</a:t>
            </a:r>
            <a:r>
              <a:rPr lang="en-US" altLang="zh-CN"/>
              <a:t>Widget</a:t>
            </a:r>
            <a:r>
              <a:rPr lang="zh-CN" altLang="en-US"/>
              <a:t>类的功能实现源程序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widget.ui</a:t>
            </a:r>
            <a:r>
              <a:rPr lang="zh-CN" altLang="en-US"/>
              <a:t>：有</a:t>
            </a:r>
            <a:r>
              <a:rPr lang="en-US" altLang="zh-CN"/>
              <a:t>UI</a:t>
            </a:r>
            <a:r>
              <a:rPr lang="zh-CN" altLang="en-US"/>
              <a:t>设计器自动生成，存储了组件和布局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highlight>
                  <a:srgbClr val="800000"/>
                </a:highlight>
              </a:rPr>
              <a:t>ui_widget.h</a:t>
            </a:r>
            <a:r>
              <a:rPr lang="zh-CN" altLang="en-US"/>
              <a:t>：类的名称是</a:t>
            </a:r>
            <a:r>
              <a:rPr lang="en-US" altLang="zh-CN"/>
              <a:t>Ui_widget.h</a:t>
            </a:r>
            <a:r>
              <a:rPr lang="zh-CN" altLang="en-US"/>
              <a:t>，根据组件、信号与信号槽自动生成。</a:t>
            </a:r>
            <a:endParaRPr lang="en-US" altLang="zh-CN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EBB7607-FBC1-44EC-9323-E40129E01E54}"/>
              </a:ext>
            </a:extLst>
          </p:cNvPr>
          <p:cNvCxnSpPr>
            <a:cxnSpLocks/>
          </p:cNvCxnSpPr>
          <p:nvPr/>
        </p:nvCxnSpPr>
        <p:spPr>
          <a:xfrm>
            <a:off x="3261360" y="6165155"/>
            <a:ext cx="934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5B1DA6-4217-401D-A40C-582B383A31CE}"/>
              </a:ext>
            </a:extLst>
          </p:cNvPr>
          <p:cNvCxnSpPr/>
          <p:nvPr/>
        </p:nvCxnSpPr>
        <p:spPr>
          <a:xfrm>
            <a:off x="3429000" y="6903720"/>
            <a:ext cx="76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3F77E-1C5A-4056-A082-5AA77305E8EC}"/>
              </a:ext>
            </a:extLst>
          </p:cNvPr>
          <p:cNvCxnSpPr>
            <a:cxnSpLocks/>
          </p:cNvCxnSpPr>
          <p:nvPr/>
        </p:nvCxnSpPr>
        <p:spPr>
          <a:xfrm flipV="1">
            <a:off x="3261360" y="7376290"/>
            <a:ext cx="934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06AD93C0-90F1-4917-8EFC-7448EDA40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81" y="8114855"/>
            <a:ext cx="8105775" cy="2695575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8B4B152-E9C4-4F2B-B54B-ABCE1FA6A12A}"/>
              </a:ext>
            </a:extLst>
          </p:cNvPr>
          <p:cNvCxnSpPr>
            <a:cxnSpLocks/>
          </p:cNvCxnSpPr>
          <p:nvPr/>
        </p:nvCxnSpPr>
        <p:spPr>
          <a:xfrm flipV="1">
            <a:off x="3759689" y="7200106"/>
            <a:ext cx="934231" cy="316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E7828894-3939-415A-AA1B-D6CBFC9A7AD1}"/>
              </a:ext>
            </a:extLst>
          </p:cNvPr>
          <p:cNvSpPr/>
          <p:nvPr/>
        </p:nvSpPr>
        <p:spPr>
          <a:xfrm>
            <a:off x="1259681" y="10363200"/>
            <a:ext cx="3952102" cy="496224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7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FF2986F-0097-4021-BCCF-47CD860AA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3" y="794932"/>
            <a:ext cx="8532856" cy="4924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#ifndef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WIDGET_H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#define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WIDGET_H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&lt;QWidget&gt;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namespace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Ui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命名空间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class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lang="en-US" altLang="zh-CN" sz="2000">
                <a:solidFill>
                  <a:schemeClr val="tx1"/>
                </a:solidFill>
              </a:rPr>
              <a:t>	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ui</a:t>
            </a:r>
            <a:r>
              <a:rPr lang="en-US" altLang="zh-CN" sz="2000">
                <a:solidFill>
                  <a:srgbClr val="008000"/>
                </a:solidFill>
              </a:rPr>
              <a:t>_widget.h</a:t>
            </a:r>
            <a:r>
              <a:rPr lang="zh-CN" altLang="en-US" sz="2000">
                <a:solidFill>
                  <a:srgbClr val="008000"/>
                </a:solidFill>
              </a:rPr>
              <a:t>文件里定义的类，外部声明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class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宏，使用</a:t>
            </a:r>
            <a:r>
              <a:rPr lang="en-US" altLang="zh-CN" sz="2000">
                <a:solidFill>
                  <a:srgbClr val="008000"/>
                </a:solidFill>
              </a:rPr>
              <a:t>Qt</a:t>
            </a:r>
            <a:r>
              <a:rPr lang="zh-CN" altLang="en-US" sz="2000">
                <a:solidFill>
                  <a:srgbClr val="008000"/>
                </a:solidFill>
              </a:rPr>
              <a:t>信号与槽机制必须添加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explicit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*parent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~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();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private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	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Ui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ui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zh-CN" altLang="zh-CN" sz="2000">
                <a:solidFill>
                  <a:srgbClr val="008000"/>
                </a:solidFill>
              </a:rPr>
              <a:t>//</a:t>
            </a:r>
            <a:r>
              <a:rPr lang="en-US" altLang="zh-CN" sz="2000">
                <a:solidFill>
                  <a:srgbClr val="008000"/>
                </a:solidFill>
              </a:rPr>
              <a:t>Ui::Widget</a:t>
            </a:r>
            <a:r>
              <a:rPr lang="zh-CN" altLang="en-US" sz="2000">
                <a:solidFill>
                  <a:srgbClr val="008000"/>
                </a:solidFill>
              </a:rPr>
              <a:t>类型的一个指针，指向可视化的界面</a:t>
            </a:r>
            <a:endParaRPr lang="en-US" altLang="zh-CN" sz="2000">
              <a:solidFill>
                <a:srgbClr val="008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#endif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WIDGET_H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4FE8A4-769D-426D-A17C-0E6012D9CD11}"/>
              </a:ext>
            </a:extLst>
          </p:cNvPr>
          <p:cNvSpPr txBox="1"/>
          <p:nvPr/>
        </p:nvSpPr>
        <p:spPr>
          <a:xfrm>
            <a:off x="1273215" y="396047"/>
            <a:ext cx="109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widget.h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265DC0-D447-40A7-BD7E-4BADA2F4E78F}"/>
              </a:ext>
            </a:extLst>
          </p:cNvPr>
          <p:cNvSpPr txBox="1"/>
          <p:nvPr/>
        </p:nvSpPr>
        <p:spPr>
          <a:xfrm>
            <a:off x="1273215" y="5687607"/>
            <a:ext cx="133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widget.cpp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27AF6A9-09C8-4697-B50A-D5D08A34B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3" y="6087717"/>
            <a:ext cx="8532856" cy="3077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“widget.h</a:t>
            </a:r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”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"ui_widget.h"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b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</a:b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Widget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::Widget(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QWidget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*parent)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QWidget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(parent),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ui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new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  <a:uLnTx/>
                <a:uFillTx/>
                <a:ea typeface="宋体" panose="02010600030101010101" pitchFamily="2" charset="-122"/>
                <a:cs typeface="+mn-cs"/>
              </a:rPr>
              <a:t>Ui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  <a:ea typeface="宋体" panose="02010600030101010101" pitchFamily="2" charset="-122"/>
                <a:cs typeface="+mn-cs"/>
              </a:rPr>
              <a:t>::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  <a:uLnTx/>
                <a:uFillTx/>
                <a:ea typeface="宋体" panose="02010600030101010101" pitchFamily="2" charset="-122"/>
                <a:cs typeface="+mn-cs"/>
              </a:rPr>
              <a:t>Widget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{ 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ui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-&gt;setupUi(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this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);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实现了组件的各种设置、信号与槽的关联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} </a:t>
            </a:r>
            <a:b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</a:b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Widget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::~</a:t>
            </a:r>
            <a:r>
              <a:rPr kumimoji="0" lang="zh-CN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Widget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() 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{ 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delete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ui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; 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}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D387-CB0D-4322-A3DF-92B3171F2BAC}"/>
              </a:ext>
            </a:extLst>
          </p:cNvPr>
          <p:cNvSpPr/>
          <p:nvPr/>
        </p:nvSpPr>
        <p:spPr>
          <a:xfrm>
            <a:off x="1006997" y="6439187"/>
            <a:ext cx="3819646" cy="275613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ECF7AC-372C-4BE1-82ED-E975D92A5010}"/>
              </a:ext>
            </a:extLst>
          </p:cNvPr>
          <p:cNvCxnSpPr>
            <a:cxnSpLocks/>
          </p:cNvCxnSpPr>
          <p:nvPr/>
        </p:nvCxnSpPr>
        <p:spPr>
          <a:xfrm>
            <a:off x="4826643" y="6552755"/>
            <a:ext cx="373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AF315FA-C6AA-468E-B203-30795C1A7317}"/>
              </a:ext>
            </a:extLst>
          </p:cNvPr>
          <p:cNvCxnSpPr/>
          <p:nvPr/>
        </p:nvCxnSpPr>
        <p:spPr>
          <a:xfrm>
            <a:off x="8565266" y="6576993"/>
            <a:ext cx="0" cy="1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F1E2C28-45A5-4217-9FF6-701D3776CD1A}"/>
              </a:ext>
            </a:extLst>
          </p:cNvPr>
          <p:cNvSpPr txBox="1"/>
          <p:nvPr/>
        </p:nvSpPr>
        <p:spPr>
          <a:xfrm>
            <a:off x="1194668" y="9165483"/>
            <a:ext cx="1413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ui_widget.h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2345211-29DB-4353-83C8-075877B5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3" y="9569016"/>
            <a:ext cx="8532856" cy="43088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Ui_Widget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Arial Unicode MS"/>
              </a:rPr>
              <a:t>封装可视化设计的界面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QLabel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*LabDemo;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QPushButton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*btnClose;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setupUi(QWidget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*Widget)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//...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setupUi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//...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};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808000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namespace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class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Widget: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Ui_Widget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{};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namespace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Ui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0E5DE6-D6DE-41A0-8377-6BD72706E178}"/>
              </a:ext>
            </a:extLst>
          </p:cNvPr>
          <p:cNvSpPr/>
          <p:nvPr/>
        </p:nvSpPr>
        <p:spPr>
          <a:xfrm>
            <a:off x="913978" y="11133107"/>
            <a:ext cx="5060101" cy="275613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68A903-AE73-4708-8DCD-FB67ECC88415}"/>
              </a:ext>
            </a:extLst>
          </p:cNvPr>
          <p:cNvSpPr/>
          <p:nvPr/>
        </p:nvSpPr>
        <p:spPr>
          <a:xfrm>
            <a:off x="913978" y="7344946"/>
            <a:ext cx="3819646" cy="275613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4FF124-592D-49AB-B133-D1DA8F53F6D9}"/>
              </a:ext>
            </a:extLst>
          </p:cNvPr>
          <p:cNvCxnSpPr/>
          <p:nvPr/>
        </p:nvCxnSpPr>
        <p:spPr>
          <a:xfrm>
            <a:off x="1056383" y="7620559"/>
            <a:ext cx="0" cy="351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20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可视化</a:t>
            </a:r>
            <a:r>
              <a:rPr lang="en-US" altLang="zh-CN" sz="2000" b="1">
                <a:solidFill>
                  <a:schemeClr val="accent3"/>
                </a:solidFill>
              </a:rPr>
              <a:t>UI</a:t>
            </a:r>
            <a:r>
              <a:rPr lang="zh-CN" altLang="en-US" sz="2000" b="1">
                <a:solidFill>
                  <a:schemeClr val="accent3"/>
                </a:solidFill>
              </a:rPr>
              <a:t>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44254-15BB-4A14-9E7F-2CF7EE423646}"/>
              </a:ext>
            </a:extLst>
          </p:cNvPr>
          <p:cNvSpPr txBox="1"/>
          <p:nvPr/>
        </p:nvSpPr>
        <p:spPr>
          <a:xfrm>
            <a:off x="586740" y="725316"/>
            <a:ext cx="665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新建一个</a:t>
            </a:r>
            <a:r>
              <a:rPr lang="en-US" altLang="zh-CN" sz="2000">
                <a:solidFill>
                  <a:schemeClr val="bg1"/>
                </a:solidFill>
              </a:rPr>
              <a:t>Widget Application</a:t>
            </a:r>
            <a:r>
              <a:rPr lang="zh-CN" altLang="en-US" sz="2000">
                <a:solidFill>
                  <a:schemeClr val="bg1"/>
                </a:solidFill>
              </a:rPr>
              <a:t>项目：</a:t>
            </a:r>
            <a:r>
              <a:rPr lang="en-US" altLang="zh-CN" sz="2000">
                <a:solidFill>
                  <a:schemeClr val="bg1"/>
                </a:solidFill>
              </a:rPr>
              <a:t>QDialog</a:t>
            </a:r>
            <a:r>
              <a:rPr lang="zh-CN" altLang="en-US" sz="2000">
                <a:solidFill>
                  <a:schemeClr val="bg1"/>
                </a:solidFill>
              </a:rPr>
              <a:t>作为窗口基类</a:t>
            </a:r>
            <a:endParaRPr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95C6BF-7C49-48E1-A725-3AE155C9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9" y="1816897"/>
            <a:ext cx="3752850" cy="285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D727A1-C125-4485-81FB-9B0D4E70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9" y="5827084"/>
            <a:ext cx="4191000" cy="2905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6640FB-2C36-482E-8EA2-05875A35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684" y="5133943"/>
            <a:ext cx="3638550" cy="4191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109A53-122F-4271-BAAE-916BDFDF0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68" y="10222162"/>
            <a:ext cx="4219575" cy="37052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DFFBED5-AECD-4D68-BF02-A4461D158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178" y="10042674"/>
            <a:ext cx="4429125" cy="193357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7FED02D9-9D13-4A17-938C-4D79A8639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945" y="12204077"/>
            <a:ext cx="6529160" cy="18466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Dialog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::on_checkBoxUnderline_clicked(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checked)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QFont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font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ui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plainTextEdit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-&gt;font();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font.setUnderline(checked);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ui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plainTextEdit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-&gt;setFont(font);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42EA19-1046-47CD-9B9E-D8A8A816FB1E}"/>
              </a:ext>
            </a:extLst>
          </p:cNvPr>
          <p:cNvSpPr txBox="1"/>
          <p:nvPr/>
        </p:nvSpPr>
        <p:spPr>
          <a:xfrm>
            <a:off x="608969" y="967396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创建信号、槽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AC07442-27B8-4B89-9F18-73E94DEAA3E6}"/>
              </a:ext>
            </a:extLst>
          </p:cNvPr>
          <p:cNvSpPr txBox="1"/>
          <p:nvPr/>
        </p:nvSpPr>
        <p:spPr>
          <a:xfrm>
            <a:off x="608969" y="510248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界面组件属性设置与布局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C940AF-C4E2-4CAE-8E74-814012217025}"/>
              </a:ext>
            </a:extLst>
          </p:cNvPr>
          <p:cNvSpPr/>
          <p:nvPr/>
        </p:nvSpPr>
        <p:spPr>
          <a:xfrm>
            <a:off x="335280" y="4907280"/>
            <a:ext cx="9555320" cy="45442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AD4BB31-D0D7-48DE-B951-A0001F028187}"/>
              </a:ext>
            </a:extLst>
          </p:cNvPr>
          <p:cNvSpPr/>
          <p:nvPr/>
        </p:nvSpPr>
        <p:spPr>
          <a:xfrm>
            <a:off x="316874" y="9552771"/>
            <a:ext cx="9555320" cy="45442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D287F2-15CB-44A2-8F73-DB299A3DB2C8}"/>
              </a:ext>
            </a:extLst>
          </p:cNvPr>
          <p:cNvSpPr/>
          <p:nvPr/>
        </p:nvSpPr>
        <p:spPr>
          <a:xfrm>
            <a:off x="335280" y="1182346"/>
            <a:ext cx="9555320" cy="367445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05F2E7-CAA8-4102-8BBF-1B2ED7544988}"/>
              </a:ext>
            </a:extLst>
          </p:cNvPr>
          <p:cNvSpPr txBox="1"/>
          <p:nvPr/>
        </p:nvSpPr>
        <p:spPr>
          <a:xfrm>
            <a:off x="608969" y="13155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效果演示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0E2C2F-9DB8-4C2F-8031-9D6AACD9DB23}"/>
              </a:ext>
            </a:extLst>
          </p:cNvPr>
          <p:cNvSpPr txBox="1"/>
          <p:nvPr/>
        </p:nvSpPr>
        <p:spPr>
          <a:xfrm>
            <a:off x="4499136" y="1847881"/>
            <a:ext cx="510397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字体样式设置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000">
                <a:solidFill>
                  <a:schemeClr val="bg1"/>
                </a:solidFill>
              </a:rPr>
              <a:t>采用复选框，通过</a:t>
            </a:r>
            <a:r>
              <a:rPr lang="en-US" altLang="zh-CN" sz="2000">
                <a:solidFill>
                  <a:schemeClr val="bg1"/>
                </a:solidFill>
              </a:rPr>
              <a:t>connectSlotsByName</a:t>
            </a:r>
            <a:r>
              <a:rPr lang="zh-CN" altLang="en-US" sz="2000">
                <a:solidFill>
                  <a:schemeClr val="bg1"/>
                </a:solidFill>
              </a:rPr>
              <a:t>将信号与槽关联（看不到</a:t>
            </a:r>
            <a:r>
              <a:rPr lang="en-US" altLang="zh-CN" sz="2000">
                <a:solidFill>
                  <a:schemeClr val="bg1"/>
                </a:solidFill>
              </a:rPr>
              <a:t>connect</a:t>
            </a:r>
            <a:r>
              <a:rPr lang="zh-CN" altLang="en-US" sz="2000">
                <a:solidFill>
                  <a:schemeClr val="bg1"/>
                </a:solidFill>
              </a:rPr>
              <a:t>函数）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字体颜色设置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000">
                <a:solidFill>
                  <a:schemeClr val="bg1"/>
                </a:solidFill>
              </a:rPr>
              <a:t>采用单选框，三个</a:t>
            </a:r>
            <a:r>
              <a:rPr lang="en-US" altLang="zh-CN" sz="2000">
                <a:solidFill>
                  <a:schemeClr val="bg1"/>
                </a:solidFill>
              </a:rPr>
              <a:t>signal</a:t>
            </a:r>
            <a:r>
              <a:rPr lang="zh-CN" altLang="en-US" sz="2000">
                <a:solidFill>
                  <a:schemeClr val="bg1"/>
                </a:solidFill>
              </a:rPr>
              <a:t>触发同一个</a:t>
            </a:r>
            <a:r>
              <a:rPr lang="en-US" altLang="zh-CN" sz="2000">
                <a:solidFill>
                  <a:schemeClr val="bg1"/>
                </a:solidFill>
              </a:rPr>
              <a:t>slot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三个按钮的功能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000">
                <a:solidFill>
                  <a:schemeClr val="bg1"/>
                </a:solidFill>
              </a:rPr>
              <a:t>采用可视化方式生成信号、槽关联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7" name="墨迹 246">
                <a:extLst>
                  <a:ext uri="{FF2B5EF4-FFF2-40B4-BE49-F238E27FC236}">
                    <a16:creationId xmlns:a16="http://schemas.microsoft.com/office/drawing/2014/main" id="{E3A529FB-FBCC-4CAF-AF0E-B2ECE0BB9D7B}"/>
                  </a:ext>
                </a:extLst>
              </p14:cNvPr>
              <p14:cNvContentPartPr/>
              <p14:nvPr/>
            </p14:nvContentPartPr>
            <p14:xfrm>
              <a:off x="5897520" y="12565140"/>
              <a:ext cx="360" cy="360"/>
            </p14:xfrm>
          </p:contentPart>
        </mc:Choice>
        <mc:Fallback xmlns="">
          <p:pic>
            <p:nvPicPr>
              <p:cNvPr id="247" name="墨迹 246">
                <a:extLst>
                  <a:ext uri="{FF2B5EF4-FFF2-40B4-BE49-F238E27FC236}">
                    <a16:creationId xmlns:a16="http://schemas.microsoft.com/office/drawing/2014/main" id="{E3A529FB-FBCC-4CAF-AF0E-B2ECE0BB9D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8880" y="125561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91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代码化</a:t>
            </a:r>
            <a:r>
              <a:rPr lang="en-US" altLang="zh-CN" sz="2000" b="1">
                <a:solidFill>
                  <a:schemeClr val="accent3"/>
                </a:solidFill>
              </a:rPr>
              <a:t>UI</a:t>
            </a:r>
            <a:r>
              <a:rPr lang="zh-CN" altLang="en-US" sz="2000" b="1">
                <a:solidFill>
                  <a:schemeClr val="accent3"/>
                </a:solidFill>
              </a:rPr>
              <a:t>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44254-15BB-4A14-9E7F-2CF7EE423646}"/>
              </a:ext>
            </a:extLst>
          </p:cNvPr>
          <p:cNvSpPr txBox="1"/>
          <p:nvPr/>
        </p:nvSpPr>
        <p:spPr>
          <a:xfrm>
            <a:off x="586740" y="725316"/>
            <a:ext cx="935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新建一个</a:t>
            </a:r>
            <a:r>
              <a:rPr lang="en-US" altLang="zh-CN" sz="2000">
                <a:solidFill>
                  <a:schemeClr val="bg1"/>
                </a:solidFill>
              </a:rPr>
              <a:t>Widget Application</a:t>
            </a:r>
            <a:r>
              <a:rPr lang="zh-CN" altLang="en-US" sz="2000">
                <a:solidFill>
                  <a:schemeClr val="bg1"/>
                </a:solidFill>
              </a:rPr>
              <a:t>项目：</a:t>
            </a:r>
            <a:r>
              <a:rPr lang="en-US" altLang="zh-CN" sz="2000">
                <a:solidFill>
                  <a:schemeClr val="bg1"/>
                </a:solidFill>
              </a:rPr>
              <a:t>QDialog</a:t>
            </a:r>
            <a:r>
              <a:rPr lang="zh-CN" altLang="en-US" sz="2000">
                <a:solidFill>
                  <a:schemeClr val="bg1"/>
                </a:solidFill>
              </a:rPr>
              <a:t>作为窗口基类，不勾选“</a:t>
            </a:r>
            <a:r>
              <a:rPr lang="en-US" altLang="zh-CN" sz="2000">
                <a:solidFill>
                  <a:schemeClr val="bg1"/>
                </a:solidFill>
              </a:rPr>
              <a:t>Generate form</a:t>
            </a:r>
            <a:r>
              <a:rPr lang="zh-CN" altLang="en-US" sz="2000">
                <a:solidFill>
                  <a:schemeClr val="bg1"/>
                </a:solidFill>
              </a:rPr>
              <a:t>”</a:t>
            </a:r>
            <a:endParaRPr lang="zh-CN" altLang="en-US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161168-A496-4648-93F1-242E9C71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9" y="1240315"/>
            <a:ext cx="4925378" cy="27309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B60B8A-1529-434B-9221-B9DE0BFBBEA4}"/>
              </a:ext>
            </a:extLst>
          </p:cNvPr>
          <p:cNvSpPr txBox="1"/>
          <p:nvPr/>
        </p:nvSpPr>
        <p:spPr>
          <a:xfrm>
            <a:off x="5865494" y="1748146"/>
            <a:ext cx="4147185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没有</a:t>
            </a:r>
            <a:r>
              <a:rPr lang="en-US" altLang="zh-CN" sz="2000">
                <a:solidFill>
                  <a:schemeClr val="bg1"/>
                </a:solidFill>
              </a:rPr>
              <a:t>ui</a:t>
            </a:r>
            <a:r>
              <a:rPr lang="zh-CN" altLang="en-US" sz="2000">
                <a:solidFill>
                  <a:schemeClr val="bg1"/>
                </a:solidFill>
              </a:rPr>
              <a:t>文件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不会生成</a:t>
            </a:r>
            <a:r>
              <a:rPr lang="en-US" altLang="zh-CN" sz="2000">
                <a:solidFill>
                  <a:schemeClr val="bg1"/>
                </a:solidFill>
              </a:rPr>
              <a:t>ui_xxx.h</a:t>
            </a:r>
            <a:r>
              <a:rPr lang="zh-CN" altLang="en-US" sz="2000">
                <a:solidFill>
                  <a:schemeClr val="bg1"/>
                </a:solidFill>
              </a:rPr>
              <a:t>文件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类中没有定义指向界面的指针</a:t>
            </a:r>
            <a:r>
              <a:rPr lang="en-US" altLang="zh-CN" sz="2000">
                <a:solidFill>
                  <a:schemeClr val="bg1"/>
                </a:solidFill>
              </a:rPr>
              <a:t>ui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0B73A1-14F7-42D1-AC6A-7C07ED0447F1}"/>
              </a:ext>
            </a:extLst>
          </p:cNvPr>
          <p:cNvSpPr txBox="1"/>
          <p:nvPr/>
        </p:nvSpPr>
        <p:spPr>
          <a:xfrm>
            <a:off x="5865494" y="3072368"/>
            <a:ext cx="4147185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开发步骤：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创建界面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信号与槽关联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E6016B-F025-4270-8DFD-4CD306DACEDA}"/>
              </a:ext>
            </a:extLst>
          </p:cNvPr>
          <p:cNvSpPr/>
          <p:nvPr/>
        </p:nvSpPr>
        <p:spPr>
          <a:xfrm>
            <a:off x="2705100" y="1125426"/>
            <a:ext cx="2994660" cy="300461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CFBB5-9343-493C-9FE4-3FABED7E139D}"/>
              </a:ext>
            </a:extLst>
          </p:cNvPr>
          <p:cNvCxnSpPr>
            <a:cxnSpLocks/>
          </p:cNvCxnSpPr>
          <p:nvPr/>
        </p:nvCxnSpPr>
        <p:spPr>
          <a:xfrm>
            <a:off x="5699760" y="1240315"/>
            <a:ext cx="502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6169797-A138-4988-BC45-D639D3724CEA}"/>
              </a:ext>
            </a:extLst>
          </p:cNvPr>
          <p:cNvSpPr txBox="1"/>
          <p:nvPr/>
        </p:nvSpPr>
        <p:spPr>
          <a:xfrm>
            <a:off x="6202680" y="104026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运行效果与上一节基本相同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只是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没有使用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Group Box</a:t>
            </a:r>
            <a:endParaRPr lang="zh-CN" alt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7" name="墨迹 306">
                <a:extLst>
                  <a:ext uri="{FF2B5EF4-FFF2-40B4-BE49-F238E27FC236}">
                    <a16:creationId xmlns:a16="http://schemas.microsoft.com/office/drawing/2014/main" id="{50316BCE-8DC5-44C3-AA33-0B5C72EF9264}"/>
                  </a:ext>
                </a:extLst>
              </p14:cNvPr>
              <p14:cNvContentPartPr/>
              <p14:nvPr/>
            </p14:nvContentPartPr>
            <p14:xfrm>
              <a:off x="3390480" y="1653480"/>
              <a:ext cx="360" cy="360"/>
            </p14:xfrm>
          </p:contentPart>
        </mc:Choice>
        <mc:Fallback xmlns="">
          <p:pic>
            <p:nvPicPr>
              <p:cNvPr id="307" name="墨迹 306">
                <a:extLst>
                  <a:ext uri="{FF2B5EF4-FFF2-40B4-BE49-F238E27FC236}">
                    <a16:creationId xmlns:a16="http://schemas.microsoft.com/office/drawing/2014/main" id="{50316BCE-8DC5-44C3-AA33-0B5C72EF92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1840" y="1644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8" name="墨迹 307">
                <a:extLst>
                  <a:ext uri="{FF2B5EF4-FFF2-40B4-BE49-F238E27FC236}">
                    <a16:creationId xmlns:a16="http://schemas.microsoft.com/office/drawing/2014/main" id="{2221C99F-13E3-4513-9A6A-1759175CAEF9}"/>
                  </a:ext>
                </a:extLst>
              </p14:cNvPr>
              <p14:cNvContentPartPr/>
              <p14:nvPr/>
            </p14:nvContentPartPr>
            <p14:xfrm>
              <a:off x="10800000" y="4533840"/>
              <a:ext cx="20160" cy="360"/>
            </p14:xfrm>
          </p:contentPart>
        </mc:Choice>
        <mc:Fallback xmlns="">
          <p:pic>
            <p:nvPicPr>
              <p:cNvPr id="308" name="墨迹 307">
                <a:extLst>
                  <a:ext uri="{FF2B5EF4-FFF2-40B4-BE49-F238E27FC236}">
                    <a16:creationId xmlns:a16="http://schemas.microsoft.com/office/drawing/2014/main" id="{2221C99F-13E3-4513-9A6A-1759175CAE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91360" y="4524840"/>
                <a:ext cx="378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76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44792FE-C4F5-4500-B5D2-EB41CCF2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104943"/>
            <a:ext cx="9096375" cy="5400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混合方式</a:t>
            </a:r>
            <a:r>
              <a:rPr lang="en-US" altLang="zh-CN" sz="2000" b="1">
                <a:solidFill>
                  <a:schemeClr val="accent3"/>
                </a:solidFill>
              </a:rPr>
              <a:t>UI</a:t>
            </a:r>
            <a:r>
              <a:rPr lang="zh-CN" altLang="en-US" sz="2000" b="1">
                <a:solidFill>
                  <a:schemeClr val="accent3"/>
                </a:solidFill>
              </a:rPr>
              <a:t>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44254-15BB-4A14-9E7F-2CF7EE423646}"/>
              </a:ext>
            </a:extLst>
          </p:cNvPr>
          <p:cNvSpPr txBox="1"/>
          <p:nvPr/>
        </p:nvSpPr>
        <p:spPr>
          <a:xfrm>
            <a:off x="586740" y="725316"/>
            <a:ext cx="935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新建</a:t>
            </a:r>
            <a:r>
              <a:rPr lang="en-US" altLang="zh-CN" sz="2000">
                <a:solidFill>
                  <a:schemeClr val="bg1"/>
                </a:solidFill>
              </a:rPr>
              <a:t>Widget Application</a:t>
            </a:r>
            <a:r>
              <a:rPr lang="zh-CN" altLang="en-US" sz="2000">
                <a:solidFill>
                  <a:schemeClr val="bg1"/>
                </a:solidFill>
              </a:rPr>
              <a:t>项目：</a:t>
            </a:r>
            <a:r>
              <a:rPr lang="en-US" altLang="zh-CN" sz="2000">
                <a:solidFill>
                  <a:schemeClr val="bg1"/>
                </a:solidFill>
              </a:rPr>
              <a:t>QMainWindow</a:t>
            </a:r>
            <a:r>
              <a:rPr lang="zh-CN" altLang="en-US" sz="2000">
                <a:solidFill>
                  <a:schemeClr val="bg1"/>
                </a:solidFill>
              </a:rPr>
              <a:t>作为窗口基类，勾选“</a:t>
            </a:r>
            <a:r>
              <a:rPr lang="en-US" altLang="zh-CN" sz="2000">
                <a:solidFill>
                  <a:schemeClr val="bg1"/>
                </a:solidFill>
              </a:rPr>
              <a:t>Generate form</a:t>
            </a:r>
            <a:r>
              <a:rPr lang="zh-CN" altLang="en-US" sz="2000">
                <a:solidFill>
                  <a:schemeClr val="bg1"/>
                </a:solidFill>
              </a:rPr>
              <a:t>”</a:t>
            </a:r>
            <a:endParaRPr lang="zh-CN" alt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7" name="墨迹 306">
                <a:extLst>
                  <a:ext uri="{FF2B5EF4-FFF2-40B4-BE49-F238E27FC236}">
                    <a16:creationId xmlns:a16="http://schemas.microsoft.com/office/drawing/2014/main" id="{50316BCE-8DC5-44C3-AA33-0B5C72EF9264}"/>
                  </a:ext>
                </a:extLst>
              </p14:cNvPr>
              <p14:cNvContentPartPr/>
              <p14:nvPr/>
            </p14:nvContentPartPr>
            <p14:xfrm>
              <a:off x="3390480" y="1387256"/>
              <a:ext cx="360" cy="360"/>
            </p14:xfrm>
          </p:contentPart>
        </mc:Choice>
        <mc:Fallback xmlns="">
          <p:pic>
            <p:nvPicPr>
              <p:cNvPr id="307" name="墨迹 306">
                <a:extLst>
                  <a:ext uri="{FF2B5EF4-FFF2-40B4-BE49-F238E27FC236}">
                    <a16:creationId xmlns:a16="http://schemas.microsoft.com/office/drawing/2014/main" id="{50316BCE-8DC5-44C3-AA33-0B5C72EF92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1840" y="137825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78BB36B-CDE5-4611-8074-7AD7A496E054}"/>
              </a:ext>
            </a:extLst>
          </p:cNvPr>
          <p:cNvSpPr txBox="1"/>
          <p:nvPr/>
        </p:nvSpPr>
        <p:spPr>
          <a:xfrm>
            <a:off x="5173980" y="4748028"/>
            <a:ext cx="512012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能用可视化设计的尽可能用可视化设计解决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DE0E63-5FC8-4C24-8090-8565E7DDC064}"/>
              </a:ext>
            </a:extLst>
          </p:cNvPr>
          <p:cNvSpPr/>
          <p:nvPr/>
        </p:nvSpPr>
        <p:spPr>
          <a:xfrm>
            <a:off x="6227180" y="2726431"/>
            <a:ext cx="397432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工具栏添加</a:t>
            </a:r>
            <a:r>
              <a:rPr lang="en-US" altLang="zh-CN"/>
              <a:t>SpinBox</a:t>
            </a:r>
            <a:r>
              <a:rPr lang="zh-CN" altLang="en-US"/>
              <a:t>、</a:t>
            </a:r>
            <a:r>
              <a:rPr lang="en-US" altLang="zh-CN"/>
              <a:t>FontComboBox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E3E3B3-29C5-4F82-B815-5B29B7546983}"/>
              </a:ext>
            </a:extLst>
          </p:cNvPr>
          <p:cNvSpPr/>
          <p:nvPr/>
        </p:nvSpPr>
        <p:spPr>
          <a:xfrm>
            <a:off x="6319777" y="1678323"/>
            <a:ext cx="3441443" cy="6339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6D6EA19-FF71-4CFC-BA7D-1CCEA4ACDA8B}"/>
              </a:ext>
            </a:extLst>
          </p:cNvPr>
          <p:cNvCxnSpPr>
            <a:cxnSpLocks/>
          </p:cNvCxnSpPr>
          <p:nvPr/>
        </p:nvCxnSpPr>
        <p:spPr>
          <a:xfrm>
            <a:off x="7951808" y="2312258"/>
            <a:ext cx="0" cy="41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B35EE14-7287-47F0-8773-BF4EC2BC3F0A}"/>
              </a:ext>
            </a:extLst>
          </p:cNvPr>
          <p:cNvSpPr/>
          <p:nvPr/>
        </p:nvSpPr>
        <p:spPr>
          <a:xfrm>
            <a:off x="5173980" y="5174614"/>
            <a:ext cx="512012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可视化无法完成的，需要手动编写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23ED9D-4078-4EE1-A2B6-94A881A7F92F}"/>
              </a:ext>
            </a:extLst>
          </p:cNvPr>
          <p:cNvSpPr/>
          <p:nvPr/>
        </p:nvSpPr>
        <p:spPr>
          <a:xfrm>
            <a:off x="586740" y="6117424"/>
            <a:ext cx="9373193" cy="6339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B14E96-5957-4BF7-885C-19E25A3148D9}"/>
              </a:ext>
            </a:extLst>
          </p:cNvPr>
          <p:cNvSpPr/>
          <p:nvPr/>
        </p:nvSpPr>
        <p:spPr>
          <a:xfrm>
            <a:off x="4332614" y="6962118"/>
            <a:ext cx="397432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状态栏中添加</a:t>
            </a:r>
            <a:r>
              <a:rPr lang="en-US" altLang="zh-CN"/>
              <a:t>Label</a:t>
            </a:r>
            <a:r>
              <a:rPr lang="zh-CN" altLang="en-US"/>
              <a:t>、</a:t>
            </a:r>
            <a:r>
              <a:rPr lang="en-US" altLang="zh-CN"/>
              <a:t>ProgressBar</a:t>
            </a:r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E1E1CE0-7CD2-4097-9AD6-FF3E5D70C211}"/>
              </a:ext>
            </a:extLst>
          </p:cNvPr>
          <p:cNvCxnSpPr>
            <a:cxnSpLocks/>
          </p:cNvCxnSpPr>
          <p:nvPr/>
        </p:nvCxnSpPr>
        <p:spPr>
          <a:xfrm>
            <a:off x="6057242" y="6751359"/>
            <a:ext cx="0" cy="18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CBB4F1A-ED45-4DF2-9683-2936668BD653}"/>
              </a:ext>
            </a:extLst>
          </p:cNvPr>
          <p:cNvSpPr/>
          <p:nvPr/>
        </p:nvSpPr>
        <p:spPr>
          <a:xfrm>
            <a:off x="664845" y="7474904"/>
            <a:ext cx="9373193" cy="680825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817A80E-5831-4465-887D-90EC648515A5}"/>
              </a:ext>
            </a:extLst>
          </p:cNvPr>
          <p:cNvSpPr txBox="1"/>
          <p:nvPr/>
        </p:nvSpPr>
        <p:spPr>
          <a:xfrm>
            <a:off x="586740" y="756028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创建项目并添加资源文件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17FCC38-C5BE-4BDF-A2DD-FC22677C6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076" y="8040438"/>
            <a:ext cx="7591425" cy="616267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98ECEDA2-3DD0-4DEA-B63B-A161CCBF371F}"/>
              </a:ext>
            </a:extLst>
          </p:cNvPr>
          <p:cNvSpPr/>
          <p:nvPr/>
        </p:nvSpPr>
        <p:spPr>
          <a:xfrm>
            <a:off x="3962691" y="13386421"/>
            <a:ext cx="1863524" cy="358815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1FCBA4-286A-4399-8A58-8A3F83021573}"/>
              </a:ext>
            </a:extLst>
          </p:cNvPr>
          <p:cNvCxnSpPr>
            <a:stCxn id="37" idx="0"/>
          </p:cNvCxnSpPr>
          <p:nvPr/>
        </p:nvCxnSpPr>
        <p:spPr>
          <a:xfrm flipV="1">
            <a:off x="4894453" y="13082485"/>
            <a:ext cx="422476" cy="30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0E44E1E-E6E4-4975-93BF-C48E51B45D26}"/>
              </a:ext>
            </a:extLst>
          </p:cNvPr>
          <p:cNvSpPr txBox="1"/>
          <p:nvPr/>
        </p:nvSpPr>
        <p:spPr>
          <a:xfrm>
            <a:off x="5316929" y="1295257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前缀：类似于资源的分组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1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ED30265E-AC8A-4CC0-A0C8-BBB2399C7010}"/>
              </a:ext>
            </a:extLst>
          </p:cNvPr>
          <p:cNvSpPr txBox="1"/>
          <p:nvPr/>
        </p:nvSpPr>
        <p:spPr>
          <a:xfrm>
            <a:off x="529630" y="1055318"/>
            <a:ext cx="6244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Action</a:t>
            </a:r>
            <a:r>
              <a:rPr lang="zh-CN" altLang="en-US" sz="2000">
                <a:solidFill>
                  <a:schemeClr val="bg1"/>
                </a:solidFill>
              </a:rPr>
              <a:t>：非常有用的类，可以创建菜单项、工具栏按钮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34D727-7ECB-47E5-BBEF-8E86CC3CDF00}"/>
              </a:ext>
            </a:extLst>
          </p:cNvPr>
          <p:cNvSpPr/>
          <p:nvPr/>
        </p:nvSpPr>
        <p:spPr>
          <a:xfrm>
            <a:off x="447843" y="900949"/>
            <a:ext cx="9373193" cy="58115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1606813-423B-4FD5-AB68-A1EA6FC1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6" y="1455428"/>
            <a:ext cx="7667625" cy="14287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71161D3-7F28-4101-B129-A83E0719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16" y="3076915"/>
            <a:ext cx="7905750" cy="35242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750491B-A278-47BD-AE62-82A82F96E337}"/>
              </a:ext>
            </a:extLst>
          </p:cNvPr>
          <p:cNvSpPr txBox="1"/>
          <p:nvPr/>
        </p:nvSpPr>
        <p:spPr>
          <a:xfrm>
            <a:off x="529630" y="705957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为应用程序设置图标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237EC0-01B3-4DF5-A073-D644DE53E9A1}"/>
              </a:ext>
            </a:extLst>
          </p:cNvPr>
          <p:cNvSpPr/>
          <p:nvPr/>
        </p:nvSpPr>
        <p:spPr>
          <a:xfrm>
            <a:off x="447843" y="6905202"/>
            <a:ext cx="9373193" cy="58115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62A3B1F-24AC-4F2B-A713-1F7D85918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00" y="7791380"/>
            <a:ext cx="5857875" cy="44196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980FA9D-C3E7-4FA5-8978-9B04823A92BB}"/>
              </a:ext>
            </a:extLst>
          </p:cNvPr>
          <p:cNvSpPr/>
          <p:nvPr/>
        </p:nvSpPr>
        <p:spPr>
          <a:xfrm>
            <a:off x="629716" y="11736729"/>
            <a:ext cx="3560319" cy="47425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CF3755E-FEEC-45A9-97DE-FC486BA86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955" y="7791380"/>
            <a:ext cx="2171700" cy="1343025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6C0C3F80-B955-41AC-B516-97A95A0A4FA6}"/>
              </a:ext>
            </a:extLst>
          </p:cNvPr>
          <p:cNvSpPr/>
          <p:nvPr/>
        </p:nvSpPr>
        <p:spPr>
          <a:xfrm>
            <a:off x="7114955" y="7680945"/>
            <a:ext cx="339141" cy="47425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1F0EA8E-7E52-4654-9E40-3E598DFA0690}"/>
              </a:ext>
            </a:extLst>
          </p:cNvPr>
          <p:cNvCxnSpPr>
            <a:endCxn id="33" idx="1"/>
          </p:cNvCxnSpPr>
          <p:nvPr/>
        </p:nvCxnSpPr>
        <p:spPr>
          <a:xfrm flipV="1">
            <a:off x="3900668" y="7918071"/>
            <a:ext cx="3214287" cy="381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7600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7677</TotalTime>
  <Words>1313</Words>
  <Application>Microsoft Office PowerPoint</Application>
  <PresentationFormat>自定义</PresentationFormat>
  <Paragraphs>180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1515</cp:revision>
  <dcterms:created xsi:type="dcterms:W3CDTF">2020-06-26T01:00:00Z</dcterms:created>
  <dcterms:modified xsi:type="dcterms:W3CDTF">2021-07-06T09:38:02Z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35C8A0B9FA4B4BC7B03E97E74C2317FB</vt:lpwstr>
  </property>
</Properties>
</file>