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1" r:id="rId16"/>
    <p:sldId id="350" r:id="rId17"/>
    <p:sldId id="352" r:id="rId18"/>
    <p:sldId id="354" r:id="rId19"/>
    <p:sldId id="353" r:id="rId20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5244" autoAdjust="0"/>
  </p:normalViewPr>
  <p:slideViewPr>
    <p:cSldViewPr snapToGrid="0" showGuides="1">
      <p:cViewPr>
        <p:scale>
          <a:sx n="50" d="100"/>
          <a:sy n="50" d="100"/>
        </p:scale>
        <p:origin x="2251" y="-437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1.40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6.78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1T09:19:57.5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6.78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1T09:19:57.5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2.30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2.73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6.78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50:00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50:03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1.40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6.78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1T01:34:56.4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.biancheng.net/java/" TargetMode="External"/><Relationship Id="rId2" Type="http://schemas.openxmlformats.org/officeDocument/2006/relationships/hyperlink" Target="http://c.biancheng.net/android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.biancheng.net/cplus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Qt</a:t>
            </a:r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类库概述</a:t>
            </a:r>
            <a:endParaRPr lang="en-US" alt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413435"/>
            <a:ext cx="1516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容器类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955469-16CC-49BD-8E85-B390C2A2F415}"/>
              </a:ext>
            </a:extLst>
          </p:cNvPr>
          <p:cNvSpPr txBox="1"/>
          <p:nvPr/>
        </p:nvSpPr>
        <p:spPr>
          <a:xfrm>
            <a:off x="586740" y="736600"/>
            <a:ext cx="9451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的容器类比</a:t>
            </a:r>
            <a:r>
              <a:rPr lang="en-US" altLang="zh-CN" sz="2000">
                <a:solidFill>
                  <a:schemeClr val="bg1"/>
                </a:solidFill>
              </a:rPr>
              <a:t>STL</a:t>
            </a:r>
            <a:r>
              <a:rPr lang="zh-CN" altLang="en-US" sz="2000">
                <a:solidFill>
                  <a:schemeClr val="bg1"/>
                </a:solidFill>
              </a:rPr>
              <a:t>（标准模板库）中的容器类更轻巧、安全和易于使用。</a:t>
            </a:r>
            <a:endParaRPr lang="en-US" altLang="zh-CN" sz="20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C93791C-05A0-4C1D-AC51-D3C52117B667}"/>
                  </a:ext>
                </a:extLst>
              </p14:cNvPr>
              <p14:cNvContentPartPr/>
              <p14:nvPr/>
            </p14:nvContentPartPr>
            <p14:xfrm>
              <a:off x="-564420" y="1111980"/>
              <a:ext cx="36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C93791C-05A0-4C1D-AC51-D3C52117B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3060" y="1103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14:cNvPr>
              <p14:cNvContentPartPr/>
              <p14:nvPr/>
            </p14:nvContentPartPr>
            <p14:xfrm>
              <a:off x="-190740" y="495000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380" y="4863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1374FB8-661C-484D-91FF-6991765999AC}"/>
              </a:ext>
            </a:extLst>
          </p:cNvPr>
          <p:cNvSpPr txBox="1"/>
          <p:nvPr/>
        </p:nvSpPr>
        <p:spPr>
          <a:xfrm>
            <a:off x="679337" y="1135380"/>
            <a:ext cx="8197769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aList;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aList.append(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"Monday"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aList.append(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"Tuesday"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aList.append(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"Wednesday"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str=aList[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];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()&lt;&lt;str;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B050"/>
                </a:solidFill>
              </a:rPr>
              <a:t>//</a:t>
            </a:r>
            <a:r>
              <a:rPr lang="zh-CN" altLang="en-US" sz="2000">
                <a:solidFill>
                  <a:srgbClr val="00B050"/>
                </a:solidFill>
              </a:rPr>
              <a:t>显示</a:t>
            </a:r>
            <a:r>
              <a:rPr lang="en-US" altLang="zh-CN" sz="2000">
                <a:solidFill>
                  <a:srgbClr val="00B050"/>
                </a:solidFill>
                <a:effectLst/>
              </a:rPr>
              <a:t>"Monday"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675274-2A21-4DD2-BE80-F85D0972F2DB}"/>
              </a:ext>
            </a:extLst>
          </p:cNvPr>
          <p:cNvSpPr txBox="1"/>
          <p:nvPr/>
        </p:nvSpPr>
        <p:spPr>
          <a:xfrm>
            <a:off x="586740" y="3850155"/>
            <a:ext cx="9451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的容器类分为</a:t>
            </a:r>
            <a:r>
              <a:rPr lang="zh-CN" altLang="en-US" sz="2000" b="0" i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-apple-system"/>
              </a:rPr>
              <a:t>顺序容器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和</a:t>
            </a:r>
            <a:r>
              <a:rPr lang="zh-CN" altLang="en-US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关联容器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。</a:t>
            </a:r>
            <a:endParaRPr lang="en-US" altLang="zh-CN" sz="2000" b="0" i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zh-CN" altLang="en-US" sz="2000">
                <a:solidFill>
                  <a:schemeClr val="bg1"/>
                </a:solidFill>
                <a:highlight>
                  <a:srgbClr val="000080"/>
                </a:highlight>
                <a:latin typeface="-apple-system"/>
              </a:rPr>
              <a:t>顺序容器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：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QList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QLinkedList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QVector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QStack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和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QQueue</a:t>
            </a:r>
          </a:p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  <a:latin typeface="-apple-system"/>
              </a:rPr>
              <a:t>关联容器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：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QMap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QMultiMap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QHash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QMultiHash</a:t>
            </a:r>
            <a:r>
              <a:rPr lang="zh-CN" altLang="en-US" sz="2000">
                <a:solidFill>
                  <a:schemeClr val="bg1"/>
                </a:solidFill>
                <a:latin typeface="-apple-system"/>
              </a:rPr>
              <a:t>和</a:t>
            </a:r>
            <a:r>
              <a:rPr lang="en-US" altLang="zh-CN" sz="2000">
                <a:solidFill>
                  <a:schemeClr val="bg1"/>
                </a:solidFill>
                <a:latin typeface="-apple-system"/>
              </a:rPr>
              <a:t>QSet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595F5B-B075-41AA-98F9-ECC092E80A0D}"/>
              </a:ext>
            </a:extLst>
          </p:cNvPr>
          <p:cNvSpPr txBox="1"/>
          <p:nvPr/>
        </p:nvSpPr>
        <p:spPr>
          <a:xfrm>
            <a:off x="679337" y="4898699"/>
            <a:ext cx="8197769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"one"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"two"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"three"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str1=list[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//str1=="two"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str0=list.at(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//str0=="one"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7F2602-DF0F-4E35-A4CA-BF13011D1B45}"/>
              </a:ext>
            </a:extLst>
          </p:cNvPr>
          <p:cNvSpPr/>
          <p:nvPr/>
        </p:nvSpPr>
        <p:spPr>
          <a:xfrm>
            <a:off x="7014259" y="4898699"/>
            <a:ext cx="1862848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QList</a:t>
            </a:r>
            <a:r>
              <a:rPr lang="zh-CN" altLang="en-US">
                <a:solidFill>
                  <a:schemeClr val="bg1"/>
                </a:solidFill>
                <a:latin typeface="-apple-system"/>
              </a:rPr>
              <a:t>：数组列表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09317-83E1-48A7-B802-6C38917DB7C6}"/>
              </a:ext>
            </a:extLst>
          </p:cNvPr>
          <p:cNvSpPr txBox="1"/>
          <p:nvPr/>
        </p:nvSpPr>
        <p:spPr>
          <a:xfrm>
            <a:off x="671716" y="3170943"/>
            <a:ext cx="590434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i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PingFang SC"/>
              </a:rPr>
              <a:t>顺序容器</a:t>
            </a:r>
            <a:r>
              <a:rPr lang="zh-CN" altLang="en-US" i="0">
                <a:solidFill>
                  <a:schemeClr val="bg1"/>
                </a:solidFill>
                <a:effectLst/>
                <a:latin typeface="PingFang SC"/>
              </a:rPr>
              <a:t>通过元素在容器中的位置顺序存储和访问</a:t>
            </a:r>
            <a:endParaRPr lang="en-US" altLang="zh-CN">
              <a:solidFill>
                <a:schemeClr val="bg1"/>
              </a:solidFill>
              <a:latin typeface="PingFang SC"/>
            </a:endParaRPr>
          </a:p>
          <a:p>
            <a:pPr algn="l"/>
            <a:r>
              <a:rPr lang="zh-CN" altLang="en-US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关联容器</a:t>
            </a:r>
            <a:r>
              <a:rPr lang="zh-CN" altLang="en-US" i="0">
                <a:solidFill>
                  <a:schemeClr val="bg1"/>
                </a:solidFill>
                <a:effectLst/>
                <a:latin typeface="PingFang SC"/>
              </a:rPr>
              <a:t>通过键</a:t>
            </a:r>
            <a:r>
              <a:rPr lang="en-US" altLang="zh-CN" i="0">
                <a:solidFill>
                  <a:schemeClr val="bg1"/>
                </a:solidFill>
                <a:effectLst/>
                <a:latin typeface="PingFang SC"/>
              </a:rPr>
              <a:t>(key)</a:t>
            </a:r>
            <a:r>
              <a:rPr lang="zh-CN" altLang="en-US" i="0">
                <a:solidFill>
                  <a:schemeClr val="bg1"/>
                </a:solidFill>
                <a:effectLst/>
                <a:latin typeface="PingFang SC"/>
              </a:rPr>
              <a:t>存储和读取元素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D4DAAC8-1F52-44B2-A86D-8E25DA8F3155}"/>
              </a:ext>
            </a:extLst>
          </p:cNvPr>
          <p:cNvSpPr/>
          <p:nvPr/>
        </p:nvSpPr>
        <p:spPr>
          <a:xfrm>
            <a:off x="679337" y="6344211"/>
            <a:ext cx="8197769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QLinkedList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：除了不提供下标索引的数据访问，和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QList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其他函数接口基本相同。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C7BDD7-0160-4537-B467-672BE6AC44C1}"/>
              </a:ext>
            </a:extLst>
          </p:cNvPr>
          <p:cNvSpPr/>
          <p:nvPr/>
        </p:nvSpPr>
        <p:spPr>
          <a:xfrm>
            <a:off x="679337" y="6905061"/>
            <a:ext cx="8197769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QVector 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：函数接口与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QList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几乎完全相同，访问性能更高，因为是连续存储。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26F4BFE-3372-4B5F-A571-8F1EF349B9AF}"/>
              </a:ext>
            </a:extLst>
          </p:cNvPr>
          <p:cNvSpPr txBox="1"/>
          <p:nvPr/>
        </p:nvSpPr>
        <p:spPr>
          <a:xfrm>
            <a:off x="679337" y="7465911"/>
            <a:ext cx="8197769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QStack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stack;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stack.push(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stack.push(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stack.push(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while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(!stack.isEmpty())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()&lt;&lt;stack.pop();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D79DD6-207A-4F9E-8FB0-36DE93A0FD5D}"/>
              </a:ext>
            </a:extLst>
          </p:cNvPr>
          <p:cNvSpPr/>
          <p:nvPr/>
        </p:nvSpPr>
        <p:spPr>
          <a:xfrm>
            <a:off x="7014259" y="7465911"/>
            <a:ext cx="1862848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QStack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：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LIFO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577A4B-BED2-437F-925B-4A9F5971D4BF}"/>
              </a:ext>
            </a:extLst>
          </p:cNvPr>
          <p:cNvSpPr txBox="1"/>
          <p:nvPr/>
        </p:nvSpPr>
        <p:spPr>
          <a:xfrm>
            <a:off x="679337" y="9533948"/>
            <a:ext cx="8197769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QQueue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queue.enqueue(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queue.enqueue(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queue.enqueue(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while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(!queue.isEmpty())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()&lt;&lt;queue.dequeue();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A3A10DC-A732-47D8-BAE5-96FEBCC96D75}"/>
              </a:ext>
            </a:extLst>
          </p:cNvPr>
          <p:cNvSpPr/>
          <p:nvPr/>
        </p:nvSpPr>
        <p:spPr>
          <a:xfrm>
            <a:off x="7014259" y="9533948"/>
            <a:ext cx="1862847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Queue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：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FIFO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7" name="墨迹 366">
                <a:extLst>
                  <a:ext uri="{FF2B5EF4-FFF2-40B4-BE49-F238E27FC236}">
                    <a16:creationId xmlns:a16="http://schemas.microsoft.com/office/drawing/2014/main" id="{68B5612D-07CD-48E9-AC7B-17B15E6869F1}"/>
                  </a:ext>
                </a:extLst>
              </p14:cNvPr>
              <p14:cNvContentPartPr/>
              <p14:nvPr/>
            </p14:nvContentPartPr>
            <p14:xfrm>
              <a:off x="5569980" y="6072840"/>
              <a:ext cx="360" cy="360"/>
            </p14:xfrm>
          </p:contentPart>
        </mc:Choice>
        <mc:Fallback xmlns="">
          <p:pic>
            <p:nvPicPr>
              <p:cNvPr id="367" name="墨迹 366">
                <a:extLst>
                  <a:ext uri="{FF2B5EF4-FFF2-40B4-BE49-F238E27FC236}">
                    <a16:creationId xmlns:a16="http://schemas.microsoft.com/office/drawing/2014/main" id="{68B5612D-07CD-48E9-AC7B-17B15E6869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1340" y="60642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13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D3577A4B-BED2-437F-925B-4A9F5971D4BF}"/>
              </a:ext>
            </a:extLst>
          </p:cNvPr>
          <p:cNvSpPr txBox="1"/>
          <p:nvPr/>
        </p:nvSpPr>
        <p:spPr>
          <a:xfrm>
            <a:off x="858241" y="847149"/>
            <a:ext cx="8197769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"dog"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"cat"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"tiger"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(set.contains(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"cat"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"the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set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has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a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cat"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A3A10DC-A732-47D8-BAE5-96FEBCC96D75}"/>
              </a:ext>
            </a:extLst>
          </p:cNvPr>
          <p:cNvSpPr/>
          <p:nvPr/>
        </p:nvSpPr>
        <p:spPr>
          <a:xfrm>
            <a:off x="6705600" y="847149"/>
            <a:ext cx="2350410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QSet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：基于散列表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CE8E22-88E4-49B0-9D60-8272F2D6ECF4}"/>
              </a:ext>
            </a:extLst>
          </p:cNvPr>
          <p:cNvSpPr txBox="1"/>
          <p:nvPr/>
        </p:nvSpPr>
        <p:spPr>
          <a:xfrm>
            <a:off x="858241" y="2330509"/>
            <a:ext cx="8197769" cy="3477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"one"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"two"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"three"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"four"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map.remove(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"two"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num1=map[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"one"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num2=map.value(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"two"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num3=map[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"five"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timeout=map.value(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"TIMEOUT"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()&lt;&lt;num1&lt;&lt;num2&lt;&lt;num3&lt;&lt;timeout;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30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CE062B-D8F8-4D58-893E-ADFF235D8570}"/>
              </a:ext>
            </a:extLst>
          </p:cNvPr>
          <p:cNvSpPr/>
          <p:nvPr/>
        </p:nvSpPr>
        <p:spPr>
          <a:xfrm>
            <a:off x="6116320" y="2330509"/>
            <a:ext cx="2939690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QMap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：按键值的顺序存储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FD5505-EF04-4C8C-9589-A6C27A2B86C5}"/>
              </a:ext>
            </a:extLst>
          </p:cNvPr>
          <p:cNvSpPr txBox="1"/>
          <p:nvPr/>
        </p:nvSpPr>
        <p:spPr>
          <a:xfrm>
            <a:off x="858241" y="5968305"/>
            <a:ext cx="8197769" cy="3477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QMultiMap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map1,map2,map3;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map1.insert(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"plenty"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map1.insert(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"plenty"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2000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map2.insert(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"plenty"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5000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map3=map1+map2;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()&lt;&lt;map3.size();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//3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values=map3.values(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"plenty"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foreach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i,values)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()&lt;&lt;i;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//5000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2000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100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D02FA1-B7F9-4041-BFCD-C1430E89F97A}"/>
              </a:ext>
            </a:extLst>
          </p:cNvPr>
          <p:cNvSpPr/>
          <p:nvPr/>
        </p:nvSpPr>
        <p:spPr>
          <a:xfrm>
            <a:off x="4683760" y="5968305"/>
            <a:ext cx="4372250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QMultiMap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：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QMap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的子类，键值可以重复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EC579D-4F26-4041-976F-59D1C27D7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B7E3F7-A304-4E8A-9F15-3BD278327535}"/>
              </a:ext>
            </a:extLst>
          </p:cNvPr>
          <p:cNvSpPr/>
          <p:nvPr/>
        </p:nvSpPr>
        <p:spPr>
          <a:xfrm>
            <a:off x="858240" y="9606101"/>
            <a:ext cx="8197769" cy="43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QHash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必须提供“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==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”于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QMap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用法类似，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QMultiHash</a:t>
            </a:r>
            <a:r>
              <a:rPr lang="zh-CN" altLang="en-US" sz="1800">
                <a:solidFill>
                  <a:schemeClr val="bg1"/>
                </a:solidFill>
                <a:latin typeface="-apple-system"/>
              </a:rPr>
              <a:t>与</a:t>
            </a:r>
            <a:r>
              <a:rPr lang="en-US" altLang="zh-CN" sz="1800">
                <a:solidFill>
                  <a:schemeClr val="bg1"/>
                </a:solidFill>
                <a:latin typeface="-apple-system"/>
              </a:rPr>
              <a:t>QMultiMap</a:t>
            </a:r>
            <a:r>
              <a:rPr lang="zh-CN" altLang="en-US">
                <a:solidFill>
                  <a:schemeClr val="bg1"/>
                </a:solidFill>
                <a:latin typeface="-apple-system"/>
              </a:rPr>
              <a:t>用法类似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9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413435"/>
            <a:ext cx="18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容器类的迭代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955469-16CC-49BD-8E85-B390C2A2F415}"/>
              </a:ext>
            </a:extLst>
          </p:cNvPr>
          <p:cNvSpPr txBox="1"/>
          <p:nvPr/>
        </p:nvSpPr>
        <p:spPr>
          <a:xfrm>
            <a:off x="586740" y="736600"/>
            <a:ext cx="9451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有两种迭代器类：</a:t>
            </a:r>
            <a:r>
              <a:rPr lang="en-US" altLang="zh-CN" sz="2000">
                <a:solidFill>
                  <a:schemeClr val="bg1"/>
                </a:solidFill>
              </a:rPr>
              <a:t>Java</a:t>
            </a:r>
            <a:r>
              <a:rPr lang="zh-CN" altLang="en-US" sz="2000">
                <a:solidFill>
                  <a:schemeClr val="bg1"/>
                </a:solidFill>
              </a:rPr>
              <a:t>类型的迭代器和</a:t>
            </a:r>
            <a:r>
              <a:rPr lang="en-US" altLang="zh-CN" sz="2000">
                <a:solidFill>
                  <a:schemeClr val="bg1"/>
                </a:solidFill>
              </a:rPr>
              <a:t>STL</a:t>
            </a:r>
            <a:r>
              <a:rPr lang="zh-CN" altLang="en-US" sz="2000">
                <a:solidFill>
                  <a:schemeClr val="bg1"/>
                </a:solidFill>
              </a:rPr>
              <a:t>类型的迭代器</a:t>
            </a:r>
            <a:endParaRPr lang="en-US" altLang="zh-CN" sz="20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14:cNvPr>
              <p14:cNvContentPartPr/>
              <p14:nvPr/>
            </p14:nvContentPartPr>
            <p14:xfrm>
              <a:off x="-190740" y="495000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380" y="4863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C516646-45CE-4027-A677-7B6A91FC5944}"/>
              </a:ext>
            </a:extLst>
          </p:cNvPr>
          <p:cNvSpPr txBox="1"/>
          <p:nvPr/>
        </p:nvSpPr>
        <p:spPr>
          <a:xfrm>
            <a:off x="660400" y="1259820"/>
            <a:ext cx="211628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i="0">
                <a:solidFill>
                  <a:srgbClr val="444444"/>
                </a:solidFill>
                <a:effectLst/>
                <a:latin typeface="Helvetica Neue"/>
              </a:rPr>
              <a:t>Java </a:t>
            </a:r>
            <a:r>
              <a:rPr lang="zh-CN" altLang="en-US" sz="2000" b="1" i="0">
                <a:solidFill>
                  <a:srgbClr val="444444"/>
                </a:solidFill>
                <a:effectLst/>
                <a:latin typeface="Helvetica Neue"/>
              </a:rPr>
              <a:t>类型迭代器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153CCA2-26F3-4F91-BCC3-9ABB0638C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32655"/>
              </p:ext>
            </p:extLst>
          </p:nvPr>
        </p:nvGraphicFramePr>
        <p:xfrm>
          <a:off x="660400" y="1659930"/>
          <a:ext cx="908304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480">
                  <a:extLst>
                    <a:ext uri="{9D8B030D-6E8A-4147-A177-3AD203B41FA5}">
                      <a16:colId xmlns:a16="http://schemas.microsoft.com/office/drawing/2014/main" val="3772124355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074018079"/>
                    </a:ext>
                  </a:extLst>
                </a:gridCol>
                <a:gridCol w="3393440">
                  <a:extLst>
                    <a:ext uri="{9D8B030D-6E8A-4147-A177-3AD203B41FA5}">
                      <a16:colId xmlns:a16="http://schemas.microsoft.com/office/drawing/2014/main" val="2437346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容器类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只读迭代器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读写迭代器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316232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QList&lt;T&gt;, QQueue&lt;T&gt;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QListIt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rator&lt;T&gt;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QMutableListIt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rator&lt;T&gt;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5143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QLinkedList&lt;T&gt;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QLinkedListIterator&lt;T&gt;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QMutableLinkedListIterator&lt;T&gt;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25989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QVector&lt;T&gt;, QStack&lt;T&gt;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QVectorll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rator&lt;T&gt;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QMutableVectorIterator&lt;T&gt;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95844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QSet&lt;T&gt;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QSetIterator&lt;T&gt;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QMutableSetIt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rator&lt;T&gt;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3989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QMap&lt;Key, T&gt;, QMultiMap&lt;Key, 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QMapIterator&lt;Key, 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QMutableMapIterator&lt;Key, T&gt;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24081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QHash&lt;Key, T&gt;, QMultiHash&lt;Key, 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QHashIterator&lt;Key, 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QMutablcHashlterator&lt;Key, T&gt;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5504941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4B4D31-3D70-42BA-A195-AADD13A16B1A}"/>
              </a:ext>
            </a:extLst>
          </p:cNvPr>
          <p:cNvSpPr txBox="1"/>
          <p:nvPr/>
        </p:nvSpPr>
        <p:spPr>
          <a:xfrm>
            <a:off x="660400" y="4820137"/>
            <a:ext cx="781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0">
                <a:solidFill>
                  <a:schemeClr val="bg1"/>
                </a:solidFill>
                <a:effectLst/>
                <a:latin typeface="Helvetica Neue"/>
              </a:rPr>
              <a:t>顺序容器类的迭代器的使用</a:t>
            </a:r>
            <a:endParaRPr lang="en-US" altLang="zh-CN" sz="2000" b="1" i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0">
                <a:solidFill>
                  <a:schemeClr val="bg1"/>
                </a:solidFill>
                <a:effectLst/>
                <a:latin typeface="Helvetica Neue"/>
              </a:rPr>
              <a:t>Java </a:t>
            </a:r>
            <a:r>
              <a:rPr lang="zh-CN" altLang="en-US" sz="2000" i="0">
                <a:solidFill>
                  <a:schemeClr val="bg1"/>
                </a:solidFill>
                <a:effectLst/>
                <a:latin typeface="Helvetica Neue"/>
              </a:rPr>
              <a:t>类型迭代器的指针不是指向一个数据项，而是在数据项之间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33CAAF5-BCB0-4A8C-8229-F2576DD3A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41821"/>
              </p:ext>
            </p:extLst>
          </p:nvPr>
        </p:nvGraphicFramePr>
        <p:xfrm>
          <a:off x="1561450" y="5712724"/>
          <a:ext cx="6444632" cy="518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11158">
                  <a:extLst>
                    <a:ext uri="{9D8B030D-6E8A-4147-A177-3AD203B41FA5}">
                      <a16:colId xmlns:a16="http://schemas.microsoft.com/office/drawing/2014/main" val="4245484837"/>
                    </a:ext>
                  </a:extLst>
                </a:gridCol>
                <a:gridCol w="1611158">
                  <a:extLst>
                    <a:ext uri="{9D8B030D-6E8A-4147-A177-3AD203B41FA5}">
                      <a16:colId xmlns:a16="http://schemas.microsoft.com/office/drawing/2014/main" val="2932155199"/>
                    </a:ext>
                  </a:extLst>
                </a:gridCol>
                <a:gridCol w="1611158">
                  <a:extLst>
                    <a:ext uri="{9D8B030D-6E8A-4147-A177-3AD203B41FA5}">
                      <a16:colId xmlns:a16="http://schemas.microsoft.com/office/drawing/2014/main" val="3445676080"/>
                    </a:ext>
                  </a:extLst>
                </a:gridCol>
                <a:gridCol w="1611158">
                  <a:extLst>
                    <a:ext uri="{9D8B030D-6E8A-4147-A177-3AD203B41FA5}">
                      <a16:colId xmlns:a16="http://schemas.microsoft.com/office/drawing/2014/main" val="1564449860"/>
                    </a:ext>
                  </a:extLst>
                </a:gridCol>
              </a:tblGrid>
              <a:tr h="505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A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B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C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D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3026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19959F3-F8EB-4BB8-8B45-AC6103C20719}"/>
              </a:ext>
            </a:extLst>
          </p:cNvPr>
          <p:cNvCxnSpPr>
            <a:cxnSpLocks/>
          </p:cNvCxnSpPr>
          <p:nvPr/>
        </p:nvCxnSpPr>
        <p:spPr>
          <a:xfrm flipV="1">
            <a:off x="1561450" y="6230884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EF093CE-F1CD-4057-95E0-98E7D22004FD}"/>
              </a:ext>
            </a:extLst>
          </p:cNvPr>
          <p:cNvCxnSpPr>
            <a:cxnSpLocks/>
          </p:cNvCxnSpPr>
          <p:nvPr/>
        </p:nvCxnSpPr>
        <p:spPr>
          <a:xfrm flipV="1">
            <a:off x="3176890" y="6230884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9F45BDD-3F77-448B-AD24-03D156F0E8EC}"/>
              </a:ext>
            </a:extLst>
          </p:cNvPr>
          <p:cNvCxnSpPr>
            <a:cxnSpLocks/>
          </p:cNvCxnSpPr>
          <p:nvPr/>
        </p:nvCxnSpPr>
        <p:spPr>
          <a:xfrm flipV="1">
            <a:off x="4783766" y="6230884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7E38B4-33F6-456E-9158-858BCDFE503D}"/>
              </a:ext>
            </a:extLst>
          </p:cNvPr>
          <p:cNvCxnSpPr>
            <a:cxnSpLocks/>
          </p:cNvCxnSpPr>
          <p:nvPr/>
        </p:nvCxnSpPr>
        <p:spPr>
          <a:xfrm flipV="1">
            <a:off x="6389046" y="6230884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FBBB7FB-DD3D-43C3-AD74-632BC87DCFC5}"/>
              </a:ext>
            </a:extLst>
          </p:cNvPr>
          <p:cNvSpPr/>
          <p:nvPr/>
        </p:nvSpPr>
        <p:spPr>
          <a:xfrm>
            <a:off x="820420" y="6824970"/>
            <a:ext cx="8923017" cy="16662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list;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"B"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"C"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QListIterator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(list);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while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(i.hasNext())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//判断在迭代器指针后面是否还有数据项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i.next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//跳过一个数据项，并返回其值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82ADE7-A5CC-4778-B0B7-99064044C311}"/>
              </a:ext>
            </a:extLst>
          </p:cNvPr>
          <p:cNvSpPr txBox="1"/>
          <p:nvPr/>
        </p:nvSpPr>
        <p:spPr>
          <a:xfrm>
            <a:off x="728527" y="862345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也可以反向遍历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4F6AD82-0180-42C0-B597-BDB4582E9E58}"/>
              </a:ext>
            </a:extLst>
          </p:cNvPr>
          <p:cNvSpPr/>
          <p:nvPr/>
        </p:nvSpPr>
        <p:spPr>
          <a:xfrm>
            <a:off x="798506" y="9023564"/>
            <a:ext cx="8923017" cy="13810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QListIterator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(list);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i.toBack();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while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(i.hasPrevious())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i.previous();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56DB44C-5989-40DC-9147-C2705E99D4F4}"/>
              </a:ext>
            </a:extLst>
          </p:cNvPr>
          <p:cNvCxnSpPr>
            <a:cxnSpLocks/>
          </p:cNvCxnSpPr>
          <p:nvPr/>
        </p:nvCxnSpPr>
        <p:spPr>
          <a:xfrm flipV="1">
            <a:off x="8006082" y="6230884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39" name="表格 5">
            <a:extLst>
              <a:ext uri="{FF2B5EF4-FFF2-40B4-BE49-F238E27FC236}">
                <a16:creationId xmlns:a16="http://schemas.microsoft.com/office/drawing/2014/main" id="{3913D1D1-BF3C-4612-9654-C3D265120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34384"/>
              </p:ext>
            </p:extLst>
          </p:nvPr>
        </p:nvGraphicFramePr>
        <p:xfrm>
          <a:off x="1294042" y="10633038"/>
          <a:ext cx="7931944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502">
                  <a:extLst>
                    <a:ext uri="{9D8B030D-6E8A-4147-A177-3AD203B41FA5}">
                      <a16:colId xmlns:a16="http://schemas.microsoft.com/office/drawing/2014/main" val="2895915447"/>
                    </a:ext>
                  </a:extLst>
                </a:gridCol>
                <a:gridCol w="5445442">
                  <a:extLst>
                    <a:ext uri="{9D8B030D-6E8A-4147-A177-3AD203B41FA5}">
                      <a16:colId xmlns:a16="http://schemas.microsoft.com/office/drawing/2014/main" val="1105298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常用函数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327589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void toFront()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迭代器移动到列表的最前面（第一个数据项之前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39235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void toBack() 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迭代器移动到列表的最后面（最后一个数据项之后）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7878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bool hasNext()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如果迭代器不是位于列表最后位罝，返回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996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const T&amp; next()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返回下一个数据项，并且迭代器后移一个位置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4965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const T&amp; peekNext()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返回下一个数据项，但是不移动迭代器位置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389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bool hasPrevious()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如果迭代器不是位于列表的最前面，返回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8801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const T&amp; previous()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返回前一个数据项，并且迭代器前移一个位置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6459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const T&amp; peekPrevious()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返回前一个数椐项，但是不移动迭代器指针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95697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622CE270-FE01-44A9-9F96-DBF7744DF9FA}"/>
                  </a:ext>
                </a:extLst>
              </p14:cNvPr>
              <p14:cNvContentPartPr/>
              <p14:nvPr/>
            </p14:nvContentPartPr>
            <p14:xfrm>
              <a:off x="9974220" y="1203480"/>
              <a:ext cx="360" cy="36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622CE270-FE01-44A9-9F96-DBF7744DF9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5580" y="11948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7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1156F2-A916-4219-89E1-FE3C1940B8E0}"/>
              </a:ext>
            </a:extLst>
          </p:cNvPr>
          <p:cNvSpPr/>
          <p:nvPr/>
        </p:nvSpPr>
        <p:spPr>
          <a:xfrm>
            <a:off x="917985" y="1051362"/>
            <a:ext cx="8923017" cy="2607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删除奇数项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QMutableListIterator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while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(i.hasNext())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(i.next()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i.remove();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16E4C7-3761-4742-AEAA-5A6BE55CE12B}"/>
              </a:ext>
            </a:extLst>
          </p:cNvPr>
          <p:cNvSpPr txBox="1"/>
          <p:nvPr/>
        </p:nvSpPr>
        <p:spPr>
          <a:xfrm>
            <a:off x="823917" y="385492"/>
            <a:ext cx="5318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QListIterator </a:t>
            </a:r>
            <a:r>
              <a:rPr lang="zh-CN" altLang="en-US">
                <a:solidFill>
                  <a:schemeClr val="bg1"/>
                </a:solidFill>
              </a:rPr>
              <a:t>是只读访问，若要在遍历过程中对容器的数据进行修改， 需要使用 </a:t>
            </a:r>
            <a:r>
              <a:rPr lang="en-US" altLang="zh-CN">
                <a:solidFill>
                  <a:schemeClr val="bg1"/>
                </a:solidFill>
              </a:rPr>
              <a:t>QMutableListlterator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8E4C19-C0E7-4F4A-8BCB-397122BEBC35}"/>
              </a:ext>
            </a:extLst>
          </p:cNvPr>
          <p:cNvSpPr/>
          <p:nvPr/>
        </p:nvSpPr>
        <p:spPr>
          <a:xfrm>
            <a:off x="5379493" y="1436924"/>
            <a:ext cx="4660592" cy="9954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remove()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函数移除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next()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函数刚刚跳过的一个数据项，不会使迭代器失效。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setValue()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函数可以修改刚刚跳过去的数据项的值。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DECB29-1703-4DEA-B841-622CD2FBCF55}"/>
              </a:ext>
            </a:extLst>
          </p:cNvPr>
          <p:cNvSpPr txBox="1"/>
          <p:nvPr/>
        </p:nvSpPr>
        <p:spPr>
          <a:xfrm>
            <a:off x="729849" y="3814105"/>
            <a:ext cx="9111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>
                <a:solidFill>
                  <a:schemeClr val="bg1"/>
                </a:solidFill>
                <a:effectLst/>
                <a:latin typeface="Helvetica Neue"/>
              </a:rPr>
              <a:t>关联容器类的迭代器的使用</a:t>
            </a:r>
            <a:endParaRPr lang="en-US" altLang="zh-CN" sz="2000" b="1" i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i="0">
                <a:solidFill>
                  <a:schemeClr val="bg1"/>
                </a:solidFill>
                <a:effectLst/>
                <a:latin typeface="Helvetica Neue"/>
              </a:rPr>
              <a:t>具有上表所示的所有函数，主要是增加了 </a:t>
            </a:r>
            <a:r>
              <a:rPr lang="en-US" altLang="zh-CN" sz="2000" i="0">
                <a:solidFill>
                  <a:schemeClr val="bg1"/>
                </a:solidFill>
                <a:effectLst/>
                <a:latin typeface="Helvetica Neue"/>
              </a:rPr>
              <a:t>key() </a:t>
            </a:r>
            <a:r>
              <a:rPr lang="zh-CN" altLang="en-US" sz="2000" i="0">
                <a:solidFill>
                  <a:schemeClr val="bg1"/>
                </a:solidFill>
                <a:effectLst/>
                <a:latin typeface="Helvetica Neue"/>
              </a:rPr>
              <a:t>和 </a:t>
            </a:r>
            <a:r>
              <a:rPr lang="en-US" altLang="zh-CN" sz="2000" i="0">
                <a:solidFill>
                  <a:schemeClr val="bg1"/>
                </a:solidFill>
                <a:effectLst/>
                <a:latin typeface="Helvetica Neue"/>
              </a:rPr>
              <a:t>value() </a:t>
            </a:r>
            <a:r>
              <a:rPr lang="zh-CN" altLang="en-US" sz="2000" i="0">
                <a:solidFill>
                  <a:schemeClr val="bg1"/>
                </a:solidFill>
                <a:effectLst/>
                <a:latin typeface="Helvetica Neue"/>
              </a:rPr>
              <a:t>函数用于获取刚刚跳过的数据项的键和值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CC37E6-F812-4DB8-BD01-CA29D3AF8D3F}"/>
              </a:ext>
            </a:extLst>
          </p:cNvPr>
          <p:cNvSpPr/>
          <p:nvPr/>
        </p:nvSpPr>
        <p:spPr>
          <a:xfrm>
            <a:off x="823917" y="4829767"/>
            <a:ext cx="8923017" cy="3840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//删除键（城市名称）里以“City”结尾的数据项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"Paris"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"France"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"New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York"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"USA"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"Mexico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00"/>
                </a:highlight>
                <a:latin typeface="Arial Unicode MS"/>
              </a:rPr>
              <a:t>City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"USA"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"Moscow"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"Russia"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QMutableMapIterator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i(map);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while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(i.hasNext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(i.next().key().endsWith(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"City"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i.remove();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EFFB6F-7609-40F6-8C58-45430DF4A356}"/>
              </a:ext>
            </a:extLst>
          </p:cNvPr>
          <p:cNvSpPr/>
          <p:nvPr/>
        </p:nvSpPr>
        <p:spPr>
          <a:xfrm>
            <a:off x="823916" y="9273318"/>
            <a:ext cx="8923017" cy="8231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while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(i.findNext(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"USA"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i.remove();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9A05EA-AED5-4CBD-BA76-375A80C194EC}"/>
              </a:ext>
            </a:extLst>
          </p:cNvPr>
          <p:cNvSpPr txBox="1"/>
          <p:nvPr/>
        </p:nvSpPr>
        <p:spPr>
          <a:xfrm>
            <a:off x="729849" y="8903986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删除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value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是“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USA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”的项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6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516646-45CE-4027-A677-7B6A91FC5944}"/>
              </a:ext>
            </a:extLst>
          </p:cNvPr>
          <p:cNvSpPr txBox="1"/>
          <p:nvPr/>
        </p:nvSpPr>
        <p:spPr>
          <a:xfrm>
            <a:off x="824523" y="415759"/>
            <a:ext cx="196079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i="0">
                <a:solidFill>
                  <a:srgbClr val="444444"/>
                </a:solidFill>
                <a:effectLst/>
                <a:latin typeface="Helvetica Neue"/>
              </a:rPr>
              <a:t>STL</a:t>
            </a:r>
            <a:r>
              <a:rPr lang="zh-CN" altLang="en-US" sz="2000" b="1">
                <a:solidFill>
                  <a:srgbClr val="444444"/>
                </a:solidFill>
                <a:latin typeface="Helvetica Neue"/>
              </a:rPr>
              <a:t>类型迭代器</a:t>
            </a:r>
            <a:endParaRPr lang="zh-CN" altLang="en-US" sz="2000" b="1" i="0">
              <a:solidFill>
                <a:srgbClr val="444444"/>
              </a:solidFill>
              <a:effectLst/>
              <a:latin typeface="Helvetica Neue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474883E-5321-4751-BED3-562E6ACB0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44159"/>
              </p:ext>
            </p:extLst>
          </p:nvPr>
        </p:nvGraphicFramePr>
        <p:xfrm>
          <a:off x="824523" y="815869"/>
          <a:ext cx="853283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683">
                  <a:extLst>
                    <a:ext uri="{9D8B030D-6E8A-4147-A177-3AD203B41FA5}">
                      <a16:colId xmlns:a16="http://schemas.microsoft.com/office/drawing/2014/main" val="2608072290"/>
                    </a:ext>
                  </a:extLst>
                </a:gridCol>
                <a:gridCol w="3511531">
                  <a:extLst>
                    <a:ext uri="{9D8B030D-6E8A-4147-A177-3AD203B41FA5}">
                      <a16:colId xmlns:a16="http://schemas.microsoft.com/office/drawing/2014/main" val="3360262281"/>
                    </a:ext>
                  </a:extLst>
                </a:gridCol>
                <a:gridCol w="2696621">
                  <a:extLst>
                    <a:ext uri="{9D8B030D-6E8A-4147-A177-3AD203B41FA5}">
                      <a16:colId xmlns:a16="http://schemas.microsoft.com/office/drawing/2014/main" val="3765654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容器类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只读迭代器</a:t>
                      </a: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读写迭代器</a:t>
                      </a:r>
                    </a:p>
                  </a:txBody>
                  <a:tcPr marL="38100" marR="38100" marT="53340" marB="53340" anchor="ctr"/>
                </a:tc>
                <a:extLst>
                  <a:ext uri="{0D108BD9-81ED-4DB2-BD59-A6C34878D82A}">
                    <a16:rowId xmlns:a16="http://schemas.microsoft.com/office/drawing/2014/main" val="21444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QList&lt;T&gt;, QQueue&lt;T&gt;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QList&lt;T&gt;::const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iterator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QList&lt;T&gt;::iterator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110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QLinkedList&lt;T&gt;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Q1. i nked List&lt;1&gt;: :const_iterator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QLinkedList&lt;T&gt;::iterator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3679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QVector&lt;T&gt;, QStack&lt;T&gt;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QVector&lt;T&gt;::const_ilerator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QVector&lt;T&gt;::iterator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979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QSet&lt;T&gt;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QSet&lt;T&gt;::const_iterator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QSet&lt;T&gt;::iterator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7569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QMap&lt;Key, P&gt; QMultiMap&lt;Kcy, T&gt;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QMap&lt;Key, T&gt;::const_iterator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QMap&lt;Key, T&gt;:: iterator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33711458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72D9054-8D00-4E81-AAD8-1EB3ACF3DE05}"/>
              </a:ext>
            </a:extLst>
          </p:cNvPr>
          <p:cNvSpPr txBox="1"/>
          <p:nvPr/>
        </p:nvSpPr>
        <p:spPr>
          <a:xfrm>
            <a:off x="824523" y="3305069"/>
            <a:ext cx="862041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可以使用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const_reverse_iterator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和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reverse_iterator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定义相应的</a:t>
            </a:r>
            <a:r>
              <a:rPr lang="zh-CN" altLang="en-US" sz="2000">
                <a:solidFill>
                  <a:schemeClr val="bg1"/>
                </a:solidFill>
                <a:latin typeface="Helvetica Neue"/>
              </a:rPr>
              <a:t>反向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迭代器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850734-280A-4126-8DE7-A7DF7135D853}"/>
              </a:ext>
            </a:extLst>
          </p:cNvPr>
          <p:cNvSpPr txBox="1"/>
          <p:nvPr/>
        </p:nvSpPr>
        <p:spPr>
          <a:xfrm>
            <a:off x="746356" y="3705179"/>
            <a:ext cx="913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STL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类型的迭代器是数组的指针，所以“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++”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运算符使迭代器指向下一个数据项，运算符返回数据项内容。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7">
            <a:extLst>
              <a:ext uri="{FF2B5EF4-FFF2-40B4-BE49-F238E27FC236}">
                <a16:creationId xmlns:a16="http://schemas.microsoft.com/office/drawing/2014/main" id="{8F23D82A-44C6-46D9-8FD8-E41E60E3BA0B}"/>
              </a:ext>
            </a:extLst>
          </p:cNvPr>
          <p:cNvGraphicFramePr>
            <a:graphicFrameLocks noGrp="1"/>
          </p:cNvGraphicFramePr>
          <p:nvPr/>
        </p:nvGraphicFramePr>
        <p:xfrm>
          <a:off x="1341530" y="4554095"/>
          <a:ext cx="6444632" cy="518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11158">
                  <a:extLst>
                    <a:ext uri="{9D8B030D-6E8A-4147-A177-3AD203B41FA5}">
                      <a16:colId xmlns:a16="http://schemas.microsoft.com/office/drawing/2014/main" val="4245484837"/>
                    </a:ext>
                  </a:extLst>
                </a:gridCol>
                <a:gridCol w="1611158">
                  <a:extLst>
                    <a:ext uri="{9D8B030D-6E8A-4147-A177-3AD203B41FA5}">
                      <a16:colId xmlns:a16="http://schemas.microsoft.com/office/drawing/2014/main" val="2932155199"/>
                    </a:ext>
                  </a:extLst>
                </a:gridCol>
                <a:gridCol w="1611158">
                  <a:extLst>
                    <a:ext uri="{9D8B030D-6E8A-4147-A177-3AD203B41FA5}">
                      <a16:colId xmlns:a16="http://schemas.microsoft.com/office/drawing/2014/main" val="3445676080"/>
                    </a:ext>
                  </a:extLst>
                </a:gridCol>
                <a:gridCol w="1611158">
                  <a:extLst>
                    <a:ext uri="{9D8B030D-6E8A-4147-A177-3AD203B41FA5}">
                      <a16:colId xmlns:a16="http://schemas.microsoft.com/office/drawing/2014/main" val="1564449860"/>
                    </a:ext>
                  </a:extLst>
                </a:gridCol>
              </a:tblGrid>
              <a:tr h="505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A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B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C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D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3026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8B018F-EC29-4105-908B-322F600DFC85}"/>
              </a:ext>
            </a:extLst>
          </p:cNvPr>
          <p:cNvCxnSpPr>
            <a:cxnSpLocks/>
          </p:cNvCxnSpPr>
          <p:nvPr/>
        </p:nvCxnSpPr>
        <p:spPr>
          <a:xfrm flipV="1">
            <a:off x="2163332" y="5072255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77F3B9-279F-4966-B4E8-807F51C4956D}"/>
              </a:ext>
            </a:extLst>
          </p:cNvPr>
          <p:cNvCxnSpPr>
            <a:cxnSpLocks/>
          </p:cNvCxnSpPr>
          <p:nvPr/>
        </p:nvCxnSpPr>
        <p:spPr>
          <a:xfrm flipV="1">
            <a:off x="3778772" y="5072255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AA5232F-1CF2-4B52-9372-1EB4E0204890}"/>
              </a:ext>
            </a:extLst>
          </p:cNvPr>
          <p:cNvCxnSpPr>
            <a:cxnSpLocks/>
          </p:cNvCxnSpPr>
          <p:nvPr/>
        </p:nvCxnSpPr>
        <p:spPr>
          <a:xfrm flipV="1">
            <a:off x="5385648" y="5072255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41B4BAD-12F7-4C20-994A-234BC0C64CFF}"/>
              </a:ext>
            </a:extLst>
          </p:cNvPr>
          <p:cNvCxnSpPr>
            <a:cxnSpLocks/>
          </p:cNvCxnSpPr>
          <p:nvPr/>
        </p:nvCxnSpPr>
        <p:spPr>
          <a:xfrm flipV="1">
            <a:off x="6990928" y="5072255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8EEAE6-3DB8-4642-8E09-20D7EEF086D2}"/>
              </a:ext>
            </a:extLst>
          </p:cNvPr>
          <p:cNvCxnSpPr>
            <a:cxnSpLocks/>
          </p:cNvCxnSpPr>
          <p:nvPr/>
        </p:nvCxnSpPr>
        <p:spPr>
          <a:xfrm flipV="1">
            <a:off x="8607964" y="5072255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E217656-0BD0-4A0F-9CD4-2F9E954B6775}"/>
              </a:ext>
            </a:extLst>
          </p:cNvPr>
          <p:cNvSpPr/>
          <p:nvPr/>
        </p:nvSpPr>
        <p:spPr>
          <a:xfrm>
            <a:off x="7786162" y="4554095"/>
            <a:ext cx="1456011" cy="5181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CN"/>
              <a:t>end()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6740A-0D06-44A3-A1F6-BA637CB24995}"/>
              </a:ext>
            </a:extLst>
          </p:cNvPr>
          <p:cNvSpPr txBox="1"/>
          <p:nvPr/>
        </p:nvSpPr>
        <p:spPr>
          <a:xfrm>
            <a:off x="3542031" y="5492373"/>
            <a:ext cx="3185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STL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迭代器直接指向数据项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5AB50C-8380-458D-8825-A37AC5AC0127}"/>
              </a:ext>
            </a:extLst>
          </p:cNvPr>
          <p:cNvSpPr txBox="1"/>
          <p:nvPr/>
        </p:nvSpPr>
        <p:spPr>
          <a:xfrm>
            <a:off x="746356" y="5791367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顺序容器类的迭代器的用法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812F5D-8E7F-4106-9222-7425FCB5FD39}"/>
              </a:ext>
            </a:extLst>
          </p:cNvPr>
          <p:cNvSpPr/>
          <p:nvPr/>
        </p:nvSpPr>
        <p:spPr>
          <a:xfrm>
            <a:off x="875248" y="6143995"/>
            <a:ext cx="8518967" cy="37773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"B"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"C"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"D"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&gt;::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const_iterator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list.constBegin();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list.constEnd();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++i)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*i;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&gt;::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reverse_iterator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(j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list.rbegin();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list.rend();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++j){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*j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j-&gt;toLower();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*j;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A5E05D-1E98-481A-B78D-37593BA4B62E}"/>
              </a:ext>
            </a:extLst>
          </p:cNvPr>
          <p:cNvSpPr/>
          <p:nvPr/>
        </p:nvSpPr>
        <p:spPr>
          <a:xfrm>
            <a:off x="8846658" y="6143995"/>
            <a:ext cx="598284" cy="2685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zh-CN">
                <a:solidFill>
                  <a:srgbClr val="000000"/>
                </a:solidFill>
                <a:effectLst/>
              </a:rPr>
              <a:t>"A"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"B"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"C"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"D"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"d"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"c"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"b"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"a"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4BDEE4-A7AF-4AE5-AC20-DBF733DE0ABC}"/>
              </a:ext>
            </a:extLst>
          </p:cNvPr>
          <p:cNvSpPr txBox="1"/>
          <p:nvPr/>
        </p:nvSpPr>
        <p:spPr>
          <a:xfrm>
            <a:off x="746356" y="995101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>
                <a:solidFill>
                  <a:schemeClr val="bg1"/>
                </a:solidFill>
                <a:latin typeface="Helvetica Neue"/>
              </a:rPr>
              <a:t>关联</a:t>
            </a:r>
            <a:r>
              <a:rPr lang="zh-CN" altLang="en-US" b="1" i="0">
                <a:solidFill>
                  <a:schemeClr val="bg1"/>
                </a:solidFill>
                <a:effectLst/>
                <a:latin typeface="Helvetica Neue"/>
              </a:rPr>
              <a:t>容器类的迭代器的用法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053B4D5-05CC-483B-A00B-D1308CC1E193}"/>
              </a:ext>
            </a:extLst>
          </p:cNvPr>
          <p:cNvSpPr/>
          <p:nvPr/>
        </p:nvSpPr>
        <p:spPr>
          <a:xfrm>
            <a:off x="875248" y="10288401"/>
            <a:ext cx="8518967" cy="1964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lang="en-US" altLang="zh-CN" sz="200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&gt;::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const_iterator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map.constBegin();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map.constEnd();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++i)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i.key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':'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i.value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6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9A4BDEE4-A7AF-4AE5-AC20-DBF733DE0ABC}"/>
              </a:ext>
            </a:extLst>
          </p:cNvPr>
          <p:cNvSpPr txBox="1"/>
          <p:nvPr/>
        </p:nvSpPr>
        <p:spPr>
          <a:xfrm>
            <a:off x="924193" y="51745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>
                <a:solidFill>
                  <a:schemeClr val="bg1"/>
                </a:solidFill>
                <a:latin typeface="Helvetica Neue"/>
              </a:rPr>
              <a:t>下面的代码是正确的</a:t>
            </a:r>
            <a:endParaRPr lang="zh-CN" altLang="en-US" b="1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053B4D5-05CC-483B-A00B-D1308CC1E193}"/>
              </a:ext>
            </a:extLst>
          </p:cNvPr>
          <p:cNvSpPr/>
          <p:nvPr/>
        </p:nvSpPr>
        <p:spPr>
          <a:xfrm>
            <a:off x="1053085" y="854841"/>
            <a:ext cx="8518967" cy="250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QMultiMap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222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map.values(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&gt;::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const_iterator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sizes.begin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sizes.end();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++i)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()&lt;&lt;*i;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18082B2-B1EE-4ED0-9635-BAC9072E5ABE}"/>
              </a:ext>
            </a:extLst>
          </p:cNvPr>
          <p:cNvSpPr txBox="1"/>
          <p:nvPr/>
        </p:nvSpPr>
        <p:spPr>
          <a:xfrm>
            <a:off x="924193" y="3362960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>
                <a:solidFill>
                  <a:schemeClr val="bg1"/>
                </a:solidFill>
                <a:latin typeface="Helvetica Neue"/>
              </a:rPr>
              <a:t>下面的代码是错误的</a:t>
            </a:r>
            <a:endParaRPr lang="zh-CN" altLang="en-US" b="1" i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FDEE39-8F3A-432E-9606-1AAABBCC74C0}"/>
              </a:ext>
            </a:extLst>
          </p:cNvPr>
          <p:cNvSpPr/>
          <p:nvPr/>
        </p:nvSpPr>
        <p:spPr>
          <a:xfrm>
            <a:off x="1053085" y="3700349"/>
            <a:ext cx="8518967" cy="7294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808000"/>
                </a:solidFill>
                <a:effectLst/>
              </a:rPr>
              <a:t>for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(i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map.values(</a:t>
            </a:r>
            <a:r>
              <a:rPr lang="en-US" altLang="zh-CN" sz="2000">
                <a:solidFill>
                  <a:srgbClr val="000080"/>
                </a:solidFill>
                <a:effectLst/>
              </a:rPr>
              <a:t>2</a:t>
            </a:r>
            <a:r>
              <a:rPr lang="en-US" altLang="zh-CN" sz="2000"/>
              <a:t>).begin();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i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!=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map.values(</a:t>
            </a:r>
            <a:r>
              <a:rPr lang="en-US" altLang="zh-CN" sz="2000">
                <a:solidFill>
                  <a:srgbClr val="000080"/>
                </a:solidFill>
                <a:effectLst/>
              </a:rPr>
              <a:t>2</a:t>
            </a:r>
            <a:r>
              <a:rPr lang="en-US" altLang="zh-CN" sz="2000"/>
              <a:t>).end();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++i)</a:t>
            </a:r>
            <a:endParaRPr lang="zh-CN" altLang="en-US" sz="200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()&lt;&lt;*i;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F7A5E84-F5C1-4C86-B3B5-5256F1331CE9}"/>
              </a:ext>
            </a:extLst>
          </p:cNvPr>
          <p:cNvSpPr/>
          <p:nvPr/>
        </p:nvSpPr>
        <p:spPr>
          <a:xfrm>
            <a:off x="6602406" y="2448970"/>
            <a:ext cx="3397960" cy="933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Qt</a:t>
            </a:r>
            <a:r>
              <a:rPr lang="zh-CN" altLang="en-US"/>
              <a:t>使用了隐式共享</a:t>
            </a:r>
            <a:endParaRPr lang="en-US" altLang="zh-CN"/>
          </a:p>
          <a:p>
            <a:pPr algn="ctr"/>
            <a:r>
              <a:rPr lang="zh-CN" altLang="en-US"/>
              <a:t>只有</a:t>
            </a:r>
            <a:r>
              <a:rPr lang="en-US" altLang="zh-CN"/>
              <a:t>sizes</a:t>
            </a:r>
            <a:r>
              <a:rPr lang="zh-CN" altLang="en-US"/>
              <a:t>发生了数据修改时，才会将共享对象的数据复制给</a:t>
            </a:r>
            <a:r>
              <a:rPr lang="en-US" altLang="zh-CN"/>
              <a:t>sizes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355434-1279-4C67-B2C3-1881889CEBBE}"/>
              </a:ext>
            </a:extLst>
          </p:cNvPr>
          <p:cNvSpPr/>
          <p:nvPr/>
        </p:nvSpPr>
        <p:spPr>
          <a:xfrm>
            <a:off x="924193" y="2143760"/>
            <a:ext cx="5121007" cy="2540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8EC4B9A-ACE3-48AB-9D9A-62A097C9807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045200" y="2397760"/>
            <a:ext cx="557206" cy="51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4CD2DB6-9D96-4D61-A497-B131E14F97A8}"/>
              </a:ext>
            </a:extLst>
          </p:cNvPr>
          <p:cNvSpPr txBox="1"/>
          <p:nvPr/>
        </p:nvSpPr>
        <p:spPr>
          <a:xfrm>
            <a:off x="924193" y="4458517"/>
            <a:ext cx="8518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对于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STL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类型的迭代器，隐式共享还涉及另外一个问题，即当有一个迭代器在操作一个容器变量时，不要去复制这个容器变量。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8F0018-CD3A-4A5C-B587-D771E006A842}"/>
              </a:ext>
            </a:extLst>
          </p:cNvPr>
          <p:cNvSpPr/>
          <p:nvPr/>
        </p:nvSpPr>
        <p:spPr>
          <a:xfrm>
            <a:off x="1053085" y="5722188"/>
            <a:ext cx="8518967" cy="43565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QLinkedList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list.append(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list.append(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"b"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foreach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auto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str,list)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()&lt;&lt;str;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QMultiMap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"A"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map.insert(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"B"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foreach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auto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map.uniqueKeys())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foreach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auto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num,map.values(str))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()&lt;&lt;str&lt;&lt;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":"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&lt;&lt;num;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728E2D5-FEDB-42A4-BA92-057E0AAFCA6B}"/>
              </a:ext>
            </a:extLst>
          </p:cNvPr>
          <p:cNvSpPr txBox="1"/>
          <p:nvPr/>
        </p:nvSpPr>
        <p:spPr>
          <a:xfrm>
            <a:off x="1053085" y="5276121"/>
            <a:ext cx="188545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i="0">
                <a:solidFill>
                  <a:srgbClr val="444444"/>
                </a:solidFill>
                <a:effectLst/>
                <a:latin typeface="Helvetica Neue"/>
              </a:rPr>
              <a:t>foreach</a:t>
            </a:r>
            <a:r>
              <a:rPr lang="zh-CN" altLang="en-US" sz="2000" b="1" i="0">
                <a:solidFill>
                  <a:srgbClr val="444444"/>
                </a:solidFill>
                <a:effectLst/>
                <a:latin typeface="Helvetica Neue"/>
              </a:rPr>
              <a:t>关键字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92D048-A3F8-4F12-AF39-8B6F644912D7}"/>
              </a:ext>
            </a:extLst>
          </p:cNvPr>
          <p:cNvSpPr/>
          <p:nvPr/>
        </p:nvSpPr>
        <p:spPr>
          <a:xfrm>
            <a:off x="8209280" y="6543040"/>
            <a:ext cx="863600" cy="18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zh-CN">
                <a:solidFill>
                  <a:srgbClr val="000000"/>
                </a:solidFill>
                <a:effectLst/>
              </a:rPr>
              <a:t>"a"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"b"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"A" : 2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"A" : 1</a:t>
            </a:r>
            <a:endParaRPr lang="pt-BR" altLang="zh-CN">
              <a:effectLst/>
            </a:endParaRPr>
          </a:p>
          <a:p>
            <a:r>
              <a:rPr lang="pt-BR" altLang="zh-CN">
                <a:solidFill>
                  <a:srgbClr val="000000"/>
                </a:solidFill>
                <a:effectLst/>
              </a:rPr>
              <a:t>"B" : 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8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413435"/>
            <a:ext cx="18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类库的模块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955469-16CC-49BD-8E85-B390C2A2F415}"/>
              </a:ext>
            </a:extLst>
          </p:cNvPr>
          <p:cNvSpPr txBox="1"/>
          <p:nvPr/>
        </p:nvSpPr>
        <p:spPr>
          <a:xfrm>
            <a:off x="586740" y="736600"/>
            <a:ext cx="94513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分为以下几大类：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Qt </a:t>
            </a:r>
            <a:r>
              <a:rPr lang="zh-CN" altLang="en-US" sz="2000" b="1" i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基本模块（</a:t>
            </a:r>
            <a:r>
              <a:rPr lang="en-US" altLang="zh-CN" sz="2000" b="1" i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Qt Essentials)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：提供了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在所有平台上的基本功能。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Qt </a:t>
            </a: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附加模块（</a:t>
            </a:r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Qt Add-Ons)</a:t>
            </a: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：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实现一些特定功能的提供附加价值的模块。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增值模块（</a:t>
            </a:r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Value-AddModules)</a:t>
            </a: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：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单独发布的提供额外价值的模块或工具。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技术预览模块（</a:t>
            </a:r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Technology Preview Modules</a:t>
            </a: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）：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一些处于开发阶段，但是可以作为技术预览使用的模块。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Qt </a:t>
            </a: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工具（</a:t>
            </a:r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Qt Tools)</a:t>
            </a: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：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帮助应用程序开发的一些工具。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14:cNvPr>
              <p14:cNvContentPartPr/>
              <p14:nvPr/>
            </p14:nvContentPartPr>
            <p14:xfrm>
              <a:off x="-190740" y="495000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380" y="486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622CE270-FE01-44A9-9F96-DBF7744DF9FA}"/>
                  </a:ext>
                </a:extLst>
              </p14:cNvPr>
              <p14:cNvContentPartPr/>
              <p14:nvPr/>
            </p14:nvContentPartPr>
            <p14:xfrm>
              <a:off x="9974220" y="1203480"/>
              <a:ext cx="360" cy="36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622CE270-FE01-44A9-9F96-DBF7744DF9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5580" y="119484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04889AE-16AD-45E8-99AB-8FFBEAF8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17355"/>
              </p:ext>
            </p:extLst>
          </p:nvPr>
        </p:nvGraphicFramePr>
        <p:xfrm>
          <a:off x="743243" y="3643769"/>
          <a:ext cx="890875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277">
                  <a:extLst>
                    <a:ext uri="{9D8B030D-6E8A-4147-A177-3AD203B41FA5}">
                      <a16:colId xmlns:a16="http://schemas.microsoft.com/office/drawing/2014/main" val="556612945"/>
                    </a:ext>
                  </a:extLst>
                </a:gridCol>
                <a:gridCol w="6126480">
                  <a:extLst>
                    <a:ext uri="{9D8B030D-6E8A-4147-A177-3AD203B41FA5}">
                      <a16:colId xmlns:a16="http://schemas.microsoft.com/office/drawing/2014/main" val="1846692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模块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6871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Core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其他模块都用到的核心非图形类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1920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GUI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设计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GUI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界面的基础类，包括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OpenGL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7591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Multimedia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音频、视频、摄像头和广播功能的类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7188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Multimedia Widgets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实现多媒体功能的界面组件类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311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Network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使网络编程更简单和轻便的类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7447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QML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QML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 </a:t>
                      </a: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语言的类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991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用于构建具有定制用户界面的动态应用程序的声明框架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3136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 Controls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创建桌面样式用户界面，基于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Quick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的用户界面控件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318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 Dialogs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Quick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的系统对话框类型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8751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 Layouts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 2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界面元素的布局项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5153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SQL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使用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SQL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用于数据库操作的类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8163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Test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用于应用程序和库进行单元测试的类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9109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Widgets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用于构建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GUI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界面的 </a:t>
                      </a:r>
                      <a:r>
                        <a:rPr lang="en-US" altLang="zh-CN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C++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 图形组件类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28848624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C0848FEF-8A86-41EE-BC7D-E41DB72CEEC7}"/>
              </a:ext>
            </a:extLst>
          </p:cNvPr>
          <p:cNvSpPr txBox="1"/>
          <p:nvPr/>
        </p:nvSpPr>
        <p:spPr>
          <a:xfrm>
            <a:off x="743243" y="3234244"/>
            <a:ext cx="12170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i="0">
                <a:solidFill>
                  <a:srgbClr val="444444"/>
                </a:solidFill>
                <a:effectLst/>
                <a:latin typeface="Helvetica Neue"/>
              </a:rPr>
              <a:t>基本模块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4D9BA3-D81B-4066-A0AB-0864EE282B4A}"/>
              </a:ext>
            </a:extLst>
          </p:cNvPr>
          <p:cNvSpPr txBox="1"/>
          <p:nvPr/>
        </p:nvSpPr>
        <p:spPr>
          <a:xfrm>
            <a:off x="743243" y="9212987"/>
            <a:ext cx="890875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其他模块都依赖于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Core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模块，使用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qmake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构建，此模块会自动被加入项目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3A7869-61E9-4C55-9C7A-56EFBAD275A4}"/>
              </a:ext>
            </a:extLst>
          </p:cNvPr>
          <p:cNvSpPr txBox="1"/>
          <p:nvPr/>
        </p:nvSpPr>
        <p:spPr>
          <a:xfrm>
            <a:off x="791747" y="10036195"/>
            <a:ext cx="83693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QT -= gui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B5F0F4-5B9D-4C84-B3D1-046C77E5E51A}"/>
              </a:ext>
            </a:extLst>
          </p:cNvPr>
          <p:cNvSpPr txBox="1"/>
          <p:nvPr/>
        </p:nvSpPr>
        <p:spPr>
          <a:xfrm>
            <a:off x="743243" y="9666863"/>
            <a:ext cx="8466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qmake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构建时，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 GUI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模块是自动被加入项目的。如果项目中不使用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GUI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功能：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B09CF1-FE27-4D5F-889E-A141BFE46ADA}"/>
              </a:ext>
            </a:extLst>
          </p:cNvPr>
          <p:cNvSpPr txBox="1"/>
          <p:nvPr/>
        </p:nvSpPr>
        <p:spPr>
          <a:xfrm>
            <a:off x="791747" y="10881291"/>
            <a:ext cx="83693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QT += multimedia multimediawidgets</a:t>
            </a:r>
          </a:p>
          <a:p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QT += sql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DB5167-9803-4891-870A-B4DE0E8EFB4B}"/>
              </a:ext>
            </a:extLst>
          </p:cNvPr>
          <p:cNvSpPr txBox="1"/>
          <p:nvPr/>
        </p:nvSpPr>
        <p:spPr>
          <a:xfrm>
            <a:off x="743243" y="10510143"/>
            <a:ext cx="8466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其他模块一般不会被自动加入，在项目中使用某个模块，可以在项目配置中添加：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C0848FEF-8A86-41EE-BC7D-E41DB72CEEC7}"/>
              </a:ext>
            </a:extLst>
          </p:cNvPr>
          <p:cNvSpPr txBox="1"/>
          <p:nvPr/>
        </p:nvSpPr>
        <p:spPr>
          <a:xfrm>
            <a:off x="743242" y="314458"/>
            <a:ext cx="147027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Qt</a:t>
            </a:r>
            <a:r>
              <a:rPr lang="zh-CN" altLang="en-US" sz="2000" b="0" i="0">
                <a:solidFill>
                  <a:srgbClr val="4D4D4D"/>
                </a:solidFill>
                <a:effectLst/>
                <a:latin typeface="-apple-system"/>
              </a:rPr>
              <a:t>附加模块</a:t>
            </a:r>
            <a:endParaRPr lang="zh-CN" altLang="en-US" sz="2000" b="1" i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4D9BA3-D81B-4066-A0AB-0864EE282B4A}"/>
              </a:ext>
            </a:extLst>
          </p:cNvPr>
          <p:cNvSpPr txBox="1"/>
          <p:nvPr/>
        </p:nvSpPr>
        <p:spPr>
          <a:xfrm>
            <a:off x="743243" y="11747787"/>
            <a:ext cx="890875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附加模块可以实现一些特定目的。可能只在某些开发平台上有，或只能用于某些操作系统，或只是为了向后兼容。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2BA9CA1-ECDA-4711-BA11-45AD4CFF1456}"/>
              </a:ext>
            </a:extLst>
          </p:cNvPr>
          <p:cNvGraphicFramePr>
            <a:graphicFrameLocks noGrp="1"/>
          </p:cNvGraphicFramePr>
          <p:nvPr/>
        </p:nvGraphicFramePr>
        <p:xfrm>
          <a:off x="743242" y="714074"/>
          <a:ext cx="8908758" cy="1100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58">
                  <a:extLst>
                    <a:ext uri="{9D8B030D-6E8A-4147-A177-3AD203B41FA5}">
                      <a16:colId xmlns:a16="http://schemas.microsoft.com/office/drawing/2014/main" val="522117726"/>
                    </a:ext>
                  </a:extLst>
                </a:gridCol>
                <a:gridCol w="6832600">
                  <a:extLst>
                    <a:ext uri="{9D8B030D-6E8A-4147-A177-3AD203B41FA5}">
                      <a16:colId xmlns:a16="http://schemas.microsoft.com/office/drawing/2014/main" val="289137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模块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2782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Active Qt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用于开发使用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ActiveX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COM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Windows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应用程序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7834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3D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支持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3D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渲染，提供用于开发近实时仿真系统的功能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2391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 </a:t>
                      </a: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 Extras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Android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平台相关的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4408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Bluetooth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提供访问蓝牙硬件的功能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23731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Concurrent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提供一些类，无需使用底层的线程控制就可以编写多线程程序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2638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D-Bus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使进程间通过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D-Bus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协议通信的一些类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8649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Gamepad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使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应用程序支持游戏手柄硬件的使用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4998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Image Formats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支持附加图片格式的插件，包括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TIFF、MNG、TGA、WBMP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7103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Mac Extras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macOS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平台相关的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0761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NFC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提供访问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NFC (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近场通信）硬件的功能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55593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Positioning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提供一些类，用于通过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GPS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卫星、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WiFi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等定位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5635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Print Support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提供一些用于打印控制的类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57279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Purchasing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提供一些类，在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应用程序内实现应用内购买的功能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7224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Sensors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提供访问传感器硬件的功能，以识别运动和手势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9657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Serial Bus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访问串行工业总线的功能，目前只支持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CAN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Modbus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协议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2287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SVG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提供显示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SVG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图片文件的类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9487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WebChannd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用于实现服务器端（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QML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或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C++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应用程序）与客户端（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HTML/</a:t>
                      </a:r>
                      <a:r>
                        <a:rPr lang="en-US" altLang="zh-CN" sz="1800" b="0" u="none" strike="noStrike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Script 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或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QML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应用程序）之间的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P2P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通信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719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WebEngine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提供类和函数，实现在应用程序中嵌入网页内容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46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WebSocket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提供兼容于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RFC 6455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WebSocket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通信，是实现客户端程序与远端主机进行双向通信的基于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Web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的协议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2222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Windows Extras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Windows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平台相关的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1812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XML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该模块不再维护了，应使用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QtCore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中的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QXmlStreamReader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QXmlStream Writer Qt XML Patterns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提供对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XPath、XQuery、XSLT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XML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等的支持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8254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Charts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用于数据显示的二维图表组件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69847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Data Visualization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3D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数据可视化显示的界面组件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06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Virtual Keyboard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实现不同输入法的虚拟键盘框架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7905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67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C0848FEF-8A86-41EE-BC7D-E41DB72CEEC7}"/>
              </a:ext>
            </a:extLst>
          </p:cNvPr>
          <p:cNvSpPr txBox="1"/>
          <p:nvPr/>
        </p:nvSpPr>
        <p:spPr>
          <a:xfrm>
            <a:off x="743242" y="314458"/>
            <a:ext cx="172675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0" i="0">
                <a:solidFill>
                  <a:srgbClr val="333333"/>
                </a:solidFill>
                <a:effectLst/>
                <a:latin typeface="-apple-system"/>
              </a:rPr>
              <a:t>Qt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-apple-system"/>
              </a:rPr>
              <a:t>的增值模块</a:t>
            </a:r>
            <a:endParaRPr lang="zh-CN" altLang="en-US" sz="2000" b="1" i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4D9BA3-D81B-4066-A0AB-0864EE282B4A}"/>
              </a:ext>
            </a:extLst>
          </p:cNvPr>
          <p:cNvSpPr txBox="1"/>
          <p:nvPr/>
        </p:nvSpPr>
        <p:spPr>
          <a:xfrm>
            <a:off x="743242" y="2497107"/>
            <a:ext cx="890875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这些模块只在商业版许可的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里才有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2BA9CA1-ECDA-4711-BA11-45AD4CFF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1117"/>
              </p:ext>
            </p:extLst>
          </p:nvPr>
        </p:nvGraphicFramePr>
        <p:xfrm>
          <a:off x="743242" y="714074"/>
          <a:ext cx="890875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58">
                  <a:extLst>
                    <a:ext uri="{9D8B030D-6E8A-4147-A177-3AD203B41FA5}">
                      <a16:colId xmlns:a16="http://schemas.microsoft.com/office/drawing/2014/main" val="522117726"/>
                    </a:ext>
                  </a:extLst>
                </a:gridCol>
                <a:gridCol w="6832600">
                  <a:extLst>
                    <a:ext uri="{9D8B030D-6E8A-4147-A177-3AD203B41FA5}">
                      <a16:colId xmlns:a16="http://schemas.microsoft.com/office/drawing/2014/main" val="289137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特性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2782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for Device Creation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高效、易用、全集成的嵌入式设备应用程序开发工具，包括很多其他增值特性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7834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 Compiler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编译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.qml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源文件生成二进制应用程序的编译器，提高载入时间和代码的安全性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2391920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1D0A59F-DEFF-45CE-A8A0-4B004DBE6FEE}"/>
              </a:ext>
            </a:extLst>
          </p:cNvPr>
          <p:cNvSpPr txBox="1"/>
          <p:nvPr/>
        </p:nvSpPr>
        <p:spPr>
          <a:xfrm>
            <a:off x="743242" y="3210058"/>
            <a:ext cx="172675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0" i="0">
                <a:solidFill>
                  <a:srgbClr val="4D4D4D"/>
                </a:solidFill>
                <a:effectLst/>
                <a:latin typeface="-apple-system"/>
              </a:rPr>
              <a:t>技术预览模块</a:t>
            </a:r>
            <a:endParaRPr lang="zh-CN" altLang="en-US" sz="2000" b="1" i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349FC3-EF3C-4FBB-A28E-6A44DFC46BB3}"/>
              </a:ext>
            </a:extLst>
          </p:cNvPr>
          <p:cNvSpPr txBox="1"/>
          <p:nvPr/>
        </p:nvSpPr>
        <p:spPr>
          <a:xfrm>
            <a:off x="743241" y="5200319"/>
            <a:ext cx="890875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就是一些还处于开发和测试阶段的模块，一般技术预览模块经过几个版本的发布后会变成正式的模块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49902F-3AB5-4AC7-A13A-62D50AF2B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343"/>
              </p:ext>
            </p:extLst>
          </p:nvPr>
        </p:nvGraphicFramePr>
        <p:xfrm>
          <a:off x="743241" y="3615359"/>
          <a:ext cx="8908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959">
                  <a:extLst>
                    <a:ext uri="{9D8B030D-6E8A-4147-A177-3AD203B41FA5}">
                      <a16:colId xmlns:a16="http://schemas.microsoft.com/office/drawing/2014/main" val="3503867976"/>
                    </a:ext>
                  </a:extLst>
                </a:gridCol>
                <a:gridCol w="6146799">
                  <a:extLst>
                    <a:ext uri="{9D8B030D-6E8A-4147-A177-3AD203B41FA5}">
                      <a16:colId xmlns:a16="http://schemas.microsoft.com/office/drawing/2014/main" val="271016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模块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79971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Network Authorization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基于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OAuth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协议，为应用程序提供网络账号验证的功能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1796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Speech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提供文字转语音（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text-to-speech）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功能支持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0779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Remote Objects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进程间或设备间通信，共享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QObject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23402983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2062C322-DE48-44AD-82FF-3C22186A3412}"/>
              </a:ext>
            </a:extLst>
          </p:cNvPr>
          <p:cNvSpPr txBox="1"/>
          <p:nvPr/>
        </p:nvSpPr>
        <p:spPr>
          <a:xfrm>
            <a:off x="743241" y="6105658"/>
            <a:ext cx="101502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Qt </a:t>
            </a:r>
            <a:r>
              <a:rPr lang="zh-CN" altLang="en-US" sz="2000" b="0" i="0">
                <a:solidFill>
                  <a:srgbClr val="4D4D4D"/>
                </a:solidFill>
                <a:effectLst/>
                <a:latin typeface="-apple-system"/>
              </a:rPr>
              <a:t>工具</a:t>
            </a:r>
            <a:endParaRPr lang="zh-CN" altLang="en-US" sz="2000" b="1" i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59A548-2324-45C8-AD9B-5E52D8EF8D22}"/>
              </a:ext>
            </a:extLst>
          </p:cNvPr>
          <p:cNvSpPr txBox="1"/>
          <p:nvPr/>
        </p:nvSpPr>
        <p:spPr>
          <a:xfrm>
            <a:off x="743240" y="8095919"/>
            <a:ext cx="890875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工具在所有支持的平台上都可以使用，用于帮助应用程序的开发和设计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4" name="表格 5">
            <a:extLst>
              <a:ext uri="{FF2B5EF4-FFF2-40B4-BE49-F238E27FC236}">
                <a16:creationId xmlns:a16="http://schemas.microsoft.com/office/drawing/2014/main" id="{0E91BA47-28AC-4A4A-9685-866D67B77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54198"/>
              </p:ext>
            </p:extLst>
          </p:nvPr>
        </p:nvGraphicFramePr>
        <p:xfrm>
          <a:off x="743240" y="6510959"/>
          <a:ext cx="8908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40">
                  <a:extLst>
                    <a:ext uri="{9D8B030D-6E8A-4147-A177-3AD203B41FA5}">
                      <a16:colId xmlns:a16="http://schemas.microsoft.com/office/drawing/2014/main" val="3503867976"/>
                    </a:ext>
                  </a:extLst>
                </a:gridCol>
                <a:gridCol w="6878318">
                  <a:extLst>
                    <a:ext uri="{9D8B030D-6E8A-4147-A177-3AD203B41FA5}">
                      <a16:colId xmlns:a16="http://schemas.microsoft.com/office/drawing/2014/main" val="271016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工具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79971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Designer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用于扩展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Designer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1796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Help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在应用程序中集成在线文档的类，实现类似于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Assistant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0779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QtUI Tools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操作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Designer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生成的窗体的类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2340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5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核心特点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586740" y="685082"/>
            <a:ext cx="935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对标准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进行了扩展，引入了一些新的概念和功能。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元对象编译器（</a:t>
            </a:r>
            <a:r>
              <a:rPr lang="en-US" altLang="zh-CN" sz="2000">
                <a:solidFill>
                  <a:schemeClr val="bg1"/>
                </a:solidFill>
              </a:rPr>
              <a:t>Meta-Object Compiler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MOC</a:t>
            </a:r>
            <a:r>
              <a:rPr lang="zh-CN" altLang="en-US" sz="2000">
                <a:solidFill>
                  <a:schemeClr val="bg1"/>
                </a:solidFill>
              </a:rPr>
              <a:t>）是一个预处理器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先将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的特性程序转换为标准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程序，在由标准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编译器进行编译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697F1-6918-457F-AB3D-A21631B282EA}"/>
              </a:ext>
            </a:extLst>
          </p:cNvPr>
          <p:cNvSpPr/>
          <p:nvPr/>
        </p:nvSpPr>
        <p:spPr>
          <a:xfrm>
            <a:off x="586740" y="1769165"/>
            <a:ext cx="8855434" cy="586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使用信号与槽机制，只有添加</a:t>
            </a:r>
            <a:r>
              <a:rPr lang="en-US" altLang="zh-CN"/>
              <a:t>Q_OBJECT</a:t>
            </a:r>
            <a:r>
              <a:rPr lang="zh-CN" altLang="en-US"/>
              <a:t>宏，</a:t>
            </a:r>
            <a:r>
              <a:rPr lang="en-US" altLang="zh-CN"/>
              <a:t>moc</a:t>
            </a:r>
            <a:r>
              <a:rPr lang="zh-CN" altLang="en-US"/>
              <a:t>才能对类里的信号与槽进行预处理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2D833A-E54E-4ED3-AB9E-4A87B83F498D}"/>
              </a:ext>
            </a:extLst>
          </p:cNvPr>
          <p:cNvSpPr txBox="1"/>
          <p:nvPr/>
        </p:nvSpPr>
        <p:spPr>
          <a:xfrm>
            <a:off x="586740" y="2528062"/>
            <a:ext cx="885543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为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语言增加的特性在</a:t>
            </a:r>
            <a:r>
              <a:rPr lang="en-US" altLang="zh-CN" sz="2000">
                <a:solidFill>
                  <a:schemeClr val="bg1"/>
                </a:solidFill>
              </a:rPr>
              <a:t>Qt Core</a:t>
            </a:r>
            <a:r>
              <a:rPr lang="zh-CN" altLang="en-US" sz="2000">
                <a:solidFill>
                  <a:schemeClr val="bg1"/>
                </a:solidFill>
              </a:rPr>
              <a:t>模块里实现，由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的元对象系统实现。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包括：信号与槽机制、属性系统、动态类型转换等。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E604C0-4042-45E4-AE9B-57DE97DD8B11}"/>
              </a:ext>
            </a:extLst>
          </p:cNvPr>
          <p:cNvSpPr txBox="1"/>
          <p:nvPr/>
        </p:nvSpPr>
        <p:spPr>
          <a:xfrm>
            <a:off x="586740" y="3408227"/>
            <a:ext cx="73052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元对象系统（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Meta-Object System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）</a:t>
            </a:r>
            <a:endParaRPr lang="en-US" altLang="zh-CN" sz="2000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类是所有使用元对象系统的类的基类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在一个类的</a:t>
            </a:r>
            <a:r>
              <a:rPr lang="en-US" altLang="zh-CN" sz="2000">
                <a:solidFill>
                  <a:schemeClr val="bg1"/>
                </a:solidFill>
              </a:rPr>
              <a:t>private</a:t>
            </a:r>
            <a:r>
              <a:rPr lang="zh-CN" altLang="en-US" sz="2000">
                <a:solidFill>
                  <a:schemeClr val="bg1"/>
                </a:solidFill>
              </a:rPr>
              <a:t>部分声明</a:t>
            </a:r>
            <a:r>
              <a:rPr lang="en-US" altLang="zh-CN" sz="2000">
                <a:solidFill>
                  <a:schemeClr val="bg1"/>
                </a:solidFill>
              </a:rPr>
              <a:t>Q_OBJECT</a:t>
            </a:r>
            <a:r>
              <a:rPr lang="zh-CN" altLang="en-US" sz="2000">
                <a:solidFill>
                  <a:schemeClr val="bg1"/>
                </a:solidFill>
              </a:rPr>
              <a:t>宏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MOC</a:t>
            </a:r>
            <a:r>
              <a:rPr lang="zh-CN" altLang="en-US" sz="2000">
                <a:solidFill>
                  <a:schemeClr val="bg1"/>
                </a:solidFill>
              </a:rPr>
              <a:t>（元对象编译器）为每个</a:t>
            </a: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的子类提供必要的代码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12407E-8E2D-45F9-8E3C-12BD9EA1CDC5}"/>
              </a:ext>
            </a:extLst>
          </p:cNvPr>
          <p:cNvSpPr/>
          <p:nvPr/>
        </p:nvSpPr>
        <p:spPr>
          <a:xfrm>
            <a:off x="694270" y="4903945"/>
            <a:ext cx="9236597" cy="26774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QObject::metaObject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返回类关联的元对象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*obj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QPushButton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obj-&gt;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()-&gt;className();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//返回“QPushButton”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QTimer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*timer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new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QTimer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//QTimer是QObject的子类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timer-&gt;inherits(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"QTimer"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	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//返回true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timer-&gt;inherits(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"QObject"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	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//返回true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timer-&gt;inherits(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"QAbstrctButton"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//返回false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0D4834-C0F1-49CA-B2CD-60480E76EA9B}"/>
              </a:ext>
            </a:extLst>
          </p:cNvPr>
          <p:cNvSpPr/>
          <p:nvPr/>
        </p:nvSpPr>
        <p:spPr>
          <a:xfrm>
            <a:off x="694269" y="8144858"/>
            <a:ext cx="9236597" cy="18209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*obj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QMyWidget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qobject_cast&lt;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*&gt;(obj);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QMyWidget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*myWidget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qobject_cast&lt;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00"/>
                </a:highlight>
              </a:rPr>
              <a:t>QMyWidget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*&gt;(obj);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800080"/>
                </a:solidFill>
                <a:effectLst/>
              </a:rPr>
              <a:t>QLabel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*label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qobject_cast&lt;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QLabel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*&gt;(obj);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Arial Unicode MS"/>
              </a:rPr>
              <a:t>不会报错，</a:t>
            </a:r>
            <a:r>
              <a:rPr lang="en-US" altLang="zh-CN" sz="2000">
                <a:solidFill>
                  <a:srgbClr val="008000"/>
                </a:solidFill>
                <a:latin typeface="Arial Unicode MS"/>
              </a:rPr>
              <a:t>label</a:t>
            </a:r>
            <a:r>
              <a:rPr lang="zh-CN" altLang="en-US" sz="2000">
                <a:solidFill>
                  <a:srgbClr val="008000"/>
                </a:solidFill>
                <a:latin typeface="Arial Unicode MS"/>
              </a:rPr>
              <a:t>为</a:t>
            </a:r>
            <a:r>
              <a:rPr lang="en-US" altLang="zh-CN" sz="2000">
                <a:solidFill>
                  <a:srgbClr val="008000"/>
                </a:solidFill>
                <a:latin typeface="Arial Unicode MS"/>
              </a:rPr>
              <a:t>NULL</a:t>
            </a:r>
            <a:endParaRPr lang="zh-CN" altLang="en-US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8FB5F3-9F7D-4C1B-84FA-1238C08E6AD5}"/>
              </a:ext>
            </a:extLst>
          </p:cNvPr>
          <p:cNvSpPr txBox="1"/>
          <p:nvPr/>
        </p:nvSpPr>
        <p:spPr>
          <a:xfrm>
            <a:off x="3421764" y="7953063"/>
            <a:ext cx="6522336" cy="383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zh-CN" altLang="zh-CN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qobject_cast requires the type to have a </a:t>
            </a:r>
            <a:r>
              <a:rPr kumimoji="0" lang="zh-CN" altLang="zh-CN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Arial Unicode MS"/>
              </a:rPr>
              <a:t>Q_OBJECT</a:t>
            </a:r>
            <a:r>
              <a:rPr kumimoji="0" lang="zh-CN" altLang="zh-CN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 macro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485252A-6AD8-46BF-B705-B9E9B7D2C9AE}"/>
              </a:ext>
            </a:extLst>
          </p:cNvPr>
          <p:cNvCxnSpPr>
            <a:cxnSpLocks/>
          </p:cNvCxnSpPr>
          <p:nvPr/>
        </p:nvCxnSpPr>
        <p:spPr>
          <a:xfrm flipV="1">
            <a:off x="6146157" y="8336652"/>
            <a:ext cx="1203767" cy="84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C19445A-B0A5-4FAB-B706-D1247BE13CC1}"/>
              </a:ext>
            </a:extLst>
          </p:cNvPr>
          <p:cNvSpPr/>
          <p:nvPr/>
        </p:nvSpPr>
        <p:spPr>
          <a:xfrm>
            <a:off x="7349924" y="8484243"/>
            <a:ext cx="2594176" cy="4158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使用了</a:t>
            </a:r>
            <a:r>
              <a:rPr lang="en-US" altLang="zh-CN" sz="2000">
                <a:solidFill>
                  <a:schemeClr val="tx1"/>
                </a:solidFill>
                <a:highlight>
                  <a:srgbClr val="FFFF00"/>
                </a:highlight>
              </a:rPr>
              <a:t>static_cast</a:t>
            </a:r>
            <a:endParaRPr lang="zh-CN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359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07CC6F-8049-4693-B025-CE8925E0F4EA}"/>
              </a:ext>
            </a:extLst>
          </p:cNvPr>
          <p:cNvSpPr txBox="1"/>
          <p:nvPr/>
        </p:nvSpPr>
        <p:spPr>
          <a:xfrm>
            <a:off x="892709" y="1115442"/>
            <a:ext cx="8640501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 Q_PROPERTY(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type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  <a:highlight>
                  <a:srgbClr val="FF0000"/>
                </a:highlight>
              </a:rPr>
              <a:t>name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en-US" altLang="zh-CN" sz="2000">
                <a:solidFill>
                  <a:schemeClr val="bg1"/>
                </a:solidFill>
              </a:rPr>
              <a:t>(</a:t>
            </a:r>
            <a:r>
              <a:rPr lang="zh-CN" altLang="en-US" sz="2000">
                <a:solidFill>
                  <a:srgbClr val="FFC000"/>
                </a:solidFill>
              </a:rPr>
              <a:t>READ</a:t>
            </a:r>
            <a:r>
              <a:rPr lang="zh-CN" altLang="en-US" sz="2000">
                <a:solidFill>
                  <a:schemeClr val="bg1"/>
                </a:solidFill>
              </a:rPr>
              <a:t> getFunction [</a:t>
            </a:r>
            <a:r>
              <a:rPr lang="zh-CN" altLang="en-US" sz="2000">
                <a:solidFill>
                  <a:srgbClr val="FFC000"/>
                </a:solidFill>
              </a:rPr>
              <a:t>WRITE</a:t>
            </a:r>
            <a:r>
              <a:rPr lang="zh-CN" altLang="en-US" sz="2000">
                <a:solidFill>
                  <a:schemeClr val="bg1"/>
                </a:solidFill>
              </a:rPr>
              <a:t> setFunction]</a:t>
            </a:r>
            <a:r>
              <a:rPr lang="en-US" altLang="zh-CN" sz="2000">
                <a:solidFill>
                  <a:schemeClr val="bg1"/>
                </a:solidFill>
              </a:rPr>
              <a:t>|</a:t>
            </a: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rgbClr val="FFC000"/>
                </a:solidFill>
              </a:rPr>
              <a:t>MEMBER</a:t>
            </a:r>
            <a:r>
              <a:rPr lang="en-US" altLang="zh-CN" sz="2000">
                <a:solidFill>
                  <a:schemeClr val="bg1"/>
                </a:solidFill>
              </a:rPr>
              <a:t> memberName[(</a:t>
            </a:r>
            <a:r>
              <a:rPr lang="zh-CN" altLang="en-US" sz="2000">
                <a:solidFill>
                  <a:srgbClr val="FFC000"/>
                </a:solidFill>
              </a:rPr>
              <a:t>READ</a:t>
            </a:r>
            <a:r>
              <a:rPr lang="en-US" altLang="zh-CN" sz="2000">
                <a:solidFill>
                  <a:schemeClr val="bg1"/>
                </a:solidFill>
              </a:rPr>
              <a:t> getFunction | </a:t>
            </a:r>
            <a:r>
              <a:rPr lang="zh-CN" altLang="en-US" sz="2000">
                <a:solidFill>
                  <a:srgbClr val="FFC000"/>
                </a:solidFill>
              </a:rPr>
              <a:t>WRITE</a:t>
            </a:r>
            <a:r>
              <a:rPr lang="en-US" altLang="zh-CN" sz="2000">
                <a:solidFill>
                  <a:schemeClr val="bg1"/>
                </a:solidFill>
              </a:rPr>
              <a:t> setFunction)] )</a:t>
            </a: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RESET</a:t>
            </a:r>
            <a:r>
              <a:rPr lang="zh-CN" altLang="en-US" sz="2000">
                <a:solidFill>
                  <a:schemeClr val="bg1"/>
                </a:solidFill>
              </a:rPr>
              <a:t> resetFunction]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NOTIFY</a:t>
            </a:r>
            <a:r>
              <a:rPr lang="zh-CN" altLang="en-US" sz="2000">
                <a:solidFill>
                  <a:schemeClr val="bg1"/>
                </a:solidFill>
              </a:rPr>
              <a:t> notifySignal]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en-US" altLang="zh-CN" sz="2000">
                <a:solidFill>
                  <a:schemeClr val="bg1"/>
                </a:solidFill>
              </a:rPr>
              <a:t>[</a:t>
            </a:r>
            <a:r>
              <a:rPr lang="en-US" altLang="zh-CN" sz="2000">
                <a:solidFill>
                  <a:srgbClr val="FFC000"/>
                </a:solidFill>
              </a:rPr>
              <a:t>REVISION</a:t>
            </a:r>
            <a:r>
              <a:rPr lang="en-US" altLang="zh-CN" sz="2000">
                <a:solidFill>
                  <a:schemeClr val="bg1"/>
                </a:solidFill>
              </a:rPr>
              <a:t> int]</a:t>
            </a: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DESIGNABLE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SCRIPTABLE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STORED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USER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CONSTANT</a:t>
            </a:r>
            <a:r>
              <a:rPr lang="zh-CN" altLang="en-US" sz="2000">
                <a:solidFill>
                  <a:schemeClr val="bg1"/>
                </a:solidFill>
              </a:rPr>
              <a:t>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FINAL</a:t>
            </a:r>
            <a:r>
              <a:rPr lang="zh-CN" altLang="en-US" sz="200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B8CB3-694A-41E9-A620-ADF16ACEE5C9}"/>
              </a:ext>
            </a:extLst>
          </p:cNvPr>
          <p:cNvSpPr txBox="1"/>
          <p:nvPr/>
        </p:nvSpPr>
        <p:spPr>
          <a:xfrm>
            <a:off x="892709" y="381961"/>
            <a:ext cx="6987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属性系统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: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Q_PROPERTY宏定义一个返回类型为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type</a:t>
            </a:r>
            <a:r>
              <a:rPr lang="zh-CN" altLang="en-US" sz="2000">
                <a:solidFill>
                  <a:schemeClr val="bg1"/>
                </a:solidFill>
              </a:rPr>
              <a:t>，名称为</a:t>
            </a:r>
            <a:r>
              <a:rPr lang="en-US" altLang="zh-CN" sz="2000">
                <a:solidFill>
                  <a:schemeClr val="bg1"/>
                </a:solidFill>
                <a:highlight>
                  <a:srgbClr val="FF0000"/>
                </a:highlight>
              </a:rPr>
              <a:t>name</a:t>
            </a:r>
            <a:r>
              <a:rPr lang="zh-CN" altLang="en-US" sz="2000">
                <a:solidFill>
                  <a:schemeClr val="bg1"/>
                </a:solidFill>
              </a:rPr>
              <a:t>的属性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9E342B-D2AE-45F5-8BB2-63A12ABE1DEB}"/>
              </a:ext>
            </a:extLst>
          </p:cNvPr>
          <p:cNvSpPr/>
          <p:nvPr/>
        </p:nvSpPr>
        <p:spPr>
          <a:xfrm>
            <a:off x="892709" y="5079614"/>
            <a:ext cx="9086126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QMyWidget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QWidget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Q_PROPERTY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focus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hasFocus)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Q_PROPERTY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enabled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isEnabled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WRITE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setEnabled)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Q_PROPERTY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QCursor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cursor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cursor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WRITE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SetCursor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RESET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unsetCursor)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explicit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QMyWidget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*parent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nullptr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……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689610-11B6-49BD-8948-5089DC8F0133}"/>
              </a:ext>
            </a:extLst>
          </p:cNvPr>
          <p:cNvSpPr/>
          <p:nvPr/>
        </p:nvSpPr>
        <p:spPr>
          <a:xfrm>
            <a:off x="892709" y="8937826"/>
            <a:ext cx="9086126" cy="146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QPushButton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*button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QPushButton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button;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object-&gt;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setProperty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"flat"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isFlat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object-&gt;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property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"flat"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A49782-4B12-4637-9982-B98D54398526}"/>
              </a:ext>
            </a:extLst>
          </p:cNvPr>
          <p:cNvSpPr/>
          <p:nvPr/>
        </p:nvSpPr>
        <p:spPr>
          <a:xfrm>
            <a:off x="6187440" y="9245600"/>
            <a:ext cx="3931920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setProperty</a:t>
            </a:r>
            <a:r>
              <a:rPr lang="zh-CN" altLang="en-US"/>
              <a:t>可以在运行时为类定义一个新的属性，称之为动态属性</a:t>
            </a: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B986E7-FDF9-4FF5-9A93-F4BFA53FDF4F}"/>
              </a:ext>
            </a:extLst>
          </p:cNvPr>
          <p:cNvSpPr txBox="1"/>
          <p:nvPr/>
        </p:nvSpPr>
        <p:spPr>
          <a:xfrm>
            <a:off x="791109" y="104777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类的附加信息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9DEA37-A938-4349-ACE5-8A65FCB05122}"/>
              </a:ext>
            </a:extLst>
          </p:cNvPr>
          <p:cNvSpPr/>
          <p:nvPr/>
        </p:nvSpPr>
        <p:spPr>
          <a:xfrm>
            <a:off x="892709" y="10897632"/>
            <a:ext cx="9086126" cy="31206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Q_CLASSINFO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"author"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"Wang"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Q_CLASSINFO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"compay"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"UPC"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Q_CLASSINFO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"version"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"3.0.1"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 sz="2000">
                <a:solidFill>
                  <a:srgbClr val="800080"/>
                </a:solidFill>
                <a:effectLst/>
              </a:rPr>
              <a:t>QMyWidget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*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myWidget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8000"/>
                </a:solidFill>
                <a:effectLst/>
              </a:rPr>
              <a:t>new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QMyWidget</a:t>
            </a:r>
            <a:r>
              <a:rPr lang="en-US" altLang="zh-CN" sz="2000"/>
              <a:t>;</a:t>
            </a:r>
            <a:endParaRPr lang="zh-CN" altLang="en-US" sz="20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()&lt;&lt;myWidget-&gt;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()-&gt;classInfo(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).name();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()&lt;&lt;myWidget-&gt;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()-&gt;classInfo(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).value();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()&lt;&lt;myWidget-&gt;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()-&gt;classInfo(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).name();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()&lt;&lt;myWidget-&gt;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()-&gt;classInfo(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).value();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273D3B-74C5-4157-B602-F1772E84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35" y="11118096"/>
            <a:ext cx="3438525" cy="16764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DAB1F61-0AEB-4A30-BFF2-4F808EBFA8A8}"/>
              </a:ext>
            </a:extLst>
          </p:cNvPr>
          <p:cNvSpPr/>
          <p:nvPr/>
        </p:nvSpPr>
        <p:spPr>
          <a:xfrm>
            <a:off x="8898445" y="12425680"/>
            <a:ext cx="1220915" cy="4876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5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信号与槽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4BCB40-9071-4701-84E0-5FFC848079A1}"/>
              </a:ext>
            </a:extLst>
          </p:cNvPr>
          <p:cNvSpPr txBox="1"/>
          <p:nvPr/>
        </p:nvSpPr>
        <p:spPr>
          <a:xfrm>
            <a:off x="586740" y="842184"/>
            <a:ext cx="9587407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QMetaObject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::Connectio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::connect(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*sender,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char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*signal,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pPr lvl="8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*receiver,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char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*member,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ConnectionType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AutoConnection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//如果信号和槽函数带有参数，需要注明参数类型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connect(spinNum,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SIGNAL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(valueChanged(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SLOT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(updateStatus(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QMetaObject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::Connectio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::connect(cosnt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*sender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QMetaMethod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&amp;signal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*receivers,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QMetaMethod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&amp;method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ConnectionType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AutoConnection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//对于信号名称唯一的，没有参数不同而不同的信号函数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connect(lineEdit,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  <a:latin typeface="Arial Unicode MS"/>
              </a:rPr>
              <a:t>QLineEdit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::textChanged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&amp;widget::on_textChanged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B29976-2131-4023-951B-A8084D247800}"/>
              </a:ext>
            </a:extLst>
          </p:cNvPr>
          <p:cNvSpPr/>
          <p:nvPr/>
        </p:nvSpPr>
        <p:spPr>
          <a:xfrm>
            <a:off x="231494" y="1689904"/>
            <a:ext cx="9352344" cy="67133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2DDBDD-7C74-46AE-A639-074AD8639008}"/>
              </a:ext>
            </a:extLst>
          </p:cNvPr>
          <p:cNvSpPr/>
          <p:nvPr/>
        </p:nvSpPr>
        <p:spPr>
          <a:xfrm>
            <a:off x="231494" y="3910110"/>
            <a:ext cx="9352344" cy="67133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FAF204-5CB2-4597-8875-913D1866481E}"/>
              </a:ext>
            </a:extLst>
          </p:cNvPr>
          <p:cNvSpPr txBox="1"/>
          <p:nvPr/>
        </p:nvSpPr>
        <p:spPr>
          <a:xfrm>
            <a:off x="586740" y="4679570"/>
            <a:ext cx="9413980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最后一个参数：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Qt::ConnectionType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表示了信号与槽槽之间的关联方式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Qt::AutoConnection</a:t>
            </a:r>
            <a:r>
              <a:rPr lang="zh-CN" altLang="en-US" sz="2000">
                <a:solidFill>
                  <a:schemeClr val="bg1"/>
                </a:solidFill>
              </a:rPr>
              <a:t>（缺省值）：自动确定关联方式。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Qt::DirectConnection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：信号被发射时，槽立即执行，槽函数与信号在同一线程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Qt::QueuedConnection</a:t>
            </a:r>
            <a:r>
              <a:rPr lang="zh-CN" altLang="en-US" sz="2000">
                <a:solidFill>
                  <a:schemeClr val="bg1"/>
                </a:solidFill>
              </a:rPr>
              <a:t>：事件循环回到接收者线程后执行槽，槽与信号在不同线程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Qt::BlockingQueueConnection</a:t>
            </a:r>
            <a:r>
              <a:rPr lang="zh-CN" altLang="en-US" sz="2000">
                <a:solidFill>
                  <a:schemeClr val="bg1"/>
                </a:solidFill>
              </a:rPr>
              <a:t>：与</a:t>
            </a:r>
            <a:r>
              <a:rPr lang="en-US" altLang="zh-CN" sz="2000">
                <a:solidFill>
                  <a:schemeClr val="bg1"/>
                </a:solidFill>
              </a:rPr>
              <a:t>Qt::QueuedConnection</a:t>
            </a:r>
            <a:r>
              <a:rPr lang="zh-CN" altLang="en-US" sz="2000">
                <a:solidFill>
                  <a:schemeClr val="bg1"/>
                </a:solidFill>
              </a:rPr>
              <a:t>相似，信号线程会被阻塞直到槽执行完毕。当槽函数与信号在同一线程，会造成死锁。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D6EB4E-F888-4C2F-8988-C9A3B4F2113B}"/>
              </a:ext>
            </a:extLst>
          </p:cNvPr>
          <p:cNvSpPr txBox="1"/>
          <p:nvPr/>
        </p:nvSpPr>
        <p:spPr>
          <a:xfrm>
            <a:off x="586739" y="7923654"/>
            <a:ext cx="958740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800080"/>
                </a:solidFill>
                <a:effectLst/>
              </a:rPr>
              <a:t>QSpinBox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*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spinbox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qobject_cast&lt;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QSpinBox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*&gt;(sender());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CDBD7E-355A-468D-87ED-2C61B65A0679}"/>
              </a:ext>
            </a:extLst>
          </p:cNvPr>
          <p:cNvSpPr txBox="1"/>
          <p:nvPr/>
        </p:nvSpPr>
        <p:spPr>
          <a:xfrm>
            <a:off x="586740" y="7523544"/>
            <a:ext cx="7188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在槽函数里，使用</a:t>
            </a:r>
            <a:r>
              <a:rPr lang="en-US" altLang="zh-CN" sz="2000">
                <a:solidFill>
                  <a:schemeClr val="bg1"/>
                </a:solidFill>
              </a:rPr>
              <a:t>QObject::sender()</a:t>
            </a:r>
            <a:r>
              <a:rPr lang="zh-CN" altLang="en-US" sz="2000">
                <a:solidFill>
                  <a:schemeClr val="bg1"/>
                </a:solidFill>
              </a:rPr>
              <a:t>可以获取信号发射者的指针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7839E7A-B8BB-4749-A553-55A703CE168E}"/>
              </a:ext>
            </a:extLst>
          </p:cNvPr>
          <p:cNvSpPr txBox="1"/>
          <p:nvPr/>
        </p:nvSpPr>
        <p:spPr>
          <a:xfrm>
            <a:off x="656187" y="8923929"/>
            <a:ext cx="9587407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QPerson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private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m_age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incAge();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signals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ageChanged(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value);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QPerson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::incAge() {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m_age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++;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emit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ageChanged(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m_age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//发射信号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5567A4-A186-4D3D-89D3-D78530FCB305}"/>
              </a:ext>
            </a:extLst>
          </p:cNvPr>
          <p:cNvSpPr txBox="1"/>
          <p:nvPr/>
        </p:nvSpPr>
        <p:spPr>
          <a:xfrm>
            <a:off x="656188" y="852381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自定义信号及其使用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09BF45-320A-4600-9E46-B2B579C1543D}"/>
              </a:ext>
            </a:extLst>
          </p:cNvPr>
          <p:cNvSpPr/>
          <p:nvPr/>
        </p:nvSpPr>
        <p:spPr>
          <a:xfrm>
            <a:off x="5312569" y="9780609"/>
            <a:ext cx="5093072" cy="841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信号函数必须无返回值，但可以有输入参数</a:t>
            </a:r>
            <a:endParaRPr lang="en-US" altLang="zh-CN"/>
          </a:p>
          <a:p>
            <a:pPr algn="ctr"/>
            <a:r>
              <a:rPr lang="zh-CN" altLang="en-US"/>
              <a:t>信号函数无需实现，只需在某些条件下发射信号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68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1AB8CB3-694A-41E9-A620-ADF16ACEE5C9}"/>
              </a:ext>
            </a:extLst>
          </p:cNvPr>
          <p:cNvSpPr txBox="1"/>
          <p:nvPr/>
        </p:nvSpPr>
        <p:spPr>
          <a:xfrm>
            <a:off x="764229" y="24588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元对象特性测试实例：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404CBB-28AF-4F9C-B73C-612990F7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52" y="782071"/>
            <a:ext cx="3819525" cy="3314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B7AE32-6D41-4B07-8D49-0011C033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764" y="4865116"/>
            <a:ext cx="7286625" cy="3162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433F25-7523-4507-BFBF-6F23B1522973}"/>
              </a:ext>
            </a:extLst>
          </p:cNvPr>
          <p:cNvSpPr txBox="1"/>
          <p:nvPr/>
        </p:nvSpPr>
        <p:spPr>
          <a:xfrm>
            <a:off x="855174" y="43289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UI</a:t>
            </a:r>
            <a:r>
              <a:rPr lang="zh-CN" altLang="en-US" sz="2000">
                <a:solidFill>
                  <a:schemeClr val="bg1"/>
                </a:solidFill>
              </a:rPr>
              <a:t>设计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3D0314-080A-467E-8D53-5686C208F8C5}"/>
              </a:ext>
            </a:extLst>
          </p:cNvPr>
          <p:cNvSpPr txBox="1"/>
          <p:nvPr/>
        </p:nvSpPr>
        <p:spPr>
          <a:xfrm>
            <a:off x="5624489" y="820489"/>
            <a:ext cx="4403142" cy="3276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创建一个机遇</a:t>
            </a:r>
            <a:r>
              <a:rPr lang="en-US" altLang="zh-CN" sz="2000">
                <a:solidFill>
                  <a:schemeClr val="bg1"/>
                </a:solidFill>
              </a:rPr>
              <a:t>QWidget</a:t>
            </a:r>
            <a:r>
              <a:rPr lang="zh-CN" altLang="en-US" sz="2000">
                <a:solidFill>
                  <a:schemeClr val="bg1"/>
                </a:solidFill>
              </a:rPr>
              <a:t>的应用程序：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点击按钮，在文本编辑框内会给出相应的操作结果提示信息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使用了</a:t>
            </a:r>
            <a:r>
              <a:rPr lang="en-US" altLang="zh-CN" sz="2000">
                <a:solidFill>
                  <a:schemeClr val="bg1"/>
                </a:solidFill>
              </a:rPr>
              <a:t>Q_CLASSINFO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使用了</a:t>
            </a:r>
            <a:r>
              <a:rPr lang="en-US" altLang="zh-CN" sz="2000">
                <a:solidFill>
                  <a:schemeClr val="bg1"/>
                </a:solidFill>
              </a:rPr>
              <a:t>Q_PROPERTY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使用了信号与槽机制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… 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8352CE-95B4-4E31-8993-F7D3C87F5144}"/>
              </a:ext>
            </a:extLst>
          </p:cNvPr>
          <p:cNvSpPr txBox="1"/>
          <p:nvPr/>
        </p:nvSpPr>
        <p:spPr>
          <a:xfrm>
            <a:off x="855174" y="8211922"/>
            <a:ext cx="222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、创建</a:t>
            </a:r>
            <a:r>
              <a:rPr lang="en-US" altLang="zh-CN" sz="2000">
                <a:solidFill>
                  <a:schemeClr val="bg1"/>
                </a:solidFill>
              </a:rPr>
              <a:t>QPerson</a:t>
            </a:r>
            <a:r>
              <a:rPr lang="zh-CN" altLang="en-US" sz="2000">
                <a:solidFill>
                  <a:schemeClr val="bg1"/>
                </a:solidFill>
              </a:rPr>
              <a:t>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CA92831-965F-49C5-A598-33E1A341D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44" y="8659849"/>
            <a:ext cx="83248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2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全局定义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955469-16CC-49BD-8E85-B390C2A2F415}"/>
              </a:ext>
            </a:extLst>
          </p:cNvPr>
          <p:cNvSpPr txBox="1"/>
          <p:nvPr/>
        </p:nvSpPr>
        <p:spPr>
          <a:xfrm>
            <a:off x="586740" y="894080"/>
            <a:ext cx="9451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&lt;QtGlobal&gt;</a:t>
            </a:r>
            <a:r>
              <a:rPr lang="zh-CN" altLang="en-US" sz="2000">
                <a:solidFill>
                  <a:schemeClr val="bg1"/>
                </a:solidFill>
              </a:rPr>
              <a:t>头文件包含了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类库的一些全局定义：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基本数据类型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函数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宏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4CD84-AC41-44A5-9E0D-F46016CE43DB}"/>
              </a:ext>
            </a:extLst>
          </p:cNvPr>
          <p:cNvSpPr/>
          <p:nvPr/>
        </p:nvSpPr>
        <p:spPr>
          <a:xfrm>
            <a:off x="4844573" y="1456740"/>
            <a:ext cx="4145280" cy="518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Qt</a:t>
            </a:r>
            <a:r>
              <a:rPr lang="zh-CN" altLang="en-US"/>
              <a:t>类的头文件都会包含该文件</a:t>
            </a: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E6C74085-56B3-43C8-9A5C-4E07855E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34493"/>
              </p:ext>
            </p:extLst>
          </p:nvPr>
        </p:nvGraphicFramePr>
        <p:xfrm>
          <a:off x="5043488" y="2444449"/>
          <a:ext cx="4717732" cy="72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225">
                  <a:extLst>
                    <a:ext uri="{9D8B030D-6E8A-4147-A177-3AD203B41FA5}">
                      <a16:colId xmlns:a16="http://schemas.microsoft.com/office/drawing/2014/main" val="911547217"/>
                    </a:ext>
                  </a:extLst>
                </a:gridCol>
                <a:gridCol w="1770225">
                  <a:extLst>
                    <a:ext uri="{9D8B030D-6E8A-4147-A177-3AD203B41FA5}">
                      <a16:colId xmlns:a16="http://schemas.microsoft.com/office/drawing/2014/main" val="1386410902"/>
                    </a:ext>
                  </a:extLst>
                </a:gridCol>
                <a:gridCol w="1177282">
                  <a:extLst>
                    <a:ext uri="{9D8B030D-6E8A-4147-A177-3AD203B41FA5}">
                      <a16:colId xmlns:a16="http://schemas.microsoft.com/office/drawing/2014/main" val="134177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Qt 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数据类型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等效定义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字节数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636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qint8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signed 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265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qint16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signed short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9604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qint32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signed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370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qint64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long long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9859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qlonglong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long long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80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quint8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8557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quint16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5133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quint32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993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quint64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long long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735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qulonglong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long long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115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728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453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092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long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8104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qreal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6926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qfloat16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81667612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421D790-6BA6-4142-A4D0-0177F6CFC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264597-9E1F-445E-BD69-87E1A9B50354}"/>
              </a:ext>
            </a:extLst>
          </p:cNvPr>
          <p:cNvSpPr/>
          <p:nvPr/>
        </p:nvSpPr>
        <p:spPr>
          <a:xfrm>
            <a:off x="586740" y="3719826"/>
            <a:ext cx="4104640" cy="1229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qreal 缺省是 8 字节 double 类型浮点数，如果 Qt 使用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-qreal float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 选项进行配置，就是 4 字节 float 类型的浮点数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37C0BC-87AB-4712-A0A2-228FBBE89CE9}"/>
              </a:ext>
            </a:extLst>
          </p:cNvPr>
          <p:cNvSpPr/>
          <p:nvPr/>
        </p:nvSpPr>
        <p:spPr>
          <a:xfrm>
            <a:off x="586740" y="5472129"/>
            <a:ext cx="4104640" cy="1229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qfloat16 是 Qt 5.9.0 中新增的一个类，用于表示 16 位的浮点数，要使用 qfloat16，需要包含头文件 &lt;QFloat16&gt;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85997D-3EDA-4A94-9584-AFFEF98652CC}"/>
              </a:ext>
            </a:extLst>
          </p:cNvPr>
          <p:cNvSpPr txBox="1"/>
          <p:nvPr/>
        </p:nvSpPr>
        <p:spPr>
          <a:xfrm>
            <a:off x="478791" y="2558947"/>
            <a:ext cx="28740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全局变量定义</a:t>
            </a:r>
            <a:endParaRPr lang="en-US" altLang="zh-CN" b="1" i="0">
              <a:solidFill>
                <a:schemeClr val="bg1"/>
              </a:solidFill>
              <a:effectLst/>
              <a:highlight>
                <a:srgbClr val="800000"/>
              </a:highlight>
              <a:latin typeface="PingFang SC"/>
            </a:endParaRPr>
          </a:p>
          <a:p>
            <a:pPr algn="l"/>
            <a:r>
              <a:rPr lang="zh-CN" altLang="en-US" sz="1800" b="0" i="0">
                <a:solidFill>
                  <a:schemeClr val="bg1"/>
                </a:solidFill>
                <a:effectLst/>
                <a:latin typeface="-apple-system"/>
              </a:rPr>
              <a:t>确保在各个平台上各数据类型都有统一确定的长度</a:t>
            </a:r>
            <a:endParaRPr lang="zh-CN" altLang="en-US" b="1" i="0">
              <a:solidFill>
                <a:schemeClr val="bg1"/>
              </a:solidFill>
              <a:effectLst/>
              <a:highlight>
                <a:srgbClr val="800000"/>
              </a:highlight>
              <a:latin typeface="PingFang SC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8FCC98-C019-4F6F-9BA5-A8B508FAA95B}"/>
              </a:ext>
            </a:extLst>
          </p:cNvPr>
          <p:cNvSpPr/>
          <p:nvPr/>
        </p:nvSpPr>
        <p:spPr>
          <a:xfrm>
            <a:off x="335280" y="2374999"/>
            <a:ext cx="10007600" cy="753100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C93791C-05A0-4C1D-AC51-D3C52117B667}"/>
                  </a:ext>
                </a:extLst>
              </p14:cNvPr>
              <p14:cNvContentPartPr/>
              <p14:nvPr/>
            </p14:nvContentPartPr>
            <p14:xfrm>
              <a:off x="-564420" y="1111980"/>
              <a:ext cx="36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C93791C-05A0-4C1D-AC51-D3C52117B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3060" y="1103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2C2B6B6-A97C-4D7C-8317-876FE1C32688}"/>
                  </a:ext>
                </a:extLst>
              </p14:cNvPr>
              <p14:cNvContentPartPr/>
              <p14:nvPr/>
            </p14:nvContentPartPr>
            <p14:xfrm>
              <a:off x="75660" y="37740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2C2B6B6-A97C-4D7C-8317-876FE1C32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20" y="29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548F051-AC9A-411C-8980-B1A92D49E88D}"/>
                  </a:ext>
                </a:extLst>
              </p14:cNvPr>
              <p14:cNvContentPartPr/>
              <p14:nvPr/>
            </p14:nvContentPartPr>
            <p14:xfrm>
              <a:off x="45420" y="91020"/>
              <a:ext cx="360" cy="3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548F051-AC9A-411C-8980-B1A92D49E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0" y="8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14:cNvPr>
              <p14:cNvContentPartPr/>
              <p14:nvPr/>
            </p14:nvContentPartPr>
            <p14:xfrm>
              <a:off x="-190740" y="495000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380" y="486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04DDBA87-245B-4A48-807A-FAB5268D59C1}"/>
                  </a:ext>
                </a:extLst>
              </p14:cNvPr>
              <p14:cNvContentPartPr/>
              <p14:nvPr/>
            </p14:nvContentPartPr>
            <p14:xfrm>
              <a:off x="11193540" y="4716360"/>
              <a:ext cx="360" cy="36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04DDBA87-245B-4A48-807A-FAB5268D59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84900" y="4707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74A5BC91-CE86-4D79-BEF5-89F8626B3C0E}"/>
                  </a:ext>
                </a:extLst>
              </p14:cNvPr>
              <p14:cNvContentPartPr/>
              <p14:nvPr/>
            </p14:nvContentPartPr>
            <p14:xfrm>
              <a:off x="5447940" y="7574040"/>
              <a:ext cx="360" cy="3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74A5BC91-CE86-4D79-BEF5-89F8626B3C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9300" y="7565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78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C04AFE16-1EA9-4EBE-B689-483BB62E5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61098"/>
              </p:ext>
            </p:extLst>
          </p:nvPr>
        </p:nvGraphicFramePr>
        <p:xfrm>
          <a:off x="700881" y="964998"/>
          <a:ext cx="9520238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119">
                  <a:extLst>
                    <a:ext uri="{9D8B030D-6E8A-4147-A177-3AD203B41FA5}">
                      <a16:colId xmlns:a16="http://schemas.microsoft.com/office/drawing/2014/main" val="911547217"/>
                    </a:ext>
                  </a:extLst>
                </a:gridCol>
                <a:gridCol w="4760119">
                  <a:extLst>
                    <a:ext uri="{9D8B030D-6E8A-4147-A177-3AD203B41FA5}">
                      <a16:colId xmlns:a16="http://schemas.microsoft.com/office/drawing/2014/main" val="138641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函数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636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0">
                          <a:solidFill>
                            <a:schemeClr val="tx1"/>
                          </a:solidFill>
                          <a:effectLst/>
                        </a:rPr>
                        <a:t>T qAbs(const T &amp;value)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返回变量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的绝对值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265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0">
                          <a:solidFill>
                            <a:schemeClr val="tx1"/>
                          </a:solidFill>
                          <a:effectLst/>
                        </a:rPr>
                        <a:t>const T &amp;qBound(const T &amp;min, const T&amp;value, const T &amp;max)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限定在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min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至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max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范围之内的値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9604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0">
                          <a:solidFill>
                            <a:schemeClr val="tx1"/>
                          </a:solidFill>
                          <a:effectLst/>
                        </a:rPr>
                        <a:t>bool qFuzzyCompar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fr-FR" sz="1800" b="0">
                          <a:solidFill>
                            <a:schemeClr val="tx1"/>
                          </a:solidFill>
                          <a:effectLst/>
                        </a:rPr>
                        <a:t>(doublc p1, double p2)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若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p1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p2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近似相等，返回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370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bool qFuzzyIsNulI(double d)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如果参数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约等于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，返回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9859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double qInf(()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返回无穷大的数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80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bool qIsFinite(double d)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若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是一个有限的数，返回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8557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bool qIsInf(double d)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若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是一个无限大的数，返回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5133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bool qIsNaN(double d)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若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不是一个数，返回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993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0">
                          <a:solidFill>
                            <a:schemeClr val="tx1"/>
                          </a:solidFill>
                          <a:effectLst/>
                        </a:rPr>
                        <a:t>const T &amp;qMax(const T&amp;value1, const T&amp;value2)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value1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value2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中较大的值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735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800" b="0">
                          <a:solidFill>
                            <a:schemeClr val="tx1"/>
                          </a:solidFill>
                          <a:effectLst/>
                        </a:rPr>
                        <a:t>const T &amp;qMin(const T&amp;value1, const T&amp;value2)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value1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value2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中较小的值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115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qint64 qRound64(double value)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将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近似为最接近的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qint64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整数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728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int qRound(double value)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将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近似为最接近的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int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整数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453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int qrand()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标准 </a:t>
                      </a:r>
                      <a:r>
                        <a:rPr lang="en-US" altLang="zh-CN" sz="1800" b="0" u="none" strike="noStrike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C++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 中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rand()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函数的线程安全型版本，返回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0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至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RAND_MAX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之间的伪随机数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092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void qsrand(uint seed)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标准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C++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中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srand()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函数的线程安全型版本，使用种子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seed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对伪随机数字序列初始化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8104843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030ECD2-DFFC-4BF9-B61B-BB809748E37B}"/>
              </a:ext>
            </a:extLst>
          </p:cNvPr>
          <p:cNvSpPr/>
          <p:nvPr/>
        </p:nvSpPr>
        <p:spPr>
          <a:xfrm>
            <a:off x="700881" y="7751676"/>
            <a:ext cx="5882799" cy="862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还有一些基础的数学运算函数在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&lt;QtMath&gt;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头文件中定义，比如三角运算函数、弧度与角度之间的转换函数等。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360DCE-5A08-4C98-B080-B84D24DAFEB6}"/>
              </a:ext>
            </a:extLst>
          </p:cNvPr>
          <p:cNvSpPr txBox="1"/>
          <p:nvPr/>
        </p:nvSpPr>
        <p:spPr>
          <a:xfrm>
            <a:off x="600711" y="516787"/>
            <a:ext cx="740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全局函数定义</a:t>
            </a:r>
          </a:p>
        </p:txBody>
      </p:sp>
    </p:spTree>
    <p:extLst>
      <p:ext uri="{BB962C8B-B14F-4D97-AF65-F5344CB8AC3E}">
        <p14:creationId xmlns:p14="http://schemas.microsoft.com/office/powerpoint/2010/main" val="96422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7360DCE-5A08-4C98-B080-B84D24DAFEB6}"/>
              </a:ext>
            </a:extLst>
          </p:cNvPr>
          <p:cNvSpPr txBox="1"/>
          <p:nvPr/>
        </p:nvSpPr>
        <p:spPr>
          <a:xfrm>
            <a:off x="814071" y="379627"/>
            <a:ext cx="740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宏定义</a:t>
            </a:r>
            <a:endParaRPr lang="en-US" altLang="zh-CN" b="1" i="0">
              <a:solidFill>
                <a:schemeClr val="bg1"/>
              </a:solidFill>
              <a:effectLst/>
              <a:highlight>
                <a:srgbClr val="800000"/>
              </a:highlight>
              <a:latin typeface="PingFang S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AB32DB-F42D-4C4C-A51F-79CF89CE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52"/>
            <a:ext cx="65" cy="6007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2057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B29CA-B351-493A-93A9-D100A5C06CD6}"/>
              </a:ext>
            </a:extLst>
          </p:cNvPr>
          <p:cNvSpPr/>
          <p:nvPr/>
        </p:nvSpPr>
        <p:spPr>
          <a:xfrm>
            <a:off x="814071" y="874856"/>
            <a:ext cx="9290049" cy="1213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QT_VERSION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：这个宏展开为数值形式 0xMMNNPP (MM = major, NN = minor, PP = patch) 表示 Qt 编译器版本，例如 Qt 编译器版本为 Qt 5.9.1，则 QT_VERSION 为 0x050901。这个宏常用于条件编译设置，根据 Qt 版本不同，编译不同的代码段。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54C65E-4E65-4430-86DF-2263993C78FD}"/>
              </a:ext>
            </a:extLst>
          </p:cNvPr>
          <p:cNvSpPr/>
          <p:nvPr/>
        </p:nvSpPr>
        <p:spPr>
          <a:xfrm>
            <a:off x="773137" y="2064037"/>
            <a:ext cx="8993529" cy="18635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#if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QT_VERSION &gt;= 0x040100</a:t>
            </a:r>
            <a:endParaRPr lang="en-US" altLang="zh-CN" sz="2000">
              <a:solidFill>
                <a:srgbClr val="000080"/>
              </a:solidFill>
              <a:latin typeface="Arial" panose="020B0604020202020204" pitchFamily="34" charset="0"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QIcon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style()-&gt;standardIcon(QStyle::SP_TrashIcon);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#else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QPixmap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pixmap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style()-&gt;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standardPixmap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QStyle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SP_TrashIcon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Qlcon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icon(pixmap);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#endif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8F0756-2256-418C-ADC1-7B6177710EE4}"/>
              </a:ext>
            </a:extLst>
          </p:cNvPr>
          <p:cNvSpPr/>
          <p:nvPr/>
        </p:nvSpPr>
        <p:spPr>
          <a:xfrm>
            <a:off x="811227" y="4173516"/>
            <a:ext cx="9290049" cy="5141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QT_VERSION_CHECK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：这个宏展开为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Qt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版本号的一个整数表示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2E7B63-31D3-4E5D-B86D-CB123852E9EC}"/>
              </a:ext>
            </a:extLst>
          </p:cNvPr>
          <p:cNvSpPr/>
          <p:nvPr/>
        </p:nvSpPr>
        <p:spPr>
          <a:xfrm>
            <a:off x="773137" y="4664519"/>
            <a:ext cx="8993529" cy="16947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(QT_VERSION &gt;= QT_VERSION_CHECK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&lt;QtWidgets&gt;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#else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&lt;QtGui&gt;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#endif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00D9B9-2463-44B4-A9D3-A466D24F4E58}"/>
              </a:ext>
            </a:extLst>
          </p:cNvPr>
          <p:cNvSpPr/>
          <p:nvPr/>
        </p:nvSpPr>
        <p:spPr>
          <a:xfrm>
            <a:off x="773137" y="6693360"/>
            <a:ext cx="9290049" cy="5141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QT_VERSION_STR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：这个宏展开为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Qt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版本号的字符串，如“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5.9.0”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。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B5331F-37F3-4254-98F0-517F474C00C4}"/>
              </a:ext>
            </a:extLst>
          </p:cNvPr>
          <p:cNvSpPr/>
          <p:nvPr/>
        </p:nvSpPr>
        <p:spPr>
          <a:xfrm>
            <a:off x="757896" y="8497650"/>
            <a:ext cx="8993529" cy="11823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Q_BYTE_ORDER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Q_LITTLE_ENDIAN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...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#endif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D1C4D0-09D4-4B9D-AFDF-22CC1F1189DE}"/>
              </a:ext>
            </a:extLst>
          </p:cNvPr>
          <p:cNvSpPr/>
          <p:nvPr/>
        </p:nvSpPr>
        <p:spPr>
          <a:xfrm>
            <a:off x="773136" y="7541584"/>
            <a:ext cx="9290049" cy="956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Q_BYTE_ORDER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、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Q_BIG_ENDIAN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和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Q_LITTLE_ENDIAN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：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Q_BYTE_ORDER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表示系统内存中数据的字节序，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Q_BIG_ENDIAN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表示大端字节序，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Q_LITTLE_ ENDIAN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表示小端字节序。在需要判断系统字节序时会用到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66F982-8DA3-4DDB-9913-9E192C81CA46}"/>
              </a:ext>
            </a:extLst>
          </p:cNvPr>
          <p:cNvSpPr/>
          <p:nvPr/>
        </p:nvSpPr>
        <p:spPr>
          <a:xfrm>
            <a:off x="773136" y="9953898"/>
            <a:ext cx="9290049" cy="7094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Q_DECL_IMPORT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和 </a:t>
            </a: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Q_DECL_EXPORT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：在使用或设计共享库时，用于导入或导出库的内容，后续章节有其使用实例。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AEB67A-3C23-4B84-971D-A669AD6DE993}"/>
              </a:ext>
            </a:extLst>
          </p:cNvPr>
          <p:cNvSpPr/>
          <p:nvPr/>
        </p:nvSpPr>
        <p:spPr>
          <a:xfrm>
            <a:off x="773136" y="10899472"/>
            <a:ext cx="9290049" cy="1033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Q_DECL_OVERRIDE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：在类定义中，用于重载一个虚函数，例如在某个类中重载虚函数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paintEvem()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，可以定义如下：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void paintEvent(QPaintEvent*) </a:t>
            </a: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Q_DECL_OVERRIDE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使用该宏后，如果重载的虚函数没有进行任何重载操作，编译器将会报错</a:t>
            </a:r>
          </a:p>
        </p:txBody>
      </p:sp>
    </p:spTree>
    <p:extLst>
      <p:ext uri="{BB962C8B-B14F-4D97-AF65-F5344CB8AC3E}">
        <p14:creationId xmlns:p14="http://schemas.microsoft.com/office/powerpoint/2010/main" val="52429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AB32DB-F42D-4C4C-A51F-79CF89CE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52"/>
            <a:ext cx="65" cy="6007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2057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B29CA-B351-493A-93A9-D100A5C06CD6}"/>
              </a:ext>
            </a:extLst>
          </p:cNvPr>
          <p:cNvSpPr/>
          <p:nvPr/>
        </p:nvSpPr>
        <p:spPr>
          <a:xfrm>
            <a:off x="814071" y="874857"/>
            <a:ext cx="9290049" cy="7108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Q_DECL_FINAL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：这个宏将一个虚函数定义为最终级别，不能再被重载，或定义一个类不能再被继承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54C65E-4E65-4430-86DF-2263993C78FD}"/>
              </a:ext>
            </a:extLst>
          </p:cNvPr>
          <p:cNvSpPr/>
          <p:nvPr/>
        </p:nvSpPr>
        <p:spPr>
          <a:xfrm>
            <a:off x="804229" y="1597308"/>
            <a:ext cx="8993529" cy="10032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QRect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Q_DECL_FINAL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QRect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不能再被继承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...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82B9B7-3FC0-4022-A171-1383631B6C48}"/>
              </a:ext>
            </a:extLst>
          </p:cNvPr>
          <p:cNvSpPr/>
          <p:nvPr/>
        </p:nvSpPr>
        <p:spPr>
          <a:xfrm>
            <a:off x="790921" y="2819404"/>
            <a:ext cx="9290049" cy="3404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0" i="0">
                <a:solidFill>
                  <a:srgbClr val="FFFF00"/>
                </a:solidFill>
                <a:effectLst/>
              </a:rPr>
              <a:t>Q_UNUSED(name)</a:t>
            </a:r>
            <a:r>
              <a:rPr lang="zh-CN" altLang="en-US" b="0" i="0">
                <a:solidFill>
                  <a:schemeClr val="bg1"/>
                </a:solidFill>
                <a:effectLst/>
              </a:rPr>
              <a:t>：这个宏用于在函数中定义不在函数体里使用的参数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6F9272-1BF1-4FAF-AF4E-8B7BFC948187}"/>
              </a:ext>
            </a:extLst>
          </p:cNvPr>
          <p:cNvSpPr/>
          <p:nvPr/>
        </p:nvSpPr>
        <p:spPr>
          <a:xfrm>
            <a:off x="779346" y="3159889"/>
            <a:ext cx="8993529" cy="16436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MainWindow::on_imageSaved(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id,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&amp;fileName)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Q_UNUSED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(id);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LabInfo-&gt;setText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"图片保存为："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fileName);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700EC3-71A4-4903-8D95-CD336F1B5639}"/>
              </a:ext>
            </a:extLst>
          </p:cNvPr>
          <p:cNvSpPr/>
          <p:nvPr/>
        </p:nvSpPr>
        <p:spPr>
          <a:xfrm>
            <a:off x="767770" y="5091782"/>
            <a:ext cx="9290049" cy="3404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foreach(variable, container)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：用于容器类的遍历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E038EA-C4D0-479A-B320-692D1F2B63E2}"/>
              </a:ext>
            </a:extLst>
          </p:cNvPr>
          <p:cNvSpPr/>
          <p:nvPr/>
        </p:nvSpPr>
        <p:spPr>
          <a:xfrm>
            <a:off x="756195" y="5432268"/>
            <a:ext cx="8993529" cy="7486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foreach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&amp;codecName,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recorder-&gt;supportedAudioCodecs())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-&gt;comboCodec-&gt;addItem(codecName);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DD5AE1-C8F2-45EE-AFEE-46E303983A3E}"/>
              </a:ext>
            </a:extLst>
          </p:cNvPr>
          <p:cNvSpPr/>
          <p:nvPr/>
        </p:nvSpPr>
        <p:spPr>
          <a:xfrm>
            <a:off x="756195" y="6507267"/>
            <a:ext cx="9290049" cy="3404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forever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：用于构造一个无限循环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89FD59-2823-45F9-95E6-71438F42DF27}"/>
              </a:ext>
            </a:extLst>
          </p:cNvPr>
          <p:cNvSpPr/>
          <p:nvPr/>
        </p:nvSpPr>
        <p:spPr>
          <a:xfrm>
            <a:off x="744620" y="6847752"/>
            <a:ext cx="8993529" cy="9767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forever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3117E5-9A89-4193-B9A1-956A000FE96C}"/>
              </a:ext>
            </a:extLst>
          </p:cNvPr>
          <p:cNvSpPr/>
          <p:nvPr/>
        </p:nvSpPr>
        <p:spPr>
          <a:xfrm>
            <a:off x="744620" y="8150868"/>
            <a:ext cx="9290049" cy="6111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qDebug(const char * message,…</a:t>
            </a:r>
            <a:r>
              <a:rPr lang="zh-CN" altLang="en-US" b="0" i="0">
                <a:solidFill>
                  <a:srgbClr val="FFFF00"/>
                </a:solidFill>
                <a:effectLst/>
                <a:latin typeface="-apple-system"/>
              </a:rPr>
              <a:t>）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：在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debugger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窗体显示信息，如果编译器设置了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Qt_NO_DEBUG_OUTPUT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，则不作任何输出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F3EA6E-7504-4E8F-A08F-7A3C668BE052}"/>
              </a:ext>
            </a:extLst>
          </p:cNvPr>
          <p:cNvSpPr/>
          <p:nvPr/>
        </p:nvSpPr>
        <p:spPr>
          <a:xfrm>
            <a:off x="744619" y="8762035"/>
            <a:ext cx="8993529" cy="4861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>
                <a:solidFill>
                  <a:srgbClr val="000080"/>
                </a:solidFill>
                <a:effectLst/>
              </a:rPr>
              <a:t>qDebug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"Items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in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list: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%d"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myList.size());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1CFB59-28C8-4A73-9343-F80F1D1A487D}"/>
              </a:ext>
            </a:extLst>
          </p:cNvPr>
          <p:cNvSpPr txBox="1"/>
          <p:nvPr/>
        </p:nvSpPr>
        <p:spPr>
          <a:xfrm>
            <a:off x="733046" y="9248172"/>
            <a:ext cx="9140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类似的宏还有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qWarning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qCritical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qFatal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qInfo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等，也是用于在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debugger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窗体显示信息。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0789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11940</TotalTime>
  <Words>4963</Words>
  <Application>Microsoft Office PowerPoint</Application>
  <PresentationFormat>自定义</PresentationFormat>
  <Paragraphs>600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-apple-system</vt:lpstr>
      <vt:lpstr>Arial Unicode MS</vt:lpstr>
      <vt:lpstr>Helvetica Neue</vt:lpstr>
      <vt:lpstr>PingFang SC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1607</cp:revision>
  <dcterms:created xsi:type="dcterms:W3CDTF">2020-06-26T01:00:00Z</dcterms:created>
  <dcterms:modified xsi:type="dcterms:W3CDTF">2021-08-22T06:06:41Z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35C8A0B9FA4B4BC7B03E97E74C2317FB</vt:lpwstr>
  </property>
</Properties>
</file>