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258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5244" autoAdjust="0"/>
  </p:normalViewPr>
  <p:slideViewPr>
    <p:cSldViewPr snapToGrid="0" showGuides="1">
      <p:cViewPr>
        <p:scale>
          <a:sx n="25" d="100"/>
          <a:sy n="25" d="100"/>
        </p:scale>
        <p:origin x="3077" y="68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01:57:39.7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45,'10'-7,"1"2,0-1,0 2,0-1,0 1,1 1,0 0,0 1,12-1,16 0,56 4,-40 0,-26 1,49 9,-17-1,-45-7,-1 0,30 11,-31-8,-1-2,1 0,0-1,16 2,264-3,-146-4,-130 2,-10 1,0-1,-1 0,1 0,0-1,0 0,0-1,0 0,-1 0,12-5,-19 4,-5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5T01:46:18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6T01:02:34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常用界面设计组件</a:t>
            </a:r>
            <a:endParaRPr lang="en-US" altLang="zh-CN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5.9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4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QTreeWidget</a:t>
            </a:r>
            <a:r>
              <a:rPr lang="zh-CN" altLang="en-US" sz="2000" b="1">
                <a:solidFill>
                  <a:schemeClr val="accent3"/>
                </a:solidFill>
              </a:rPr>
              <a:t>和</a:t>
            </a:r>
            <a:r>
              <a:rPr lang="en-US" altLang="zh-CN" sz="2000" b="1">
                <a:solidFill>
                  <a:schemeClr val="accent3"/>
                </a:solidFill>
              </a:rPr>
              <a:t>QDockWidget</a:t>
            </a:r>
            <a:endParaRPr lang="zh-CN" altLang="en-US" sz="2000" b="1">
              <a:solidFill>
                <a:schemeClr val="accent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1F6BB0-82E2-420E-8087-66A23532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00" y="873190"/>
            <a:ext cx="7003226" cy="4049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4C80DD4-4FAE-4818-A1CF-C257ABFB17DC}"/>
              </a:ext>
            </a:extLst>
          </p:cNvPr>
          <p:cNvSpPr/>
          <p:nvPr/>
        </p:nvSpPr>
        <p:spPr>
          <a:xfrm>
            <a:off x="586741" y="1240426"/>
            <a:ext cx="1496060" cy="54864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F50120-507E-47D4-A390-73D5B8D7297B}"/>
              </a:ext>
            </a:extLst>
          </p:cNvPr>
          <p:cNvSpPr txBox="1"/>
          <p:nvPr/>
        </p:nvSpPr>
        <p:spPr>
          <a:xfrm>
            <a:off x="2468697" y="2358598"/>
            <a:ext cx="326243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必须选中目录，否则会闪退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BE8B2AE-65F5-4253-8FEF-1168A18D63AD}"/>
              </a:ext>
            </a:extLst>
          </p:cNvPr>
          <p:cNvCxnSpPr>
            <a:cxnSpLocks/>
          </p:cNvCxnSpPr>
          <p:nvPr/>
        </p:nvCxnSpPr>
        <p:spPr>
          <a:xfrm>
            <a:off x="1991360" y="1778906"/>
            <a:ext cx="558800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751C443-C92B-47AA-88AF-4C8AE4FF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504" y="873190"/>
            <a:ext cx="2152650" cy="45148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7C8607-5829-4ABA-92E2-FF9BAE754383}"/>
              </a:ext>
            </a:extLst>
          </p:cNvPr>
          <p:cNvSpPr/>
          <p:nvPr/>
        </p:nvSpPr>
        <p:spPr>
          <a:xfrm>
            <a:off x="7981504" y="4892610"/>
            <a:ext cx="2045334" cy="23622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F74261-9B32-451A-94EB-8369F5642FFA}"/>
              </a:ext>
            </a:extLst>
          </p:cNvPr>
          <p:cNvSpPr/>
          <p:nvPr/>
        </p:nvSpPr>
        <p:spPr>
          <a:xfrm>
            <a:off x="7981504" y="2440543"/>
            <a:ext cx="2045334" cy="23622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0AA43D-32FD-49BD-AD67-E9DDF30C0F8A}"/>
              </a:ext>
            </a:extLst>
          </p:cNvPr>
          <p:cNvSpPr/>
          <p:nvPr/>
        </p:nvSpPr>
        <p:spPr>
          <a:xfrm>
            <a:off x="586740" y="1778906"/>
            <a:ext cx="1963420" cy="291501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F69EF4B-69C4-4AC1-93BC-DB6F90EF6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1" y="5203015"/>
            <a:ext cx="2438400" cy="24098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5437649-19F0-47DD-BC90-F588E5A41453}"/>
              </a:ext>
            </a:extLst>
          </p:cNvPr>
          <p:cNvSpPr txBox="1"/>
          <p:nvPr/>
        </p:nvSpPr>
        <p:spPr>
          <a:xfrm>
            <a:off x="3572064" y="5523593"/>
            <a:ext cx="4409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dock</a:t>
            </a:r>
            <a:r>
              <a:rPr lang="zh-CN" altLang="en-US" sz="2000">
                <a:solidFill>
                  <a:schemeClr val="bg1"/>
                </a:solidFill>
              </a:rPr>
              <a:t>：码头，可停靠的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QDockWidget</a:t>
            </a:r>
            <a:r>
              <a:rPr lang="zh-CN" altLang="en-US" sz="2000">
                <a:solidFill>
                  <a:schemeClr val="bg1"/>
                </a:solidFill>
              </a:rPr>
              <a:t>与菜单栏、工具栏，状态栏，中间区域是平级的关系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QTableWidget</a:t>
            </a:r>
            <a:r>
              <a:rPr lang="zh-CN" altLang="en-US" sz="2000" b="1">
                <a:solidFill>
                  <a:schemeClr val="accent3"/>
                </a:solidFill>
              </a:rPr>
              <a:t>操作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C5F98E-22BA-4B9D-9AAF-3E2B0546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9" y="897208"/>
            <a:ext cx="8724900" cy="5105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9BAA35C-0F7A-48D9-BD7B-EF2DA296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" y="6921661"/>
            <a:ext cx="4819650" cy="25431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7144C50-44B4-4021-8573-60D054ECFABB}"/>
              </a:ext>
            </a:extLst>
          </p:cNvPr>
          <p:cNvSpPr txBox="1"/>
          <p:nvPr/>
        </p:nvSpPr>
        <p:spPr>
          <a:xfrm>
            <a:off x="5509550" y="6163216"/>
            <a:ext cx="44930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QTableWidget </a:t>
            </a:r>
            <a:r>
              <a:rPr lang="zh-CN" altLang="en-US" sz="2000">
                <a:solidFill>
                  <a:schemeClr val="bg1"/>
                </a:solidFill>
              </a:rPr>
              <a:t>有几个函数自动调整表格的行高和列宽：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resizeColumnsToContents()</a:t>
            </a:r>
            <a:r>
              <a:rPr lang="zh-CN" altLang="en-US" sz="2000">
                <a:solidFill>
                  <a:schemeClr val="bg1"/>
                </a:solidFill>
              </a:rPr>
              <a:t>：自动调整所有列的宽度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resizeColumnToContents(int column)</a:t>
            </a:r>
            <a:r>
              <a:rPr lang="zh-CN" altLang="en-US" sz="2000">
                <a:solidFill>
                  <a:schemeClr val="bg1"/>
                </a:solidFill>
              </a:rPr>
              <a:t>：自动调整列号为 </a:t>
            </a:r>
            <a:r>
              <a:rPr lang="en-US" altLang="zh-CN" sz="2000">
                <a:solidFill>
                  <a:schemeClr val="bg1"/>
                </a:solidFill>
              </a:rPr>
              <a:t>column </a:t>
            </a:r>
            <a:r>
              <a:rPr lang="zh-CN" altLang="en-US" sz="2000">
                <a:solidFill>
                  <a:schemeClr val="bg1"/>
                </a:solidFill>
              </a:rPr>
              <a:t>的列的宽度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resizeRowsToContents()</a:t>
            </a:r>
            <a:r>
              <a:rPr lang="zh-CN" altLang="en-US" sz="2000">
                <a:solidFill>
                  <a:schemeClr val="bg1"/>
                </a:solidFill>
              </a:rPr>
              <a:t>：自动调整所有行的高度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resizeRowToContents(int row)</a:t>
            </a:r>
            <a:r>
              <a:rPr lang="zh-CN" altLang="en-US" sz="2000">
                <a:solidFill>
                  <a:schemeClr val="bg1"/>
                </a:solidFill>
              </a:rPr>
              <a:t>：自动调整行号为 </a:t>
            </a:r>
            <a:r>
              <a:rPr lang="en-US" altLang="zh-CN" sz="2000">
                <a:solidFill>
                  <a:schemeClr val="bg1"/>
                </a:solidFill>
              </a:rPr>
              <a:t>row </a:t>
            </a:r>
            <a:r>
              <a:rPr lang="zh-CN" altLang="en-US" sz="2000">
                <a:solidFill>
                  <a:schemeClr val="bg1"/>
                </a:solidFill>
              </a:rPr>
              <a:t>的行的高度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这几个函数实际上是 </a:t>
            </a:r>
            <a:r>
              <a:rPr lang="en-US" altLang="zh-CN" sz="2000">
                <a:solidFill>
                  <a:schemeClr val="bg1"/>
                </a:solidFill>
              </a:rPr>
              <a:t>QTableWidget </a:t>
            </a:r>
            <a:r>
              <a:rPr lang="zh-CN" altLang="en-US" sz="2000">
                <a:solidFill>
                  <a:schemeClr val="bg1"/>
                </a:solidFill>
              </a:rPr>
              <a:t>的父类 </a:t>
            </a:r>
            <a:r>
              <a:rPr lang="en-US" altLang="zh-CN" sz="2000">
                <a:solidFill>
                  <a:schemeClr val="bg1"/>
                </a:solidFill>
              </a:rPr>
              <a:t>QTableView </a:t>
            </a:r>
            <a:r>
              <a:rPr lang="zh-CN" altLang="en-US" sz="2000">
                <a:solidFill>
                  <a:schemeClr val="bg1"/>
                </a:solidFill>
              </a:rPr>
              <a:t>的函数。</a:t>
            </a:r>
          </a:p>
        </p:txBody>
      </p:sp>
    </p:spTree>
    <p:extLst>
      <p:ext uri="{BB962C8B-B14F-4D97-AF65-F5344CB8AC3E}">
        <p14:creationId xmlns:p14="http://schemas.microsoft.com/office/powerpoint/2010/main" val="272646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字符串与输入输出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044254-15BB-4A14-9E7F-2CF7EE423646}"/>
              </a:ext>
            </a:extLst>
          </p:cNvPr>
          <p:cNvSpPr txBox="1"/>
          <p:nvPr/>
        </p:nvSpPr>
        <p:spPr>
          <a:xfrm>
            <a:off x="737211" y="1043897"/>
            <a:ext cx="9357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字符串与数值之间的转换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QString</a:t>
            </a:r>
            <a:r>
              <a:rPr lang="zh-CN" altLang="en-US" sz="2000">
                <a:solidFill>
                  <a:schemeClr val="bg1"/>
                </a:solidFill>
              </a:rPr>
              <a:t>类可以信息字符串与数值之间的转换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使用</a:t>
            </a:r>
            <a:r>
              <a:rPr lang="en-US" altLang="zh-CN" sz="2000">
                <a:solidFill>
                  <a:schemeClr val="bg1"/>
                </a:solidFill>
              </a:rPr>
              <a:t>QLable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QLineEdit</a:t>
            </a:r>
            <a:r>
              <a:rPr lang="zh-CN" altLang="en-US" sz="2000">
                <a:solidFill>
                  <a:schemeClr val="bg1"/>
                </a:solidFill>
              </a:rPr>
              <a:t>显示和输入信息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使用布局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12DFFB-606D-4874-9314-8DDAF143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921" y="894759"/>
            <a:ext cx="3181350" cy="21907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DBD0298-F4CC-4DF3-80EC-22A41E68B6B4}"/>
              </a:ext>
            </a:extLst>
          </p:cNvPr>
          <p:cNvSpPr/>
          <p:nvPr/>
        </p:nvSpPr>
        <p:spPr>
          <a:xfrm>
            <a:off x="983848" y="3487114"/>
            <a:ext cx="8229600" cy="16667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toInt(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bool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ok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Q_NULLPTR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base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C0C0C0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long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toLong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bool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ok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Q_NULLPTR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base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C0C0C0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short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toShort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bool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ok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Q_NULLPTR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base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C0C0C0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uint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toUInt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bool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*ok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Q_NULLPTR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base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C0C0C0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ulong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toULong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bool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*ok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Q_NULLPTR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base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C4B07C-C1D6-4581-BCEA-569CE7B53EF6}"/>
              </a:ext>
            </a:extLst>
          </p:cNvPr>
          <p:cNvSpPr txBox="1"/>
          <p:nvPr/>
        </p:nvSpPr>
        <p:spPr>
          <a:xfrm>
            <a:off x="983848" y="3117782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QString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类从字符串转换为整数的函数有：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2FA19F-08A5-44F4-9721-F446A1B0390C}"/>
              </a:ext>
            </a:extLst>
          </p:cNvPr>
          <p:cNvSpPr/>
          <p:nvPr/>
        </p:nvSpPr>
        <p:spPr>
          <a:xfrm>
            <a:off x="983848" y="5651581"/>
            <a:ext cx="8229600" cy="622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double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toDouble(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bool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*ok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Q_NULLPTR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808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toFloat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bool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ok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Q_NULLPTR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C9B4A7-7CCF-41CD-92D5-5FC18450B45F}"/>
              </a:ext>
            </a:extLst>
          </p:cNvPr>
          <p:cNvSpPr txBox="1"/>
          <p:nvPr/>
        </p:nvSpPr>
        <p:spPr>
          <a:xfrm>
            <a:off x="983848" y="5282248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QString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将字符串转换为浮点数的函数有：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0AC965D-4979-432E-9377-C74D85E6E27F}"/>
              </a:ext>
            </a:extLst>
          </p:cNvPr>
          <p:cNvSpPr/>
          <p:nvPr/>
        </p:nvSpPr>
        <p:spPr>
          <a:xfrm>
            <a:off x="983847" y="6889074"/>
            <a:ext cx="8229600" cy="12374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str=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number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(total,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'f'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str=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asprintf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"%.2f"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total);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str=str.setNum(total,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'f'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str=str.sprintf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altLang="zh-CN" sz="2000">
                <a:solidFill>
                  <a:srgbClr val="008000"/>
                </a:solidFill>
              </a:rPr>
              <a:t>“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%.2f</a:t>
            </a:r>
            <a:r>
              <a:rPr lang="en-US" altLang="zh-CN" sz="2000">
                <a:solidFill>
                  <a:srgbClr val="008000"/>
                </a:solidFill>
              </a:rPr>
              <a:t>”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，total);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72FF3E-3BDC-45F2-B2A7-E2A95D1BE8B6}"/>
              </a:ext>
            </a:extLst>
          </p:cNvPr>
          <p:cNvSpPr txBox="1"/>
          <p:nvPr/>
        </p:nvSpPr>
        <p:spPr>
          <a:xfrm>
            <a:off x="983847" y="6519741"/>
            <a:ext cx="6215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希望显示两位小数，下面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4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行语句都可以实现这个功能：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9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字符串与输入输出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044254-15BB-4A14-9E7F-2CF7EE423646}"/>
              </a:ext>
            </a:extLst>
          </p:cNvPr>
          <p:cNvSpPr txBox="1"/>
          <p:nvPr/>
        </p:nvSpPr>
        <p:spPr>
          <a:xfrm>
            <a:off x="633889" y="766378"/>
            <a:ext cx="935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QString</a:t>
            </a:r>
            <a:r>
              <a:rPr lang="zh-CN" altLang="en-US" sz="2000">
                <a:solidFill>
                  <a:schemeClr val="bg1"/>
                </a:solidFill>
              </a:rPr>
              <a:t>的常用功能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QString</a:t>
            </a:r>
            <a:r>
              <a:rPr lang="zh-CN" altLang="en-US" sz="2000">
                <a:solidFill>
                  <a:schemeClr val="bg1"/>
                </a:solidFill>
              </a:rPr>
              <a:t>存储字符采用的是</a:t>
            </a:r>
            <a:r>
              <a:rPr lang="en-US" altLang="zh-CN" sz="2000">
                <a:solidFill>
                  <a:schemeClr val="bg1"/>
                </a:solidFill>
              </a:rPr>
              <a:t>Unicode</a:t>
            </a:r>
            <a:r>
              <a:rPr lang="zh-CN" altLang="en-US" sz="2000">
                <a:solidFill>
                  <a:schemeClr val="bg1"/>
                </a:solidFill>
              </a:rPr>
              <a:t>码（</a:t>
            </a:r>
            <a:r>
              <a:rPr lang="en-US" altLang="zh-CN" sz="2000">
                <a:solidFill>
                  <a:schemeClr val="bg1"/>
                </a:solidFill>
              </a:rPr>
              <a:t>16</a:t>
            </a:r>
            <a:r>
              <a:rPr lang="zh-CN" altLang="en-US" sz="2000">
                <a:solidFill>
                  <a:schemeClr val="bg1"/>
                </a:solidFill>
              </a:rPr>
              <a:t>位</a:t>
            </a:r>
            <a:r>
              <a:rPr lang="en-US" altLang="zh-CN" sz="2000">
                <a:solidFill>
                  <a:schemeClr val="bg1"/>
                </a:solidFill>
              </a:rPr>
              <a:t>QChar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EE6AB0-0179-4AA8-AA2B-12068B34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019" y="1700812"/>
            <a:ext cx="5753100" cy="364807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C675BED-88AC-4803-B600-FDB508D64C84}"/>
              </a:ext>
            </a:extLst>
          </p:cNvPr>
          <p:cNvSpPr/>
          <p:nvPr/>
        </p:nvSpPr>
        <p:spPr>
          <a:xfrm>
            <a:off x="775502" y="5801053"/>
            <a:ext cx="8229600" cy="1294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QString 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zh-CN" altLang="en-US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卖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zh-CN" altLang="en-US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，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zh-CN" altLang="en-US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拐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QString str3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append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//str1="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卖拐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"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str3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prepend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//str3="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拐卖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"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EE8C0F-F93F-4744-909B-9966C9BBFF60}"/>
              </a:ext>
            </a:extLst>
          </p:cNvPr>
          <p:cNvSpPr txBox="1"/>
          <p:nvPr/>
        </p:nvSpPr>
        <p:spPr>
          <a:xfrm>
            <a:off x="775502" y="5431720"/>
            <a:ext cx="6215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chemeClr val="bg1"/>
                </a:solidFill>
                <a:effectLst/>
                <a:latin typeface="PingFang SC"/>
              </a:rPr>
              <a:t>append() </a:t>
            </a:r>
            <a:r>
              <a:rPr lang="zh-CN" altLang="en-US" b="1" i="0">
                <a:solidFill>
                  <a:schemeClr val="bg1"/>
                </a:solidFill>
                <a:effectLst/>
                <a:latin typeface="PingFang SC"/>
              </a:rPr>
              <a:t>和 </a:t>
            </a:r>
            <a:r>
              <a:rPr lang="en-US" altLang="zh-CN" b="1" i="0">
                <a:solidFill>
                  <a:schemeClr val="bg1"/>
                </a:solidFill>
                <a:effectLst/>
                <a:latin typeface="PingFang SC"/>
              </a:rPr>
              <a:t>prepend()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FC7865F-0DBE-4FC6-96DD-E599B5554AC1}"/>
              </a:ext>
            </a:extLst>
          </p:cNvPr>
          <p:cNvSpPr/>
          <p:nvPr/>
        </p:nvSpPr>
        <p:spPr>
          <a:xfrm>
            <a:off x="775502" y="7489065"/>
            <a:ext cx="8229600" cy="10414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QString 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"Hello, World"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toUpper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//str1="HELLO,WORLD"</a:t>
            </a:r>
            <a:endParaRPr lang="en-US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toLower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//str1="hello, world"</a:t>
            </a:r>
            <a:endParaRPr lang="en-US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941FA8-4AB0-4DA0-B2B8-E0B32FB0D52F}"/>
              </a:ext>
            </a:extLst>
          </p:cNvPr>
          <p:cNvSpPr txBox="1"/>
          <p:nvPr/>
        </p:nvSpPr>
        <p:spPr>
          <a:xfrm>
            <a:off x="775502" y="7119732"/>
            <a:ext cx="6215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chemeClr val="bg1"/>
                </a:solidFill>
                <a:effectLst/>
                <a:latin typeface="PingFang SC"/>
              </a:rPr>
              <a:t>oUpper() </a:t>
            </a:r>
            <a:r>
              <a:rPr lang="zh-CN" altLang="en-US" b="1" i="0">
                <a:solidFill>
                  <a:schemeClr val="bg1"/>
                </a:solidFill>
                <a:effectLst/>
                <a:latin typeface="PingFang SC"/>
              </a:rPr>
              <a:t>和 </a:t>
            </a:r>
            <a:r>
              <a:rPr lang="en-US" altLang="zh-CN" b="1" i="0">
                <a:solidFill>
                  <a:schemeClr val="bg1"/>
                </a:solidFill>
                <a:effectLst/>
                <a:latin typeface="PingFang SC"/>
              </a:rPr>
              <a:t>toLower()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E5EDD1-20C5-4859-B437-8879A219989C}"/>
              </a:ext>
            </a:extLst>
          </p:cNvPr>
          <p:cNvSpPr/>
          <p:nvPr/>
        </p:nvSpPr>
        <p:spPr>
          <a:xfrm>
            <a:off x="775502" y="8969740"/>
            <a:ext cx="8229600" cy="13664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pt-BR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QString str1</a:t>
            </a:r>
            <a:r>
              <a:rPr lang="pt-BR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"NI</a:t>
            </a:r>
            <a:r>
              <a:rPr lang="zh-CN" altLang="pt-BR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好</a:t>
            </a:r>
            <a:r>
              <a:rPr lang="pt-BR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</a:t>
            </a:r>
            <a:endParaRPr lang="pt-BR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pt-BR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pt-BR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pt-BR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pt-BR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pt-BR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//N=3</a:t>
            </a:r>
            <a:endParaRPr lang="pt-BR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pt-BR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pt-BR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pt-BR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pt-BR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pt-BR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//N=3</a:t>
            </a:r>
            <a:endParaRPr lang="pt-BR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pt-BR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pt-BR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pt-BR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pt-BR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pt-BR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//N=3</a:t>
            </a:r>
            <a:endParaRPr lang="pt-BR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49389D-BD2F-4358-8009-1329104805FB}"/>
              </a:ext>
            </a:extLst>
          </p:cNvPr>
          <p:cNvSpPr txBox="1"/>
          <p:nvPr/>
        </p:nvSpPr>
        <p:spPr>
          <a:xfrm>
            <a:off x="775502" y="8600407"/>
            <a:ext cx="6215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count()</a:t>
            </a:r>
            <a:r>
              <a:rPr lang="zh-CN" altLang="en-US" b="1" i="0">
                <a:solidFill>
                  <a:schemeClr val="bg1"/>
                </a:solidFill>
                <a:effectLst/>
                <a:latin typeface="Helvetica Neue"/>
              </a:rPr>
              <a:t>、</a:t>
            </a:r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size() </a:t>
            </a:r>
            <a:r>
              <a:rPr lang="zh-CN" altLang="en-US" b="1" i="0">
                <a:solidFill>
                  <a:schemeClr val="bg1"/>
                </a:solidFill>
                <a:effectLst/>
                <a:latin typeface="Helvetica Neue"/>
              </a:rPr>
              <a:t>和 </a:t>
            </a:r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length()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D9D9DC-50B9-4100-9894-861A1F969604}"/>
              </a:ext>
            </a:extLst>
          </p:cNvPr>
          <p:cNvSpPr/>
          <p:nvPr/>
        </p:nvSpPr>
        <p:spPr>
          <a:xfrm>
            <a:off x="775502" y="10775396"/>
            <a:ext cx="8229600" cy="10770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QString 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 Are   you   OK? 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trimmed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//str1="Are   you   OK?"</a:t>
            </a:r>
            <a:endParaRPr lang="en-US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simplified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//str1="Are you OK?"</a:t>
            </a:r>
            <a:endParaRPr lang="en-US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21A6B9E-F4B5-40C4-893A-5B29243C354B}"/>
              </a:ext>
            </a:extLst>
          </p:cNvPr>
          <p:cNvSpPr txBox="1"/>
          <p:nvPr/>
        </p:nvSpPr>
        <p:spPr>
          <a:xfrm>
            <a:off x="775502" y="10406063"/>
            <a:ext cx="6215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trimmed() </a:t>
            </a:r>
            <a:r>
              <a:rPr lang="zh-CN" altLang="en-US" b="1" i="0">
                <a:solidFill>
                  <a:schemeClr val="bg1"/>
                </a:solidFill>
                <a:effectLst/>
                <a:latin typeface="Helvetica Neue"/>
              </a:rPr>
              <a:t>和 </a:t>
            </a:r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simplified()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6C506D3-7CB7-4BF3-9690-EB0AFBB8B047}"/>
              </a:ext>
            </a:extLst>
          </p:cNvPr>
          <p:cNvSpPr/>
          <p:nvPr/>
        </p:nvSpPr>
        <p:spPr>
          <a:xfrm>
            <a:off x="775502" y="12221808"/>
            <a:ext cx="8229600" cy="14941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US" altLang="zh-CN" sz="1600" b="0" i="0">
                <a:solidFill>
                  <a:srgbClr val="00B050"/>
                </a:solidFill>
                <a:effectLst/>
                <a:latin typeface="Helvetica Neue"/>
              </a:rPr>
              <a:t>int indexOf (const QString &amp;str, int from = 0 , Qt::CaseSensitivity cs = </a:t>
            </a:r>
          </a:p>
          <a:p>
            <a:pPr algn="l"/>
            <a:r>
              <a:rPr lang="en-US" altLang="zh-CN" sz="16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					</a:t>
            </a:r>
            <a:r>
              <a:rPr lang="en-US" altLang="zh-CN" sz="1600" b="0" i="0">
                <a:solidFill>
                  <a:srgbClr val="00B050"/>
                </a:solidFill>
                <a:effectLst/>
                <a:latin typeface="Helvetica Neue"/>
              </a:rPr>
              <a:t>Qt::CaseSensitive) const</a:t>
            </a:r>
            <a:endParaRPr lang="en-US" altLang="zh-CN" sz="1600" b="0" i="0">
              <a:solidFill>
                <a:srgbClr val="00B05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QString 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"G:\Qt5Book\QT5.9Study\qw.cpp"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indexOf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"5.9"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 N=13</a:t>
            </a:r>
            <a:endParaRPr lang="en-US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lastIndexOf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"\\"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//N=21</a:t>
            </a:r>
            <a:endParaRPr lang="en-US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A052197-A526-4148-B323-1FE4D33FD433}"/>
              </a:ext>
            </a:extLst>
          </p:cNvPr>
          <p:cNvSpPr txBox="1"/>
          <p:nvPr/>
        </p:nvSpPr>
        <p:spPr>
          <a:xfrm>
            <a:off x="775502" y="11852476"/>
            <a:ext cx="6215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indexOf () </a:t>
            </a:r>
            <a:r>
              <a:rPr lang="zh-CN" altLang="en-US" b="1" i="0">
                <a:solidFill>
                  <a:schemeClr val="bg1"/>
                </a:solidFill>
                <a:effectLst/>
                <a:latin typeface="Helvetica Neue"/>
              </a:rPr>
              <a:t>和 </a:t>
            </a:r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lastIndexOf ()</a:t>
            </a:r>
          </a:p>
        </p:txBody>
      </p:sp>
    </p:spTree>
    <p:extLst>
      <p:ext uri="{BB962C8B-B14F-4D97-AF65-F5344CB8AC3E}">
        <p14:creationId xmlns:p14="http://schemas.microsoft.com/office/powerpoint/2010/main" val="225339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1182B277-3C8B-435A-8182-98F02278BF97}"/>
              </a:ext>
            </a:extLst>
          </p:cNvPr>
          <p:cNvSpPr/>
          <p:nvPr/>
        </p:nvSpPr>
        <p:spPr>
          <a:xfrm>
            <a:off x="1111166" y="832091"/>
            <a:ext cx="8796762" cy="16854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QString 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 N=true 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未赋值字符串变量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 N=false 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只有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"\0"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的字符串，也不是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Null</a:t>
            </a:r>
            <a:endParaRPr lang="en-US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isEmpty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 N=true</a:t>
            </a:r>
            <a:endParaRPr lang="en-US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isEmpty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 N=true</a:t>
            </a:r>
            <a:endParaRPr lang="en-US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190441-BDF3-49D9-8309-73812033C2C2}"/>
              </a:ext>
            </a:extLst>
          </p:cNvPr>
          <p:cNvSpPr txBox="1"/>
          <p:nvPr/>
        </p:nvSpPr>
        <p:spPr>
          <a:xfrm>
            <a:off x="1111167" y="462758"/>
            <a:ext cx="6215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isNull() </a:t>
            </a:r>
            <a:r>
              <a:rPr lang="zh-CN" altLang="en-US" b="1" i="0">
                <a:solidFill>
                  <a:schemeClr val="bg1"/>
                </a:solidFill>
                <a:effectLst/>
                <a:latin typeface="Helvetica Neue"/>
              </a:rPr>
              <a:t>和 </a:t>
            </a:r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isEmpty()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05CDCD-09D2-43AA-8D6A-EF0A955DE758}"/>
              </a:ext>
            </a:extLst>
          </p:cNvPr>
          <p:cNvSpPr txBox="1"/>
          <p:nvPr/>
        </p:nvSpPr>
        <p:spPr>
          <a:xfrm>
            <a:off x="1111166" y="2517495"/>
            <a:ext cx="879676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QString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只要赋值，就在字符串的末尾自动加上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"\0"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，所以，如果只是要判断字符串内容是否为空，常用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isEmpty()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3D3E6E-0501-47CD-8A74-71D02E139ADE}"/>
              </a:ext>
            </a:extLst>
          </p:cNvPr>
          <p:cNvSpPr/>
          <p:nvPr/>
        </p:nvSpPr>
        <p:spPr>
          <a:xfrm>
            <a:off x="1111165" y="3596364"/>
            <a:ext cx="8796762" cy="19400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QString 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"G:\Qt5Book\QT5.9Study\qw.cpp"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contains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".cpp"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Qt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CaseInsensitive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 N=true,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不区分大小写</a:t>
            </a:r>
            <a:endParaRPr lang="en-US" altLang="zh-CN" sz="2000" b="0" i="0">
              <a:solidFill>
                <a:srgbClr val="38AD24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contains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".CPP"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Qt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CaseSensitive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 N=false,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区分大小写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72A435-BDFA-4D7B-B3EA-59F57D72781D}"/>
              </a:ext>
            </a:extLst>
          </p:cNvPr>
          <p:cNvSpPr txBox="1"/>
          <p:nvPr/>
        </p:nvSpPr>
        <p:spPr>
          <a:xfrm>
            <a:off x="1111166" y="3227031"/>
            <a:ext cx="6215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contains()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1723CC-969D-4418-92C7-9372CEA9673E}"/>
              </a:ext>
            </a:extLst>
          </p:cNvPr>
          <p:cNvSpPr/>
          <p:nvPr/>
        </p:nvSpPr>
        <p:spPr>
          <a:xfrm>
            <a:off x="1111165" y="5945503"/>
            <a:ext cx="8796762" cy="19400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QString 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zh-CN" altLang="en-US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学生姓名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zh-CN" altLang="en-US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男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,1984-3-4,</a:t>
            </a:r>
            <a:r>
              <a:rPr lang="zh-CN" altLang="en-US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汉族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zh-CN" altLang="en-US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山东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indexOf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","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 N=4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，第一个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","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出现的位置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left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//str2="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学生姓名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"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lastIndexOf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","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 N=18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，最后一个逗号的位置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right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()-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altLang="zh-CN" sz="2000" b="0" i="0">
                <a:solidFill>
                  <a:srgbClr val="32BA0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//str2=”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山东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，提取最后一个逗号之后的字符串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8F7A01-7CE4-4244-AE8A-8E5FE2A554EA}"/>
              </a:ext>
            </a:extLst>
          </p:cNvPr>
          <p:cNvSpPr txBox="1"/>
          <p:nvPr/>
        </p:nvSpPr>
        <p:spPr>
          <a:xfrm>
            <a:off x="1111166" y="5576170"/>
            <a:ext cx="6215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endsWith() </a:t>
            </a:r>
            <a:r>
              <a:rPr lang="zh-CN" altLang="en-US" b="1" i="0">
                <a:solidFill>
                  <a:schemeClr val="bg1"/>
                </a:solidFill>
                <a:effectLst/>
                <a:latin typeface="Helvetica Neue"/>
              </a:rPr>
              <a:t>和 </a:t>
            </a:r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startsWith()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FB9C03B-F5ED-4D6F-8001-202BBF573125}"/>
              </a:ext>
            </a:extLst>
          </p:cNvPr>
          <p:cNvSpPr/>
          <p:nvPr/>
        </p:nvSpPr>
        <p:spPr>
          <a:xfrm>
            <a:off x="1111172" y="8942921"/>
            <a:ext cx="8796762" cy="21333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QString 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zh-CN" altLang="en-US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学生姓名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zh-CN" altLang="en-US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男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,1984-3-4,</a:t>
            </a:r>
            <a:r>
              <a:rPr lang="zh-CN" altLang="en-US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汉族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zh-CN" altLang="en-US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山东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;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section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","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000" b="0" i="0">
                <a:solidFill>
                  <a:srgbClr val="32BA0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000" b="0" i="0">
                <a:solidFill>
                  <a:srgbClr val="32BA0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//str2="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学生姓名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，第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段的编号为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0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section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","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000" b="0" i="0">
                <a:solidFill>
                  <a:srgbClr val="32BA0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000" b="0" i="0">
                <a:solidFill>
                  <a:srgbClr val="32BA0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};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 str2="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男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"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section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","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000" b="0" i="0">
                <a:solidFill>
                  <a:srgbClr val="32BA0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000" b="0" i="0">
                <a:solidFill>
                  <a:srgbClr val="32BA0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};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 str2="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学生姓名，男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"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str2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str1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section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2000" b="0" i="0">
                <a:solidFill>
                  <a:srgbClr val="1861A7"/>
                </a:solidFill>
                <a:effectLst/>
                <a:latin typeface="Courier New" panose="02070309020205020404" pitchFamily="49" charset="0"/>
              </a:rPr>
              <a:t>","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000" b="0" i="0">
                <a:solidFill>
                  <a:srgbClr val="32BA0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000" b="0" i="0">
                <a:solidFill>
                  <a:srgbClr val="32BA0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 str2="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山东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"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F85F578-8C8C-4F49-A5A5-3D8CA84D8282}"/>
              </a:ext>
            </a:extLst>
          </p:cNvPr>
          <p:cNvSpPr txBox="1"/>
          <p:nvPr/>
        </p:nvSpPr>
        <p:spPr>
          <a:xfrm>
            <a:off x="1111166" y="7885549"/>
            <a:ext cx="6215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chemeClr val="bg1"/>
                </a:solidFill>
                <a:effectLst/>
                <a:latin typeface="Helvetica Neue"/>
              </a:rPr>
              <a:t>section()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1E3D44-D671-4D16-B6DB-C64635B2561F}"/>
              </a:ext>
            </a:extLst>
          </p:cNvPr>
          <p:cNvSpPr/>
          <p:nvPr/>
        </p:nvSpPr>
        <p:spPr>
          <a:xfrm>
            <a:off x="1111172" y="8294642"/>
            <a:ext cx="898195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>
                <a:solidFill>
                  <a:srgbClr val="800080"/>
                </a:solidFill>
                <a:effectLst/>
              </a:rPr>
              <a:t>QString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800"/>
              <a:t>section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800"/>
              <a:t>(</a:t>
            </a:r>
            <a:r>
              <a:rPr lang="en-US" altLang="zh-CN" sz="1800">
                <a:solidFill>
                  <a:srgbClr val="808000"/>
                </a:solidFill>
                <a:effectLst/>
              </a:rPr>
              <a:t>const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800">
                <a:solidFill>
                  <a:srgbClr val="800080"/>
                </a:solidFill>
                <a:effectLst/>
              </a:rPr>
              <a:t>QString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800"/>
              <a:t>&amp;sep,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800">
                <a:solidFill>
                  <a:srgbClr val="808000"/>
                </a:solidFill>
                <a:effectLst/>
              </a:rPr>
              <a:t>int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800"/>
              <a:t>start,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800">
                <a:solidFill>
                  <a:srgbClr val="808000"/>
                </a:solidFill>
                <a:effectLst/>
              </a:rPr>
              <a:t>int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800"/>
              <a:t>end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800"/>
              <a:t>=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800"/>
              <a:t>-</a:t>
            </a:r>
            <a:r>
              <a:rPr lang="en-US" altLang="zh-CN" sz="1800">
                <a:solidFill>
                  <a:srgbClr val="000080"/>
                </a:solidFill>
                <a:effectLst/>
              </a:rPr>
              <a:t>1</a:t>
            </a:r>
            <a:r>
              <a:rPr lang="en-US" altLang="zh-CN" sz="1800"/>
              <a:t>,</a:t>
            </a:r>
          </a:p>
          <a:p>
            <a:pPr algn="l"/>
            <a:r>
              <a:rPr lang="en-US" altLang="zh-CN">
                <a:solidFill>
                  <a:srgbClr val="C0C0C0"/>
                </a:solidFill>
                <a:effectLst/>
              </a:rPr>
              <a:t>				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800"/>
              <a:t>SectionFlags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800"/>
              <a:t>flags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800"/>
              <a:t>=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800"/>
              <a:t>SectionDefault)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800">
                <a:solidFill>
                  <a:srgbClr val="808000"/>
                </a:solidFill>
                <a:effectLst/>
              </a:rPr>
              <a:t>const</a:t>
            </a:r>
            <a:endParaRPr lang="en-US" altLang="zh-CN" sz="1800">
              <a:solidFill>
                <a:srgbClr val="66666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2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SpinBox</a:t>
            </a:r>
            <a:r>
              <a:rPr lang="zh-CN" altLang="en-US" sz="2000" b="1">
                <a:solidFill>
                  <a:schemeClr val="accent3"/>
                </a:solidFill>
              </a:rPr>
              <a:t>的使用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044254-15BB-4A14-9E7F-2CF7EE423646}"/>
              </a:ext>
            </a:extLst>
          </p:cNvPr>
          <p:cNvSpPr txBox="1"/>
          <p:nvPr/>
        </p:nvSpPr>
        <p:spPr>
          <a:xfrm>
            <a:off x="586740" y="721211"/>
            <a:ext cx="7642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QSpinBox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和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QDoubleSpinBox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都是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QAbstractSpinBox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的子类</a:t>
            </a:r>
            <a:endParaRPr lang="en-US" altLang="zh-CN" sz="2000" b="1" i="0">
              <a:solidFill>
                <a:schemeClr val="bg1"/>
              </a:solidFill>
              <a:effectLst/>
              <a:latin typeface="PingFang SC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CA74E5A-7A4C-4DEF-B32F-8D9ABB784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067620"/>
              </p:ext>
            </p:extLst>
          </p:nvPr>
        </p:nvGraphicFramePr>
        <p:xfrm>
          <a:off x="1770856" y="1196266"/>
          <a:ext cx="708342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184">
                  <a:extLst>
                    <a:ext uri="{9D8B030D-6E8A-4147-A177-3AD203B41FA5}">
                      <a16:colId xmlns:a16="http://schemas.microsoft.com/office/drawing/2014/main" val="2707095258"/>
                    </a:ext>
                  </a:extLst>
                </a:gridCol>
                <a:gridCol w="4851242">
                  <a:extLst>
                    <a:ext uri="{9D8B030D-6E8A-4147-A177-3AD203B41FA5}">
                      <a16:colId xmlns:a16="http://schemas.microsoft.com/office/drawing/2014/main" val="3695981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属性名称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67530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prefix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数字显示的前缀，例如“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$”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35366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suffix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数字显示的后缀，例如“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Kg”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2980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minimum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数值范围的最小值，如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75935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maximum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数值范围的最大值，如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255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91374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singlestep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单击右侧上下调整按钮时的单步改变值，如设置为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，或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3875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当前显示的值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46827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displayIntegerBase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QSpinBox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特有属性，显示整数使用的进制，例如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就表示二进制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03512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decimals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QDoubleSpinBox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特有属性，显示数值的小数位数，例如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就显示两位小数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27201456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1059294E-6580-4C46-9C9C-FF1F4B152E4B}"/>
              </a:ext>
            </a:extLst>
          </p:cNvPr>
          <p:cNvSpPr txBox="1"/>
          <p:nvPr/>
        </p:nvSpPr>
        <p:spPr>
          <a:xfrm>
            <a:off x="3378200" y="5585386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QSpinBox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和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QDoubleSpinBox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的主要属性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A342C1-A89D-4367-98C6-7AB54359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7" y="6551925"/>
            <a:ext cx="3552825" cy="2076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8A7340-C472-45D8-B72C-D13F565CF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275" y="6056625"/>
            <a:ext cx="35052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6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其他数字输入和显示组件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C02B72-AE36-4B54-AD09-39774B249937}"/>
              </a:ext>
            </a:extLst>
          </p:cNvPr>
          <p:cNvSpPr/>
          <p:nvPr/>
        </p:nvSpPr>
        <p:spPr>
          <a:xfrm>
            <a:off x="5312569" y="886460"/>
            <a:ext cx="4932045" cy="34315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QSlider:</a:t>
            </a:r>
            <a:r>
              <a:rPr lang="zh-CN" altLang="en-US"/>
              <a:t>滑动条，通过滑动设置数值，可用于数值输入。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QScrollBar:</a:t>
            </a:r>
            <a:r>
              <a:rPr lang="zh-CN" altLang="en-US"/>
              <a:t>卷滚条，与</a:t>
            </a:r>
            <a:r>
              <a:rPr lang="en-US" altLang="zh-CN"/>
              <a:t>QSlider</a:t>
            </a:r>
            <a:r>
              <a:rPr lang="zh-CN" altLang="en-US"/>
              <a:t>功能类似，还可以用于卷滚区域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QProgressBar:</a:t>
            </a:r>
            <a:r>
              <a:rPr lang="zh-CN" altLang="en-US"/>
              <a:t>进度条，一般用于显示任务进度，可用于数值的百分比显示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QDial:</a:t>
            </a:r>
            <a:r>
              <a:rPr lang="zh-CN" altLang="en-US"/>
              <a:t>表盘式数值输入组件，通过转动表针获取输入值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QLCDNumber</a:t>
            </a:r>
            <a:r>
              <a:rPr lang="zh-CN" altLang="en-US"/>
              <a:t>：模仿</a:t>
            </a:r>
            <a:r>
              <a:rPr lang="en-US" altLang="zh-CN"/>
              <a:t>LCD</a:t>
            </a:r>
            <a:r>
              <a:rPr lang="zh-CN" altLang="en-US"/>
              <a:t>数字的显示组件，可以显示整数或浮点数，显示整数可以使用不同进制数值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5FACA3-0114-4524-BD1C-AE271C11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886460"/>
            <a:ext cx="4229711" cy="45389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6C2F077D-AB3C-471A-858D-71EAE27797A6}"/>
                  </a:ext>
                </a:extLst>
              </p14:cNvPr>
              <p14:cNvContentPartPr/>
              <p14:nvPr/>
            </p14:nvContentPartPr>
            <p14:xfrm>
              <a:off x="7673100" y="3572640"/>
              <a:ext cx="439920" cy="2520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6C2F077D-AB3C-471A-858D-71EAE27797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4460" y="3563640"/>
                <a:ext cx="45756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30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日期时间数据与字符串之间的转换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E7C4C0-ACE8-4E52-9C26-9F8514A07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" y="886460"/>
            <a:ext cx="8391525" cy="3933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29C69E-037D-4DE1-A58A-932E9EB8ACB0}"/>
              </a:ext>
            </a:extLst>
          </p:cNvPr>
          <p:cNvSpPr txBox="1"/>
          <p:nvPr/>
        </p:nvSpPr>
        <p:spPr>
          <a:xfrm>
            <a:off x="978217" y="4970145"/>
            <a:ext cx="9174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QTime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：时间数据类型，如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15:23:13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QDate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：日期数据类型，如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2017-4-5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QDateTime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：日期时间数据类型，如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2017-03-23 08:12:43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QDateEdit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：编辑和显示日期的组件。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QDateTimeEdit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：编辑和显示日期时间的组件。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QCalendarWidget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： 一个用日历形式选择日期的组件。</a:t>
            </a:r>
            <a:endParaRPr lang="en-US" altLang="zh-CN" sz="2000" b="0" i="0">
              <a:solidFill>
                <a:schemeClr val="bg1"/>
              </a:solidFill>
              <a:effectLst/>
              <a:latin typeface="Helvetica Neu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Helvetica Neue"/>
              </a:rPr>
              <a:t>QTimer</a:t>
            </a:r>
            <a:r>
              <a:rPr lang="zh-CN" altLang="en-US" sz="2000">
                <a:solidFill>
                  <a:schemeClr val="bg1"/>
                </a:solidFill>
                <a:latin typeface="Helvetica Neue"/>
              </a:rPr>
              <a:t>：定时器，如果周期为</a:t>
            </a:r>
            <a:r>
              <a:rPr lang="en-US" altLang="zh-CN" sz="2000">
                <a:solidFill>
                  <a:schemeClr val="bg1"/>
                </a:solidFill>
                <a:latin typeface="Helvetica Neue"/>
              </a:rPr>
              <a:t>100</a:t>
            </a:r>
            <a:r>
              <a:rPr lang="zh-CN" altLang="en-US" sz="2000">
                <a:solidFill>
                  <a:schemeClr val="bg1"/>
                </a:solidFill>
                <a:latin typeface="Helvetica Neue"/>
              </a:rPr>
              <a:t>，那么每</a:t>
            </a:r>
            <a:r>
              <a:rPr lang="en-US" altLang="zh-CN" sz="2000">
                <a:solidFill>
                  <a:schemeClr val="bg1"/>
                </a:solidFill>
                <a:latin typeface="Helvetica Neue"/>
              </a:rPr>
              <a:t>100</a:t>
            </a:r>
            <a:r>
              <a:rPr lang="zh-CN" altLang="en-US" sz="2000">
                <a:solidFill>
                  <a:schemeClr val="bg1"/>
                </a:solidFill>
                <a:latin typeface="Helvetica Neue"/>
              </a:rPr>
              <a:t>毫秒会发射一次</a:t>
            </a:r>
            <a:r>
              <a:rPr lang="en-US" altLang="zh-CN" sz="2000">
                <a:solidFill>
                  <a:schemeClr val="bg1"/>
                </a:solidFill>
                <a:latin typeface="Helvetica Neue"/>
              </a:rPr>
              <a:t>timeout</a:t>
            </a:r>
            <a:r>
              <a:rPr lang="zh-CN" altLang="en-US" sz="2000">
                <a:solidFill>
                  <a:schemeClr val="bg1"/>
                </a:solidFill>
                <a:latin typeface="Helvetica Neue"/>
              </a:rPr>
              <a:t>信号</a:t>
            </a:r>
            <a:endParaRPr lang="zh-CN" altLang="en-US" sz="2000" b="0" i="0">
              <a:solidFill>
                <a:schemeClr val="bg1"/>
              </a:solidFill>
              <a:effectLst/>
              <a:latin typeface="Helvetica Neue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A9671027-4C56-4663-9CD0-1EDFC5918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23078"/>
              </p:ext>
            </p:extLst>
          </p:nvPr>
        </p:nvGraphicFramePr>
        <p:xfrm>
          <a:off x="2023744" y="7366774"/>
          <a:ext cx="7083426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96">
                  <a:extLst>
                    <a:ext uri="{9D8B030D-6E8A-4147-A177-3AD203B41FA5}">
                      <a16:colId xmlns:a16="http://schemas.microsoft.com/office/drawing/2014/main" val="3633571303"/>
                    </a:ext>
                  </a:extLst>
                </a:gridCol>
                <a:gridCol w="5662930">
                  <a:extLst>
                    <a:ext uri="{9D8B030D-6E8A-4147-A177-3AD203B41FA5}">
                      <a16:colId xmlns:a16="http://schemas.microsoft.com/office/drawing/2014/main" val="195855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</a:p>
                  </a:txBody>
                  <a:tcPr marL="38100" marR="38100" marT="53340" marB="533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意义</a:t>
                      </a:r>
                    </a:p>
                  </a:txBody>
                  <a:tcPr marL="38100" marR="38100" marT="53340" marB="53340" anchor="ctr"/>
                </a:tc>
                <a:extLst>
                  <a:ext uri="{0D108BD9-81ED-4DB2-BD59-A6C34878D82A}">
                    <a16:rowId xmlns:a16="http://schemas.microsoft.com/office/drawing/2014/main" val="70010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天，不补零显示，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1-31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76281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天，补零显示，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01-31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63056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月，不补零显示，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1-12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89197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月，补零显示，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01-12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67691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yy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年，两位显示，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00-99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28563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yyyy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年，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位数字显示，如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21636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小时，不补零，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0-23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或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1-12 (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如果显示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AM/PM)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45448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hh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小时，补零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位显示，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00-23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或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01-12 (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如果显示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AM/PM)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83010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小时，不补零，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0-23 (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即使显示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AM/PM)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44602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HH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小时，补零显示，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00-23 (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即使显示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AM/PM)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8582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分钟，不补零，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0-59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12980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分钟，补零显示，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00-59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96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毫秒，不补零，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0-999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6873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zzz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毫秒，补零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位显示，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000-999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13105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AP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使用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AM/pm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显示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59459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ap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使用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am/pm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显示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907080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98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QComBox</a:t>
            </a:r>
            <a:r>
              <a:rPr lang="zh-CN" altLang="en-US" sz="2000" b="1">
                <a:solidFill>
                  <a:schemeClr val="accent3"/>
                </a:solidFill>
              </a:rPr>
              <a:t>和</a:t>
            </a:r>
            <a:r>
              <a:rPr lang="en-US" altLang="zh-CN" sz="2000" b="1">
                <a:solidFill>
                  <a:schemeClr val="accent3"/>
                </a:solidFill>
              </a:rPr>
              <a:t>QPlainTextEdit</a:t>
            </a:r>
            <a:endParaRPr lang="zh-CN" altLang="en-US" sz="2000" b="1">
              <a:solidFill>
                <a:schemeClr val="accent3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C02B72-AE36-4B54-AD09-39774B249937}"/>
              </a:ext>
            </a:extLst>
          </p:cNvPr>
          <p:cNvSpPr/>
          <p:nvPr/>
        </p:nvSpPr>
        <p:spPr>
          <a:xfrm>
            <a:off x="5312569" y="886460"/>
            <a:ext cx="4932045" cy="34315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QPlainTextEdit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的文字内容以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QTextDocument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类型储存，函数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document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返回这个文档对象的指针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QTextDocument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是内存中的文本对象，以文本块的方式储存，每个段落以换行符结束</a:t>
            </a:r>
            <a:endParaRPr lang="en-US" altLang="zh-CN" b="0" i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QTextDocument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提供一些函数实现对文本内容的存取</a:t>
            </a:r>
            <a:endParaRPr lang="en-US" altLang="zh-CN" b="0" i="0">
              <a:solidFill>
                <a:schemeClr val="bg1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int blockCount()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，返回文本块个数</a:t>
            </a:r>
            <a:endParaRPr lang="en-US" altLang="zh-CN" b="0" i="0">
              <a:solidFill>
                <a:schemeClr val="bg1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QTextBlock finBlockByNumber(int )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，读取一个文本块，序号从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0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开始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CACAAE-D921-4EAA-8DB8-ACFD2142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3" y="736600"/>
            <a:ext cx="4807267" cy="41295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669B45A3-A42A-44B9-B345-F89AAA429B93}"/>
                  </a:ext>
                </a:extLst>
              </p14:cNvPr>
              <p14:cNvContentPartPr/>
              <p14:nvPr/>
            </p14:nvContentPartPr>
            <p14:xfrm>
              <a:off x="2940900" y="510120"/>
              <a:ext cx="360" cy="36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669B45A3-A42A-44B9-B345-F89AAA429B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2260" y="5014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6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QListWidget</a:t>
            </a:r>
            <a:r>
              <a:rPr lang="zh-CN" altLang="en-US" sz="2000" b="1">
                <a:solidFill>
                  <a:schemeClr val="accent3"/>
                </a:solidFill>
              </a:rPr>
              <a:t>和</a:t>
            </a:r>
            <a:r>
              <a:rPr lang="en-US" altLang="zh-CN" sz="2000" b="1">
                <a:solidFill>
                  <a:schemeClr val="accent3"/>
                </a:solidFill>
              </a:rPr>
              <a:t>QToolButton</a:t>
            </a:r>
            <a:endParaRPr lang="zh-CN" altLang="en-US" sz="2000" b="1">
              <a:solidFill>
                <a:schemeClr val="accent3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C02B72-AE36-4B54-AD09-39774B249937}"/>
              </a:ext>
            </a:extLst>
          </p:cNvPr>
          <p:cNvSpPr/>
          <p:nvPr/>
        </p:nvSpPr>
        <p:spPr>
          <a:xfrm>
            <a:off x="5608321" y="1366520"/>
            <a:ext cx="4655820" cy="1864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Qt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中用于项（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Item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）处理的组件有两类：</a:t>
            </a:r>
            <a:endParaRPr lang="en-US" altLang="zh-CN">
              <a:solidFill>
                <a:schemeClr val="bg1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Item Views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：包括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QListView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、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QTreeView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、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QTableView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、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QColumnView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等；</a:t>
            </a:r>
            <a:endParaRPr lang="en-US" altLang="zh-CN" b="0" i="0">
              <a:solidFill>
                <a:schemeClr val="bg1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Item Widgets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：包括 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-apple-system"/>
              </a:rPr>
              <a:t>QListWidget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、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QTreeWidget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和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QTable Widget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C2C595-8B84-4FA7-86BA-23CBF24F1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4" y="736600"/>
            <a:ext cx="4972251" cy="28524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670BE0-A11D-481F-8D98-F2006027A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4" y="5339239"/>
            <a:ext cx="5467350" cy="11715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C365F39-C21D-4C43-BB76-97FC0962FDBC}"/>
              </a:ext>
            </a:extLst>
          </p:cNvPr>
          <p:cNvSpPr txBox="1"/>
          <p:nvPr/>
        </p:nvSpPr>
        <p:spPr>
          <a:xfrm>
            <a:off x="689134" y="4967605"/>
            <a:ext cx="644652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rgbClr val="800000"/>
                </a:solidFill>
                <a:effectLst/>
              </a:rPr>
              <a:t>ui</a:t>
            </a:r>
            <a:r>
              <a:rPr lang="en-US" altLang="zh-CN"/>
              <a:t>-&gt;</a:t>
            </a:r>
            <a:r>
              <a:rPr lang="en-US" altLang="zh-CN">
                <a:solidFill>
                  <a:srgbClr val="800000"/>
                </a:solidFill>
                <a:effectLst/>
              </a:rPr>
              <a:t>listWidget</a:t>
            </a:r>
            <a:r>
              <a:rPr lang="en-US" altLang="zh-CN"/>
              <a:t>-&gt;setContextMenuPolicy(</a:t>
            </a:r>
            <a:r>
              <a:rPr lang="en-US" altLang="zh-CN">
                <a:solidFill>
                  <a:srgbClr val="800080"/>
                </a:solidFill>
                <a:effectLst/>
              </a:rPr>
              <a:t>Qt</a:t>
            </a:r>
            <a:r>
              <a:rPr lang="en-US" altLang="zh-CN"/>
              <a:t>::</a:t>
            </a:r>
            <a:r>
              <a:rPr lang="en-US" altLang="zh-CN">
                <a:solidFill>
                  <a:srgbClr val="800080"/>
                </a:solidFill>
                <a:effectLst/>
              </a:rPr>
              <a:t>CustomContextMenu</a:t>
            </a:r>
            <a:r>
              <a:rPr lang="en-US" altLang="zh-CN"/>
              <a:t>);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24399E-5080-4DF6-AAC6-BA4E81209115}"/>
              </a:ext>
            </a:extLst>
          </p:cNvPr>
          <p:cNvCxnSpPr/>
          <p:nvPr/>
        </p:nvCxnSpPr>
        <p:spPr>
          <a:xfrm>
            <a:off x="3912394" y="3048000"/>
            <a:ext cx="0" cy="1757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1F91563-8F24-4291-9B52-26199FC1758F}"/>
              </a:ext>
            </a:extLst>
          </p:cNvPr>
          <p:cNvSpPr txBox="1"/>
          <p:nvPr/>
        </p:nvSpPr>
        <p:spPr>
          <a:xfrm>
            <a:off x="3925929" y="409095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右键菜单支持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9" name="墨迹 228">
                <a:extLst>
                  <a:ext uri="{FF2B5EF4-FFF2-40B4-BE49-F238E27FC236}">
                    <a16:creationId xmlns:a16="http://schemas.microsoft.com/office/drawing/2014/main" id="{0D81FDB7-FB47-4DC5-8103-C915F6A6440A}"/>
                  </a:ext>
                </a:extLst>
              </p14:cNvPr>
              <p14:cNvContentPartPr/>
              <p14:nvPr/>
            </p14:nvContentPartPr>
            <p14:xfrm>
              <a:off x="6476460" y="2041920"/>
              <a:ext cx="360" cy="360"/>
            </p14:xfrm>
          </p:contentPart>
        </mc:Choice>
        <mc:Fallback xmlns="">
          <p:pic>
            <p:nvPicPr>
              <p:cNvPr id="229" name="墨迹 228">
                <a:extLst>
                  <a:ext uri="{FF2B5EF4-FFF2-40B4-BE49-F238E27FC236}">
                    <a16:creationId xmlns:a16="http://schemas.microsoft.com/office/drawing/2014/main" id="{0D81FDB7-FB47-4DC5-8103-C915F6A644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7820" y="20332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98323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17907</TotalTime>
  <Words>1554</Words>
  <Application>Microsoft Office PowerPoint</Application>
  <PresentationFormat>自定义</PresentationFormat>
  <Paragraphs>173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-apple-system</vt:lpstr>
      <vt:lpstr>Helvetica Neue</vt:lpstr>
      <vt:lpstr>PingFang SC</vt:lpstr>
      <vt:lpstr>等线</vt:lpstr>
      <vt:lpstr>华文琥珀</vt:lpstr>
      <vt:lpstr>Arial</vt:lpstr>
      <vt:lpstr>Calibri</vt:lpstr>
      <vt:lpstr>Cambria</vt:lpstr>
      <vt:lpstr>Courier New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1661</cp:revision>
  <dcterms:created xsi:type="dcterms:W3CDTF">2020-06-26T01:00:00Z</dcterms:created>
  <dcterms:modified xsi:type="dcterms:W3CDTF">2021-07-20T04:49:23Z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35C8A0B9FA4B4BC7B03E97E74C2317FB</vt:lpwstr>
  </property>
</Properties>
</file>