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338" r:id="rId4"/>
    <p:sldId id="339" r:id="rId5"/>
    <p:sldId id="340" r:id="rId6"/>
    <p:sldId id="341" r:id="rId7"/>
    <p:sldId id="342" r:id="rId8"/>
    <p:sldId id="343" r:id="rId9"/>
    <p:sldId id="344" r:id="rId10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455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5:31:22.1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1,'40'7,"59"10,14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2T05:31:22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51,'-3'-22,"-2"-7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6T13:27:16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q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Model/View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结构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Model/View</a:t>
            </a:r>
            <a:r>
              <a:rPr lang="zh-CN" altLang="en-US" sz="2000" b="1">
                <a:solidFill>
                  <a:schemeClr val="accent3"/>
                </a:solidFill>
              </a:rPr>
              <a:t>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473DE-8EC4-4F62-8CC1-E201B0A7D29F}"/>
              </a:ext>
            </a:extLst>
          </p:cNvPr>
          <p:cNvSpPr/>
          <p:nvPr/>
        </p:nvSpPr>
        <p:spPr>
          <a:xfrm>
            <a:off x="7528560" y="812800"/>
            <a:ext cx="782320" cy="707886"/>
          </a:xfrm>
          <a:prstGeom prst="rect">
            <a:avLst/>
          </a:prstGeom>
          <a:ln>
            <a:prstDash val="sysDot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C14764-31CF-45CA-A9E5-798A15DD160D}"/>
              </a:ext>
            </a:extLst>
          </p:cNvPr>
          <p:cNvSpPr/>
          <p:nvPr/>
        </p:nvSpPr>
        <p:spPr>
          <a:xfrm>
            <a:off x="7294880" y="2438400"/>
            <a:ext cx="1270000" cy="83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97B4DA-B8BD-47D4-862E-33AB1AFB249C}"/>
              </a:ext>
            </a:extLst>
          </p:cNvPr>
          <p:cNvSpPr/>
          <p:nvPr/>
        </p:nvSpPr>
        <p:spPr>
          <a:xfrm>
            <a:off x="7294880" y="4084320"/>
            <a:ext cx="1270000" cy="83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View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1BADAE5-7A18-415E-ADB8-4F8D8011277D}"/>
              </a:ext>
            </a:extLst>
          </p:cNvPr>
          <p:cNvSpPr/>
          <p:nvPr/>
        </p:nvSpPr>
        <p:spPr>
          <a:xfrm>
            <a:off x="9164320" y="3271520"/>
            <a:ext cx="792480" cy="812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8793FE-947A-4C08-965A-A0054382CE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19720" y="1520686"/>
            <a:ext cx="10160" cy="91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10F035-93BD-4D8D-82B0-2C2A042C5E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929880" y="3271520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3B21AF6-A04C-487A-8C6D-72A0B389DFFE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8564880" y="2854960"/>
            <a:ext cx="995680" cy="41656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C8725FD-61B5-4D73-82F0-820016902F91}"/>
              </a:ext>
            </a:extLst>
          </p:cNvPr>
          <p:cNvCxnSpPr>
            <a:stCxn id="6" idx="3"/>
            <a:endCxn id="7" idx="4"/>
          </p:cNvCxnSpPr>
          <p:nvPr/>
        </p:nvCxnSpPr>
        <p:spPr>
          <a:xfrm flipV="1">
            <a:off x="8564880" y="4084320"/>
            <a:ext cx="995680" cy="41656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69D753C-67FE-4C22-A650-511FEC50D323}"/>
              </a:ext>
            </a:extLst>
          </p:cNvPr>
          <p:cNvSpPr txBox="1"/>
          <p:nvPr/>
        </p:nvSpPr>
        <p:spPr>
          <a:xfrm>
            <a:off x="7294880" y="34880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显示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861886-8186-48F9-BB64-AC1FD86A0A42}"/>
              </a:ext>
            </a:extLst>
          </p:cNvPr>
          <p:cNvSpPr txBox="1"/>
          <p:nvPr/>
        </p:nvSpPr>
        <p:spPr>
          <a:xfrm>
            <a:off x="9061053" y="4392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显示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F63643-F30C-4A7D-B5A0-AEA0AEEB5A6B}"/>
              </a:ext>
            </a:extLst>
          </p:cNvPr>
          <p:cNvSpPr txBox="1"/>
          <p:nvPr/>
        </p:nvSpPr>
        <p:spPr>
          <a:xfrm>
            <a:off x="8911193" y="2534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编辑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4E6602-A308-4703-827E-AB8743DDDD00}"/>
              </a:ext>
            </a:extLst>
          </p:cNvPr>
          <p:cNvSpPr/>
          <p:nvPr/>
        </p:nvSpPr>
        <p:spPr>
          <a:xfrm>
            <a:off x="594360" y="966082"/>
            <a:ext cx="6108700" cy="3951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数据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：如数据库的一个数据表或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SQL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查询结果，内存中的一个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StringList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，或磁盘文件结构等。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Helvetica Neue"/>
              </a:rPr>
              <a:t>：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与数据通信，并为视图组件提供数据接口。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：是屏幕上的界面组件，视图从数据模型获得每个数据项的模型索引（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model index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），通过模型索引获取数据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代理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：定制数据的界面显示和编辑方式。在标准的视图组件中，代理功能显示一个数据，当数据被编辑时，提供一个编辑器，一般是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QLineEdit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5273CE-32B3-41EE-940B-801CF5879B6C}"/>
              </a:ext>
            </a:extLst>
          </p:cNvPr>
          <p:cNvSpPr txBox="1"/>
          <p:nvPr/>
        </p:nvSpPr>
        <p:spPr>
          <a:xfrm>
            <a:off x="3870960" y="4917440"/>
            <a:ext cx="46939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模型、视图和代理之间使用信号和槽通信。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5EF584-7AAE-455B-92E4-F35E826E55AC}"/>
              </a:ext>
            </a:extLst>
          </p:cNvPr>
          <p:cNvSpPr txBox="1"/>
          <p:nvPr/>
        </p:nvSpPr>
        <p:spPr>
          <a:xfrm>
            <a:off x="751840" y="58013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数据模型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DBD62171-B4E6-4DA4-8A81-C0173D74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98875"/>
              </p:ext>
            </p:extLst>
          </p:nvPr>
        </p:nvGraphicFramePr>
        <p:xfrm>
          <a:off x="1977626" y="5815767"/>
          <a:ext cx="7781054" cy="312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534">
                  <a:extLst>
                    <a:ext uri="{9D8B030D-6E8A-4147-A177-3AD203B41FA5}">
                      <a16:colId xmlns:a16="http://schemas.microsoft.com/office/drawing/2014/main" val="49392001"/>
                    </a:ext>
                  </a:extLst>
                </a:gridCol>
                <a:gridCol w="5430520">
                  <a:extLst>
                    <a:ext uri="{9D8B030D-6E8A-4147-A177-3AD203B41FA5}">
                      <a16:colId xmlns:a16="http://schemas.microsoft.com/office/drawing/2014/main" val="3424040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Model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类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用途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121240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QStringListModel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用于处理字符串列表数据的数据模型类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023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</a:t>
                      </a:r>
                      <a:r>
                        <a:rPr lang="en-US" altLang="zh-CN">
                          <a:effectLst/>
                        </a:rPr>
                        <a:t>tan</a:t>
                      </a:r>
                      <a:r>
                        <a:rPr lang="en-US">
                          <a:effectLst/>
                        </a:rPr>
                        <a:t>dardltemModel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标准的基于项数据的数据模型类，每个项数据可以是任何数据类型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5399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QFileSystemModel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计算机上文件系统的数据模型类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0234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QSortFilterProxyModel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与其他数据模型结合，提供排序和过滤功能的数据模型类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010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QSqlQueryModel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用于数据库</a:t>
                      </a:r>
                      <a:r>
                        <a:rPr lang="en-US" altLang="zh-CN">
                          <a:effectLst/>
                        </a:rPr>
                        <a:t>SQL</a:t>
                      </a:r>
                      <a:r>
                        <a:rPr lang="zh-CN" altLang="en-US">
                          <a:effectLst/>
                        </a:rPr>
                        <a:t>查询结果的数据模型类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7618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QSqlTableModel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用于数据库的一个数据表的数据模型类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88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QSqlRelationalTableModel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用于关系型数据表的数据模型类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23652557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1E11C64D-7385-4650-ABA5-80FAA20FFB4C}"/>
              </a:ext>
            </a:extLst>
          </p:cNvPr>
          <p:cNvSpPr txBox="1"/>
          <p:nvPr/>
        </p:nvSpPr>
        <p:spPr>
          <a:xfrm rot="10800000">
            <a:off x="586740" y="9751459"/>
            <a:ext cx="492443" cy="2397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QAbstractItemmodel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C7FA8C-0573-48DA-988A-4980AD45B80A}"/>
              </a:ext>
            </a:extLst>
          </p:cNvPr>
          <p:cNvSpPr/>
          <p:nvPr/>
        </p:nvSpPr>
        <p:spPr>
          <a:xfrm>
            <a:off x="1478280" y="9488231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QAbstractListModel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FD134D-9E8A-45FE-8008-DC08F52C61C1}"/>
              </a:ext>
            </a:extLst>
          </p:cNvPr>
          <p:cNvSpPr/>
          <p:nvPr/>
        </p:nvSpPr>
        <p:spPr>
          <a:xfrm>
            <a:off x="1478280" y="10143551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QAbstractProxyModel</a:t>
            </a:r>
            <a:endParaRPr lang="zh-CN" altLang="en-US" sz="16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7B34A8-E0E6-4446-82E4-2DBA09FB9CA2}"/>
              </a:ext>
            </a:extLst>
          </p:cNvPr>
          <p:cNvSpPr/>
          <p:nvPr/>
        </p:nvSpPr>
        <p:spPr>
          <a:xfrm>
            <a:off x="1478280" y="10798871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QAbstractTableModel</a:t>
            </a:r>
            <a:endParaRPr lang="zh-CN" altLang="en-US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20EAB0-C238-484B-B690-2FA96E6165CB}"/>
              </a:ext>
            </a:extLst>
          </p:cNvPr>
          <p:cNvSpPr/>
          <p:nvPr/>
        </p:nvSpPr>
        <p:spPr>
          <a:xfrm>
            <a:off x="1478280" y="11454191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QStandardItemModel</a:t>
            </a:r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FEA66C-A50B-446F-914F-B65ED71BF030}"/>
              </a:ext>
            </a:extLst>
          </p:cNvPr>
          <p:cNvSpPr/>
          <p:nvPr/>
        </p:nvSpPr>
        <p:spPr>
          <a:xfrm>
            <a:off x="1478280" y="12109511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ffectLst/>
              </a:rPr>
              <a:t>QFileSystemModel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1C8F68-8C60-488F-857F-4CD4A1576E7E}"/>
              </a:ext>
            </a:extLst>
          </p:cNvPr>
          <p:cNvSpPr/>
          <p:nvPr/>
        </p:nvSpPr>
        <p:spPr>
          <a:xfrm>
            <a:off x="3912818" y="9490104"/>
            <a:ext cx="2114985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QStringListModel</a:t>
            </a:r>
            <a:endParaRPr lang="zh-CN" altLang="en-US" sz="16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06D00F-FFD2-4CDE-ABD0-AFDEBDBD49A1}"/>
              </a:ext>
            </a:extLst>
          </p:cNvPr>
          <p:cNvSpPr/>
          <p:nvPr/>
        </p:nvSpPr>
        <p:spPr>
          <a:xfrm>
            <a:off x="3912818" y="10138153"/>
            <a:ext cx="2114985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QSortFilterProxyModel</a:t>
            </a:r>
            <a:endParaRPr lang="zh-CN" altLang="en-US" sz="16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78082D2-03F8-4090-9803-8934819935B6}"/>
              </a:ext>
            </a:extLst>
          </p:cNvPr>
          <p:cNvSpPr/>
          <p:nvPr/>
        </p:nvSpPr>
        <p:spPr>
          <a:xfrm>
            <a:off x="3912818" y="10798394"/>
            <a:ext cx="2088152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QSqlQueryModel</a:t>
            </a:r>
            <a:endParaRPr lang="zh-CN" altLang="en-US" sz="16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18E692-3BB8-4045-81F4-DBE472261476}"/>
              </a:ext>
            </a:extLst>
          </p:cNvPr>
          <p:cNvSpPr/>
          <p:nvPr/>
        </p:nvSpPr>
        <p:spPr>
          <a:xfrm>
            <a:off x="6216698" y="10798394"/>
            <a:ext cx="1805383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QSqlTableModel</a:t>
            </a:r>
            <a:endParaRPr lang="zh-CN" altLang="en-US" sz="16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2D47F2-C9D5-48AF-B747-AC1213BECFC0}"/>
              </a:ext>
            </a:extLst>
          </p:cNvPr>
          <p:cNvSpPr/>
          <p:nvPr/>
        </p:nvSpPr>
        <p:spPr>
          <a:xfrm>
            <a:off x="8199555" y="10798394"/>
            <a:ext cx="2120902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ffectLst/>
              </a:rPr>
              <a:t>QSqlRelationalTableModel</a:t>
            </a:r>
            <a:endParaRPr lang="zh-CN" altLang="en-US" sz="16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075C1E-A42A-453E-A2DB-3FB55993FD0E}"/>
              </a:ext>
            </a:extLst>
          </p:cNvPr>
          <p:cNvCxnSpPr>
            <a:cxnSpLocks/>
          </p:cNvCxnSpPr>
          <p:nvPr/>
        </p:nvCxnSpPr>
        <p:spPr>
          <a:xfrm>
            <a:off x="1270000" y="9701591"/>
            <a:ext cx="0" cy="26212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91F383-B875-4978-900C-487C826295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70000" y="9691272"/>
            <a:ext cx="208280" cy="103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3165EA8-3AFA-484D-AA84-9268514CDF4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270000" y="12322871"/>
            <a:ext cx="208280" cy="103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83B4BE-B40E-469D-98BC-5125C7BD70D6}"/>
              </a:ext>
            </a:extLst>
          </p:cNvPr>
          <p:cNvCxnSpPr>
            <a:endCxn id="33" idx="1"/>
          </p:cNvCxnSpPr>
          <p:nvPr/>
        </p:nvCxnSpPr>
        <p:spPr>
          <a:xfrm>
            <a:off x="1270000" y="10351513"/>
            <a:ext cx="208280" cy="5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6BEC357-D618-4A95-98A9-A2DDF75C992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270000" y="11011754"/>
            <a:ext cx="208280" cy="47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958DB3C-55DA-4A4C-8E13-335CC46B6B30}"/>
              </a:ext>
            </a:extLst>
          </p:cNvPr>
          <p:cNvCxnSpPr>
            <a:endCxn id="35" idx="1"/>
          </p:cNvCxnSpPr>
          <p:nvPr/>
        </p:nvCxnSpPr>
        <p:spPr>
          <a:xfrm>
            <a:off x="1270000" y="11667551"/>
            <a:ext cx="20828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6E9C5C8-B025-4B59-B60F-510E6E5DE360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637280" y="9701591"/>
            <a:ext cx="275538" cy="18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3C8C8CF7-7C27-4BE4-A603-050C02729E08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 flipV="1">
            <a:off x="3637280" y="10351513"/>
            <a:ext cx="275538" cy="5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A03B936B-38F2-4BA1-998C-B88C82A578E3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3637280" y="11011754"/>
            <a:ext cx="275538" cy="47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6C9F3D5D-1878-4A60-B47C-0289CC60EA29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6000970" y="11011754"/>
            <a:ext cx="215728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3241AADD-1160-4AE3-B745-C7312B9E9E7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8022081" y="11011754"/>
            <a:ext cx="177474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D216FB6-FE4B-4ACD-84B4-5B99FDB7739D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1079183" y="10940020"/>
            <a:ext cx="199549" cy="103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C5EF584-7AAE-455B-92E4-F35E826E55AC}"/>
              </a:ext>
            </a:extLst>
          </p:cNvPr>
          <p:cNvSpPr txBox="1"/>
          <p:nvPr/>
        </p:nvSpPr>
        <p:spPr>
          <a:xfrm>
            <a:off x="751840" y="990818"/>
            <a:ext cx="693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视图组件：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显示数据时，只需调用视图类的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setModel()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函数</a:t>
            </a:r>
            <a:endParaRPr lang="zh-CN" altLang="en-US" sz="2000" b="1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11C64D-7385-4650-ABA5-80FAA20FFB4C}"/>
              </a:ext>
            </a:extLst>
          </p:cNvPr>
          <p:cNvSpPr txBox="1"/>
          <p:nvPr/>
        </p:nvSpPr>
        <p:spPr>
          <a:xfrm rot="10800000">
            <a:off x="857015" y="1875485"/>
            <a:ext cx="492443" cy="2397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 QAbstractItemView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C7FA8C-0573-48DA-988A-4980AD45B80A}"/>
              </a:ext>
            </a:extLst>
          </p:cNvPr>
          <p:cNvSpPr/>
          <p:nvPr/>
        </p:nvSpPr>
        <p:spPr>
          <a:xfrm>
            <a:off x="1748555" y="1612257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QListView</a:t>
            </a:r>
            <a:endParaRPr lang="zh-CN" altLang="en-US" sz="2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FD134D-9E8A-45FE-8008-DC08F52C61C1}"/>
              </a:ext>
            </a:extLst>
          </p:cNvPr>
          <p:cNvSpPr/>
          <p:nvPr/>
        </p:nvSpPr>
        <p:spPr>
          <a:xfrm>
            <a:off x="1748555" y="2267577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QTableView</a:t>
            </a:r>
            <a:endParaRPr lang="zh-CN" altLang="en-US" sz="2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7B34A8-E0E6-4446-82E4-2DBA09FB9CA2}"/>
              </a:ext>
            </a:extLst>
          </p:cNvPr>
          <p:cNvSpPr/>
          <p:nvPr/>
        </p:nvSpPr>
        <p:spPr>
          <a:xfrm>
            <a:off x="1748555" y="2922897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QTreeView</a:t>
            </a:r>
            <a:endParaRPr lang="zh-CN" altLang="en-US" sz="2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20EAB0-C238-484B-B690-2FA96E6165CB}"/>
              </a:ext>
            </a:extLst>
          </p:cNvPr>
          <p:cNvSpPr/>
          <p:nvPr/>
        </p:nvSpPr>
        <p:spPr>
          <a:xfrm>
            <a:off x="1748555" y="3578217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QColumnView</a:t>
            </a:r>
            <a:endParaRPr lang="zh-CN" altLang="en-US" sz="20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FEA66C-A50B-446F-914F-B65ED71BF030}"/>
              </a:ext>
            </a:extLst>
          </p:cNvPr>
          <p:cNvSpPr/>
          <p:nvPr/>
        </p:nvSpPr>
        <p:spPr>
          <a:xfrm>
            <a:off x="1748555" y="4233537"/>
            <a:ext cx="2159000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effectLst/>
              </a:rPr>
              <a:t>QHeaderView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1C8F68-8C60-488F-857F-4CD4A1576E7E}"/>
              </a:ext>
            </a:extLst>
          </p:cNvPr>
          <p:cNvSpPr/>
          <p:nvPr/>
        </p:nvSpPr>
        <p:spPr>
          <a:xfrm>
            <a:off x="4183093" y="1614130"/>
            <a:ext cx="2114985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QListWidget</a:t>
            </a:r>
            <a:endParaRPr lang="zh-CN" altLang="en-US" sz="2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06D00F-FFD2-4CDE-ABD0-AFDEBDBD49A1}"/>
              </a:ext>
            </a:extLst>
          </p:cNvPr>
          <p:cNvSpPr/>
          <p:nvPr/>
        </p:nvSpPr>
        <p:spPr>
          <a:xfrm>
            <a:off x="4183093" y="2262179"/>
            <a:ext cx="2114985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QTableWidget</a:t>
            </a:r>
            <a:endParaRPr lang="zh-CN" altLang="en-US" sz="2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78082D2-03F8-4090-9803-8934819935B6}"/>
              </a:ext>
            </a:extLst>
          </p:cNvPr>
          <p:cNvSpPr/>
          <p:nvPr/>
        </p:nvSpPr>
        <p:spPr>
          <a:xfrm>
            <a:off x="4183093" y="2922420"/>
            <a:ext cx="2088152" cy="42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QTreeWidget</a:t>
            </a:r>
            <a:endParaRPr lang="zh-CN" altLang="en-US" sz="20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075C1E-A42A-453E-A2DB-3FB55993FD0E}"/>
              </a:ext>
            </a:extLst>
          </p:cNvPr>
          <p:cNvCxnSpPr>
            <a:cxnSpLocks/>
          </p:cNvCxnSpPr>
          <p:nvPr/>
        </p:nvCxnSpPr>
        <p:spPr>
          <a:xfrm>
            <a:off x="1540275" y="1825617"/>
            <a:ext cx="0" cy="262128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91F383-B875-4978-900C-487C826295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540275" y="1815298"/>
            <a:ext cx="208280" cy="103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3165EA8-3AFA-484D-AA84-9268514CDF4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540275" y="4446897"/>
            <a:ext cx="208280" cy="10319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83B4BE-B40E-469D-98BC-5125C7BD70D6}"/>
              </a:ext>
            </a:extLst>
          </p:cNvPr>
          <p:cNvCxnSpPr>
            <a:endCxn id="33" idx="1"/>
          </p:cNvCxnSpPr>
          <p:nvPr/>
        </p:nvCxnSpPr>
        <p:spPr>
          <a:xfrm>
            <a:off x="1540275" y="2475539"/>
            <a:ext cx="208280" cy="5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6BEC357-D618-4A95-98A9-A2DDF75C992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540275" y="3135780"/>
            <a:ext cx="208280" cy="47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958DB3C-55DA-4A4C-8E13-335CC46B6B30}"/>
              </a:ext>
            </a:extLst>
          </p:cNvPr>
          <p:cNvCxnSpPr>
            <a:endCxn id="35" idx="1"/>
          </p:cNvCxnSpPr>
          <p:nvPr/>
        </p:nvCxnSpPr>
        <p:spPr>
          <a:xfrm>
            <a:off x="1540275" y="3791577"/>
            <a:ext cx="20828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6E9C5C8-B025-4B59-B60F-510E6E5DE360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3907555" y="1825617"/>
            <a:ext cx="275538" cy="18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3C8C8CF7-7C27-4BE4-A603-050C02729E08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 flipV="1">
            <a:off x="3907555" y="2475539"/>
            <a:ext cx="275538" cy="539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A03B936B-38F2-4BA1-998C-B88C82A578E3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3907555" y="3135780"/>
            <a:ext cx="275538" cy="47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D216FB6-FE4B-4ACD-84B4-5B99FDB7739D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1349458" y="3064047"/>
            <a:ext cx="199549" cy="103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5B65EE-7BEF-4BA5-8163-639FFB3DEB59}"/>
              </a:ext>
            </a:extLst>
          </p:cNvPr>
          <p:cNvSpPr/>
          <p:nvPr/>
        </p:nvSpPr>
        <p:spPr>
          <a:xfrm>
            <a:off x="6499285" y="1612256"/>
            <a:ext cx="3599725" cy="2392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视图组件不存储数据。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便利类则为组件的每个节点或单元格创建一个项（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item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），用项存储数据、格式设置等。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便利类没有数据模型，将界面与数据绑定了。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2F8738-17E5-47D9-B676-9F47A1C7987B}"/>
              </a:ext>
            </a:extLst>
          </p:cNvPr>
          <p:cNvSpPr/>
          <p:nvPr/>
        </p:nvSpPr>
        <p:spPr>
          <a:xfrm>
            <a:off x="4216891" y="4114364"/>
            <a:ext cx="5915917" cy="685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便利类缺乏对大型数据源进行灵活处理的能力，适用于小型数据的显示和编辑。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3B2C3C-5720-4A3E-9D03-74C4A1278688}"/>
              </a:ext>
            </a:extLst>
          </p:cNvPr>
          <p:cNvSpPr txBox="1"/>
          <p:nvPr/>
        </p:nvSpPr>
        <p:spPr>
          <a:xfrm>
            <a:off x="751840" y="525533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代理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BF1052-BE3B-4234-9BD6-FA71F8EC24DA}"/>
              </a:ext>
            </a:extLst>
          </p:cNvPr>
          <p:cNvSpPr/>
          <p:nvPr/>
        </p:nvSpPr>
        <p:spPr>
          <a:xfrm>
            <a:off x="857015" y="5748343"/>
            <a:ext cx="9241995" cy="2120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代理就是在视图组件上为编辑数据提供编辑器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如在表格组件中编辑一个单元格的数据时，缺省是使用一个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QLineEdit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编辑框。代理负责从数据模型获取相应的数据，然后显示在编辑器里，修改数据后，又将其保存到数据模型中。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QAbstractltemDelegate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是所有代理类的基类，</a:t>
            </a:r>
            <a:endParaRPr lang="en-US" altLang="zh-CN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6F5278-3D37-42FD-AD7E-F75388A3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7" y="8137649"/>
            <a:ext cx="3743325" cy="1390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1DBD0D-2C38-4234-A536-166043AA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56" y="8145791"/>
            <a:ext cx="3876675" cy="141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96B2181-1C01-4442-8C80-C75E098E0C95}"/>
                  </a:ext>
                </a:extLst>
              </p14:cNvPr>
              <p14:cNvContentPartPr/>
              <p14:nvPr/>
            </p14:nvContentPartPr>
            <p14:xfrm>
              <a:off x="2430660" y="4723920"/>
              <a:ext cx="90720" cy="1584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96B2181-1C01-4442-8C80-C75E098E0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1660" y="4715280"/>
                <a:ext cx="108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3F3906E3-12EE-4D96-9578-9A474BFCF06D}"/>
                  </a:ext>
                </a:extLst>
              </p14:cNvPr>
              <p14:cNvContentPartPr/>
              <p14:nvPr/>
            </p14:nvContentPartPr>
            <p14:xfrm>
              <a:off x="3502020" y="4584240"/>
              <a:ext cx="3240" cy="1836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3F3906E3-12EE-4D96-9578-9A474BFCF0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020" y="4575240"/>
                <a:ext cx="20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59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C5EF584-7AAE-455B-92E4-F35E826E55AC}"/>
              </a:ext>
            </a:extLst>
          </p:cNvPr>
          <p:cNvSpPr txBox="1"/>
          <p:nvPr/>
        </p:nvSpPr>
        <p:spPr>
          <a:xfrm>
            <a:off x="751840" y="990818"/>
            <a:ext cx="3381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>
                <a:solidFill>
                  <a:schemeClr val="bg1"/>
                </a:solidFill>
                <a:effectLst/>
                <a:latin typeface="Helvetica Neue"/>
              </a:rPr>
              <a:t>Model/View</a:t>
            </a:r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结构的一些概念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1A46BF4-A614-4DE7-9A49-2AD16F3D10E7}"/>
              </a:ext>
            </a:extLst>
          </p:cNvPr>
          <p:cNvSpPr/>
          <p:nvPr/>
        </p:nvSpPr>
        <p:spPr>
          <a:xfrm>
            <a:off x="1307027" y="1512975"/>
            <a:ext cx="8484243" cy="821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数据模型中存储数据的基本单元都是项（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item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），每个项有一个行号、一个列号，还有一个父项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4C3F87-2A4A-46E1-A6C4-A2FA48D76592}"/>
              </a:ext>
            </a:extLst>
          </p:cNvPr>
          <p:cNvSpPr txBox="1"/>
          <p:nvPr/>
        </p:nvSpPr>
        <p:spPr>
          <a:xfrm>
            <a:off x="1532503" y="6763850"/>
            <a:ext cx="39469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QModelIndex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表示模型索引的类。模型索引提供数据存取的一个临时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Helvetica Neue"/>
              </a:rPr>
              <a:t>指针</a:t>
            </a:r>
            <a:r>
              <a:rPr lang="zh-CN" altLang="en-US" u="none" strike="noStrike">
                <a:solidFill>
                  <a:schemeClr val="bg1"/>
                </a:solidFill>
                <a:latin typeface="Helvetica Neue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D522EE-7972-4F3B-A961-99BE5AFC4FD7}"/>
              </a:ext>
            </a:extLst>
          </p:cNvPr>
          <p:cNvSpPr/>
          <p:nvPr/>
        </p:nvSpPr>
        <p:spPr>
          <a:xfrm>
            <a:off x="1532503" y="7359649"/>
            <a:ext cx="8258767" cy="1643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2000">
                <a:solidFill>
                  <a:srgbClr val="008000"/>
                </a:solidFill>
              </a:rPr>
              <a:t>// </a:t>
            </a:r>
            <a:r>
              <a:rPr lang="en-US" altLang="zh-CN" sz="2000">
                <a:solidFill>
                  <a:srgbClr val="008000"/>
                </a:solidFill>
              </a:rPr>
              <a:t>Table Model</a:t>
            </a: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QModelIndex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indexA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model-&gt;index(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QModelIndex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QModelIndex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indexC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model-&gt;index(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QModelIndex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());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zh-CN" sz="2000">
                <a:solidFill>
                  <a:srgbClr val="008000"/>
                </a:solidFill>
              </a:rPr>
              <a:t>// </a:t>
            </a:r>
            <a:r>
              <a:rPr lang="en-US" altLang="zh-CN" sz="2000">
                <a:solidFill>
                  <a:srgbClr val="008000"/>
                </a:solidFill>
              </a:rPr>
              <a:t>Tree Model</a:t>
            </a:r>
            <a:endParaRPr lang="zh-CN" altLang="zh-CN" sz="2000">
              <a:solidFill>
                <a:srgbClr val="008000"/>
              </a:solidFill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QModelIndex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indexB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model-&gt;index(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indexA);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64859B8-4166-4AE9-BB4C-1CC5CDA7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57" y="2456826"/>
            <a:ext cx="8429625" cy="427672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31694A9-BDEE-4C84-90D4-0E7C285C0D5B}"/>
              </a:ext>
            </a:extLst>
          </p:cNvPr>
          <p:cNvSpPr txBox="1"/>
          <p:nvPr/>
        </p:nvSpPr>
        <p:spPr>
          <a:xfrm>
            <a:off x="937034" y="9177229"/>
            <a:ext cx="942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项的角色：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在为数据模型的一个项设置数据时，可以赋予其不同项的角色的数据。</a:t>
            </a:r>
            <a:endParaRPr lang="zh-CN" altLang="en-US" sz="2000" b="1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31CB35-65CF-4EB1-9320-8BF6A4D6C332}"/>
              </a:ext>
            </a:extLst>
          </p:cNvPr>
          <p:cNvSpPr txBox="1"/>
          <p:nvPr/>
        </p:nvSpPr>
        <p:spPr>
          <a:xfrm>
            <a:off x="937033" y="9629352"/>
            <a:ext cx="910979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/>
            <a:r>
              <a:rPr lang="zh-CN" altLang="en-US" sz="20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模型中的每个项都有一组与其关联的数据元素，每个元素都有自己的角色。视图使用这些角色向模型指示它需要哪种类型的数据。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ECC089-79A7-4FA0-9A3B-30713FF5B0E8}"/>
              </a:ext>
            </a:extLst>
          </p:cNvPr>
          <p:cNvSpPr/>
          <p:nvPr/>
        </p:nvSpPr>
        <p:spPr>
          <a:xfrm>
            <a:off x="937033" y="10337238"/>
            <a:ext cx="9109791" cy="10071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QStandardItem::setData(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const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QVariant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&amp;value,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int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role=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Qt::UserRole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+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0080"/>
                </a:solidFill>
                <a:effectLst/>
              </a:rPr>
              <a:t>1</a:t>
            </a:r>
            <a:r>
              <a:rPr lang="en-US" altLang="zh-CN" sz="2000"/>
              <a:t>)</a:t>
            </a:r>
          </a:p>
          <a:p>
            <a:endParaRPr lang="en-US" altLang="zh-CN" sz="2000"/>
          </a:p>
          <a:p>
            <a:r>
              <a:rPr lang="en-US" altLang="zh-CN" sz="2000"/>
              <a:t>QVariant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QStandardItem::data(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int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role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Qt::UserRole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+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0080"/>
                </a:solidFill>
                <a:effectLst/>
              </a:rPr>
              <a:t>1</a:t>
            </a:r>
            <a:r>
              <a:rPr lang="en-US" altLang="zh-CN" sz="2000"/>
              <a:t>)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const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217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chemeClr val="accent3"/>
                </a:solidFill>
                <a:effectLst/>
                <a:latin typeface="Helvetica Neue"/>
              </a:rPr>
              <a:t>QFileSystemModel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CBCCE9-9797-46C9-9C1F-490FAAD83FC7}"/>
              </a:ext>
            </a:extLst>
          </p:cNvPr>
          <p:cNvSpPr/>
          <p:nvPr/>
        </p:nvSpPr>
        <p:spPr>
          <a:xfrm>
            <a:off x="670560" y="848360"/>
            <a:ext cx="8544560" cy="1082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如同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Widnows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的资源管理器一样。使用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QFileSystemModel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提供的接口函数，可以创建目录、删除目录、重命名目录，可以获得文件名称、目录名称、文件大小等参数，还可以获得文件的详细信息。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4E7942-561C-4922-83AE-067A1FA7F69B}"/>
              </a:ext>
            </a:extLst>
          </p:cNvPr>
          <p:cNvSpPr/>
          <p:nvPr/>
        </p:nvSpPr>
        <p:spPr>
          <a:xfrm>
            <a:off x="664845" y="1930400"/>
            <a:ext cx="8148320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QFileSystemModel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*model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QFileSystemModel;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model-&gt;setRootPath(QDir::currentPath());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561B88-6BDA-4599-92BB-83AB00C5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2905760"/>
            <a:ext cx="6497955" cy="38783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9EF316-CAF5-4796-963C-2B652D55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7027961"/>
            <a:ext cx="6497955" cy="39588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3033FC9-31A9-4460-B3AC-8A0644F3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25" y="6544507"/>
            <a:ext cx="3600450" cy="196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34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chemeClr val="accent3"/>
                </a:solidFill>
                <a:effectLst/>
                <a:latin typeface="Helvetica Neue"/>
              </a:rPr>
              <a:t>QStringListModel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7663FC-8671-487C-AC5D-78BF72B3ED6D}"/>
              </a:ext>
            </a:extLst>
          </p:cNvPr>
          <p:cNvSpPr txBox="1"/>
          <p:nvPr/>
        </p:nvSpPr>
        <p:spPr>
          <a:xfrm>
            <a:off x="690880" y="1478729"/>
            <a:ext cx="4112614" cy="234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setStringList()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函数可以初始化数据模型的字符串列表的内容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提供编辑和修改字符串列表数据的函数，如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insertRows()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、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removeRows()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、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setData()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AC08D1-F01F-4D61-B7FA-B3E465F5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11" y="895744"/>
            <a:ext cx="5200650" cy="3562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DBF720-D1A7-44E5-ACA1-F3B671F2B98D}"/>
              </a:ext>
            </a:extLst>
          </p:cNvPr>
          <p:cNvSpPr/>
          <p:nvPr/>
        </p:nvSpPr>
        <p:spPr>
          <a:xfrm>
            <a:off x="586740" y="4617238"/>
            <a:ext cx="9668430" cy="2883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b="0" i="0">
                <a:solidFill>
                  <a:srgbClr val="CF95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Widget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altLang="zh-CN" sz="2000" b="0" i="0">
                <a:solidFill>
                  <a:srgbClr val="D11CED"/>
                </a:solidFill>
                <a:effectLst/>
                <a:latin typeface="Courier New" panose="02070309020205020404" pitchFamily="49" charset="0"/>
              </a:rPr>
              <a:t>on_btnListAppend_clicked</a:t>
            </a:r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CN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2000" b="0" i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zh-CN" altLang="en-US" sz="2000" b="0" i="0">
                <a:solidFill>
                  <a:srgbClr val="38AD24"/>
                </a:solidFill>
                <a:effectLst/>
                <a:latin typeface="Courier New" panose="02070309020205020404" pitchFamily="49" charset="0"/>
              </a:rPr>
              <a:t>添加一行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666666"/>
                </a:solidFill>
                <a:effectLst/>
              </a:rPr>
              <a:t>theModel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insertRow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theModel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rowCount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());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</a:rPr>
              <a:t>//</a:t>
            </a:r>
            <a:r>
              <a:rPr lang="zh-CN" altLang="en-US" sz="2000" b="0" i="0">
                <a:solidFill>
                  <a:srgbClr val="38AD24"/>
                </a:solidFill>
                <a:effectLst/>
              </a:rPr>
              <a:t>在尾部插入一空行</a:t>
            </a:r>
            <a:endParaRPr lang="zh-CN" altLang="en-US" sz="2000" b="0" i="0">
              <a:solidFill>
                <a:srgbClr val="666666"/>
              </a:solidFill>
              <a:effectLst/>
            </a:endParaRPr>
          </a:p>
          <a:p>
            <a:pPr lvl="1"/>
            <a:r>
              <a:rPr lang="en-US" altLang="zh-CN" sz="2000" b="0" i="0">
                <a:solidFill>
                  <a:srgbClr val="38AD24"/>
                </a:solidFill>
                <a:effectLst/>
              </a:rPr>
              <a:t>//QModelIndex index;</a:t>
            </a:r>
            <a:endParaRPr lang="en-US" altLang="zh-CN" sz="2000" b="0" i="0">
              <a:solidFill>
                <a:srgbClr val="666666"/>
              </a:solidFill>
              <a:effectLst/>
            </a:endParaRPr>
          </a:p>
          <a:p>
            <a:pPr lvl="1"/>
            <a:r>
              <a:rPr lang="en-US" altLang="zh-CN" sz="2000" b="0" i="0">
                <a:solidFill>
                  <a:srgbClr val="666666"/>
                </a:solidFill>
                <a:effectLst/>
              </a:rPr>
              <a:t>QModelIndex index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=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theModel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index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theModel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rowCount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()-</a:t>
            </a:r>
            <a:r>
              <a:rPr lang="en-US" altLang="zh-CN" sz="2000" b="0" i="0">
                <a:solidFill>
                  <a:srgbClr val="32BA06"/>
                </a:solidFill>
                <a:effectLst/>
              </a:rPr>
              <a:t>1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,</a:t>
            </a:r>
            <a:r>
              <a:rPr lang="en-US" altLang="zh-CN" sz="2000" b="0" i="0">
                <a:solidFill>
                  <a:srgbClr val="32BA06"/>
                </a:solidFill>
                <a:effectLst/>
              </a:rPr>
              <a:t>0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);</a:t>
            </a:r>
            <a:r>
              <a:rPr lang="en-US" altLang="zh-CN" sz="2000" b="0" i="0">
                <a:solidFill>
                  <a:srgbClr val="38AD24"/>
                </a:solidFill>
                <a:effectLst/>
              </a:rPr>
              <a:t>//</a:t>
            </a:r>
            <a:r>
              <a:rPr lang="zh-CN" altLang="en-US" sz="2000" b="0" i="0">
                <a:solidFill>
                  <a:srgbClr val="38AD24"/>
                </a:solidFill>
                <a:effectLst/>
              </a:rPr>
              <a:t>最后一行</a:t>
            </a:r>
            <a:endParaRPr lang="zh-CN" altLang="en-US" sz="2000" b="0" i="0">
              <a:solidFill>
                <a:srgbClr val="666666"/>
              </a:solidFill>
              <a:effectLst/>
            </a:endParaRPr>
          </a:p>
          <a:p>
            <a:pPr lvl="1"/>
            <a:r>
              <a:rPr lang="en-US" altLang="zh-CN" sz="2000" b="0" i="0">
                <a:solidFill>
                  <a:srgbClr val="666666"/>
                </a:solidFill>
                <a:effectLst/>
              </a:rPr>
              <a:t>theModel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setData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index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,</a:t>
            </a:r>
            <a:r>
              <a:rPr lang="en-US" altLang="zh-CN" sz="2000" b="0" i="0">
                <a:solidFill>
                  <a:srgbClr val="1861A7"/>
                </a:solidFill>
                <a:effectLst/>
              </a:rPr>
              <a:t>"new item"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,</a:t>
            </a:r>
            <a:r>
              <a:rPr lang="en-US" altLang="zh-CN" sz="2000" b="0" i="0" u="none" strike="noStrike">
                <a:solidFill>
                  <a:srgbClr val="007DBB"/>
                </a:solidFill>
                <a:effectLst/>
                <a:hlinkClick r:id="rId3"/>
              </a:rPr>
              <a:t>Qt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::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DisplayRole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);</a:t>
            </a:r>
            <a:r>
              <a:rPr lang="en-US" altLang="zh-CN" sz="2000" b="0" i="0">
                <a:solidFill>
                  <a:srgbClr val="38AD24"/>
                </a:solidFill>
                <a:effectLst/>
              </a:rPr>
              <a:t>//</a:t>
            </a:r>
            <a:r>
              <a:rPr lang="zh-CN" altLang="en-US" sz="2000" b="0" i="0">
                <a:solidFill>
                  <a:srgbClr val="38AD24"/>
                </a:solidFill>
                <a:effectLst/>
              </a:rPr>
              <a:t>设置显示文字</a:t>
            </a:r>
            <a:endParaRPr lang="zh-CN" altLang="en-US" sz="2000" b="0" i="0">
              <a:solidFill>
                <a:srgbClr val="666666"/>
              </a:solidFill>
              <a:effectLst/>
            </a:endParaRPr>
          </a:p>
          <a:p>
            <a:pPr lvl="1"/>
            <a:r>
              <a:rPr lang="en-US" altLang="zh-CN" sz="2000" b="0" i="0">
                <a:solidFill>
                  <a:srgbClr val="666666"/>
                </a:solidFill>
                <a:effectLst/>
              </a:rPr>
              <a:t>ui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listView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-&gt;</a:t>
            </a:r>
            <a:r>
              <a:rPr lang="en-US" altLang="zh-CN" sz="2000" b="0" i="0">
                <a:solidFill>
                  <a:srgbClr val="D11CED"/>
                </a:solidFill>
                <a:effectLst/>
              </a:rPr>
              <a:t>setCurrentIndex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(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index</a:t>
            </a:r>
            <a:r>
              <a:rPr lang="en-US" altLang="zh-CN" sz="2000" b="0" i="0">
                <a:solidFill>
                  <a:srgbClr val="3030EE"/>
                </a:solidFill>
                <a:effectLst/>
              </a:rPr>
              <a:t>);</a:t>
            </a:r>
            <a:r>
              <a:rPr lang="en-US" altLang="zh-CN" sz="2000" b="0" i="0">
                <a:solidFill>
                  <a:srgbClr val="666666"/>
                </a:solidFill>
                <a:effectLst/>
              </a:rPr>
              <a:t> </a:t>
            </a:r>
            <a:r>
              <a:rPr lang="en-US" altLang="zh-CN" sz="2000" b="0" i="0">
                <a:solidFill>
                  <a:srgbClr val="38AD24"/>
                </a:solidFill>
                <a:effectLst/>
              </a:rPr>
              <a:t>//</a:t>
            </a:r>
            <a:r>
              <a:rPr lang="zh-CN" altLang="en-US" sz="2000" b="0" i="0">
                <a:solidFill>
                  <a:srgbClr val="38AD24"/>
                </a:solidFill>
                <a:effectLst/>
              </a:rPr>
              <a:t>设置当前选中的行</a:t>
            </a:r>
            <a:endParaRPr lang="zh-CN" altLang="en-US" sz="2000" b="0" i="0">
              <a:solidFill>
                <a:srgbClr val="666666"/>
              </a:solidFill>
              <a:effectLst/>
            </a:endParaRPr>
          </a:p>
          <a:p>
            <a:pPr algn="l"/>
            <a:r>
              <a:rPr lang="en-US" altLang="zh-CN" sz="2000" b="0" i="0">
                <a:solidFill>
                  <a:srgbClr val="3030EE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 sz="2000" b="0" i="0"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chemeClr val="accent3"/>
                </a:solidFill>
                <a:effectLst/>
                <a:latin typeface="Helvetica Neue"/>
              </a:rPr>
              <a:t>QStandardItemModel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300CCE-280F-421A-9DF7-A5FFED16AAA2}"/>
              </a:ext>
            </a:extLst>
          </p:cNvPr>
          <p:cNvSpPr txBox="1"/>
          <p:nvPr/>
        </p:nvSpPr>
        <p:spPr>
          <a:xfrm>
            <a:off x="586739" y="736600"/>
            <a:ext cx="9650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以项数据为基础的标准数据模型类，通常与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QTableView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组合成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Model/View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结构，实现通用的二维数据的管理功能。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7A33D2-433E-488E-A52D-3142ADC9CB9C}"/>
              </a:ext>
            </a:extLst>
          </p:cNvPr>
          <p:cNvSpPr/>
          <p:nvPr/>
        </p:nvSpPr>
        <p:spPr>
          <a:xfrm>
            <a:off x="824780" y="6918238"/>
            <a:ext cx="9174481" cy="2670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主要用到以下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3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个类：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QStandardItemModel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：可以处理二维数据。每个项是一个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QStandardltem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类的变量，用于存储项的数据、字体格式、对齐方式等。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QTableView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：一个单元格显示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QStandardItemModel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数据模型中的一个项。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QItemSelectionModel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：跟踪视图组件的单元格选择状态的类，通过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QItemSelectionModel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可以获得选中的单元格的模型索引。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3CC5A3-AB00-4D35-818E-D788F0C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2" y="9897708"/>
            <a:ext cx="9174479" cy="39081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A9274D-205C-416F-9B2C-4022F095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" y="1508760"/>
            <a:ext cx="5951656" cy="43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>
                <a:solidFill>
                  <a:schemeClr val="accent3"/>
                </a:solidFill>
                <a:effectLst/>
                <a:latin typeface="Helvetica Neue"/>
              </a:rPr>
              <a:t>自定义代理</a:t>
            </a:r>
            <a:endParaRPr lang="en-US" altLang="zh-CN" sz="2000" b="0" i="0">
              <a:solidFill>
                <a:schemeClr val="accent3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E9AC4-4702-48AA-AEE6-0BDC10880BB6}"/>
              </a:ext>
            </a:extLst>
          </p:cNvPr>
          <p:cNvSpPr/>
          <p:nvPr/>
        </p:nvSpPr>
        <p:spPr>
          <a:xfrm>
            <a:off x="556114" y="5549348"/>
            <a:ext cx="9412025" cy="1479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/>
              <a:t>QAbstractItemDelegate</a:t>
            </a:r>
            <a:r>
              <a:rPr lang="zh-CN" altLang="en-US" sz="2000"/>
              <a:t>是所有代理类的抽象基类。</a:t>
            </a:r>
            <a:endParaRPr lang="en-US" altLang="zh-CN" sz="2000"/>
          </a:p>
          <a:p>
            <a:r>
              <a:rPr lang="en-US" altLang="zh-CN" sz="2000"/>
              <a:t>QStyledItemDelegate</a:t>
            </a:r>
            <a:r>
              <a:rPr lang="zh-CN" altLang="en-US" sz="2000"/>
              <a:t>是视图组件使用的缺省的代理类，</a:t>
            </a:r>
            <a:r>
              <a:rPr lang="en-US" altLang="zh-CN" sz="2000"/>
              <a:t>QItemDelegate</a:t>
            </a:r>
            <a:r>
              <a:rPr lang="zh-CN" altLang="en-US" sz="2000"/>
              <a:t>也是类似功能的类。区别在于，</a:t>
            </a:r>
            <a:r>
              <a:rPr lang="en-US" altLang="zh-CN" sz="2000"/>
              <a:t>QStyledItemDelegate</a:t>
            </a:r>
            <a:r>
              <a:rPr lang="zh-CN" altLang="en-US" sz="2000"/>
              <a:t>可以使用当前的样式表设置来绘制组件，因此建议使用</a:t>
            </a:r>
            <a:r>
              <a:rPr lang="en-US" altLang="zh-CN" sz="2000"/>
              <a:t>QStyledItemDelegate</a:t>
            </a:r>
            <a:r>
              <a:rPr lang="zh-CN" altLang="en-US" sz="200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90B2-20C2-482A-ACE8-858044568D2C}"/>
              </a:ext>
            </a:extLst>
          </p:cNvPr>
          <p:cNvSpPr/>
          <p:nvPr/>
        </p:nvSpPr>
        <p:spPr>
          <a:xfrm>
            <a:off x="4064980" y="7213600"/>
            <a:ext cx="30099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QAbstractItemDelegate</a:t>
            </a:r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CF638B-C4DA-44A6-BA79-D21B0D7E20B6}"/>
              </a:ext>
            </a:extLst>
          </p:cNvPr>
          <p:cNvSpPr/>
          <p:nvPr/>
        </p:nvSpPr>
        <p:spPr>
          <a:xfrm>
            <a:off x="1941540" y="8473440"/>
            <a:ext cx="30099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QItemDelegate</a:t>
            </a:r>
            <a:endParaRPr lang="zh-CN" altLang="en-US" sz="2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D87C0-1036-4B53-B2B2-CB5E615802A7}"/>
              </a:ext>
            </a:extLst>
          </p:cNvPr>
          <p:cNvSpPr/>
          <p:nvPr/>
        </p:nvSpPr>
        <p:spPr>
          <a:xfrm>
            <a:off x="1941540" y="9661056"/>
            <a:ext cx="30099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QSqlRelationalDelegate</a:t>
            </a:r>
            <a:endParaRPr lang="zh-CN" altLang="en-US"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C1BFC7-8717-4199-98E0-B217CF57E685}"/>
              </a:ext>
            </a:extLst>
          </p:cNvPr>
          <p:cNvSpPr/>
          <p:nvPr/>
        </p:nvSpPr>
        <p:spPr>
          <a:xfrm>
            <a:off x="6188422" y="8473440"/>
            <a:ext cx="30099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QStyledItemDelegate</a:t>
            </a:r>
            <a:endParaRPr lang="zh-CN" altLang="en-US" sz="20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4FFD89-2317-4C8F-8AB6-B9692FE2146B}"/>
              </a:ext>
            </a:extLst>
          </p:cNvPr>
          <p:cNvCxnSpPr/>
          <p:nvPr/>
        </p:nvCxnSpPr>
        <p:spPr>
          <a:xfrm>
            <a:off x="3446490" y="8117840"/>
            <a:ext cx="4593431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45A27B-11AB-48D4-A57E-09FFFAA26DC4}"/>
              </a:ext>
            </a:extLst>
          </p:cNvPr>
          <p:cNvCxnSpPr>
            <a:stCxn id="5" idx="2"/>
          </p:cNvCxnSpPr>
          <p:nvPr/>
        </p:nvCxnSpPr>
        <p:spPr>
          <a:xfrm>
            <a:off x="5569930" y="7792720"/>
            <a:ext cx="0" cy="3251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7FD436-52D2-493E-97B3-F3A2968FAB0F}"/>
              </a:ext>
            </a:extLst>
          </p:cNvPr>
          <p:cNvCxnSpPr>
            <a:cxnSpLocks/>
          </p:cNvCxnSpPr>
          <p:nvPr/>
        </p:nvCxnSpPr>
        <p:spPr>
          <a:xfrm>
            <a:off x="3446490" y="8117840"/>
            <a:ext cx="0" cy="32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B045CA-5DDA-402A-8FD8-62EAE724A1D4}"/>
              </a:ext>
            </a:extLst>
          </p:cNvPr>
          <p:cNvCxnSpPr>
            <a:cxnSpLocks/>
          </p:cNvCxnSpPr>
          <p:nvPr/>
        </p:nvCxnSpPr>
        <p:spPr>
          <a:xfrm>
            <a:off x="7977850" y="8148319"/>
            <a:ext cx="0" cy="32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4FF8F6-DE8E-4D9A-84F1-D023166F013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446490" y="9052560"/>
            <a:ext cx="0" cy="608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647377-C6D6-4737-9AE9-404DF5313E3E}"/>
              </a:ext>
            </a:extLst>
          </p:cNvPr>
          <p:cNvSpPr txBox="1"/>
          <p:nvPr/>
        </p:nvSpPr>
        <p:spPr>
          <a:xfrm>
            <a:off x="1385121" y="1096772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B5E775-D881-404D-9D4E-9FF3BA98E742}"/>
              </a:ext>
            </a:extLst>
          </p:cNvPr>
          <p:cNvSpPr txBox="1"/>
          <p:nvPr/>
        </p:nvSpPr>
        <p:spPr>
          <a:xfrm>
            <a:off x="844101" y="10556240"/>
            <a:ext cx="917448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必须实现以下几个函数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createEditor</a:t>
            </a:r>
            <a:r>
              <a:rPr lang="en-US" altLang="zh-CN" sz="2000">
                <a:solidFill>
                  <a:schemeClr val="bg1"/>
                </a:solidFill>
              </a:rPr>
              <a:t>():</a:t>
            </a:r>
            <a:r>
              <a:rPr lang="zh-CN" altLang="en-US" sz="2000">
                <a:solidFill>
                  <a:schemeClr val="bg1"/>
                </a:solidFill>
              </a:rPr>
              <a:t>创建用于编辑模型数据的</a:t>
            </a:r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组件，如</a:t>
            </a:r>
            <a:r>
              <a:rPr lang="en-US" altLang="zh-CN" sz="2000">
                <a:solidFill>
                  <a:schemeClr val="bg1"/>
                </a:solidFill>
              </a:rPr>
              <a:t>QSpinBox,QComboBox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setEditorData</a:t>
            </a:r>
            <a:r>
              <a:rPr lang="en-US" altLang="zh-CN" sz="2000">
                <a:solidFill>
                  <a:schemeClr val="bg1"/>
                </a:solidFill>
              </a:rPr>
              <a:t>():</a:t>
            </a:r>
            <a:r>
              <a:rPr lang="zh-CN" altLang="en-US" sz="2000">
                <a:solidFill>
                  <a:schemeClr val="bg1"/>
                </a:solidFill>
              </a:rPr>
              <a:t>从数据模型获取数据，供</a:t>
            </a:r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组件进行编辑 。 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setModelData</a:t>
            </a:r>
            <a:r>
              <a:rPr lang="en-US" altLang="zh-CN" sz="2000">
                <a:solidFill>
                  <a:schemeClr val="bg1"/>
                </a:solidFill>
              </a:rPr>
              <a:t>():</a:t>
            </a:r>
            <a:r>
              <a:rPr lang="zh-CN" altLang="en-US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上的数据更新到数据模型。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updateEditorGeometry</a:t>
            </a:r>
            <a:r>
              <a:rPr lang="en-US" altLang="zh-CN" sz="2000">
                <a:solidFill>
                  <a:schemeClr val="bg1"/>
                </a:solidFill>
              </a:rPr>
              <a:t>():</a:t>
            </a:r>
            <a:r>
              <a:rPr lang="zh-CN" altLang="en-US" sz="2000">
                <a:solidFill>
                  <a:schemeClr val="bg1"/>
                </a:solidFill>
              </a:rPr>
              <a:t>用于给</a:t>
            </a:r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组件设置一个合适的大小。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5122E70-C273-4A53-88C8-EACAA244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9" y="737950"/>
            <a:ext cx="6030371" cy="36063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4426312-198B-4556-8685-E939295E3AE0}"/>
              </a:ext>
            </a:extLst>
          </p:cNvPr>
          <p:cNvSpPr txBox="1"/>
          <p:nvPr/>
        </p:nvSpPr>
        <p:spPr>
          <a:xfrm>
            <a:off x="582641" y="4434085"/>
            <a:ext cx="60959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定制数据的界面显示和编辑方式。在标准的视图组件中，代理功能显示一个数据，当数据被编辑时，提供一个编辑器，一般是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QLineEdit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。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CEBFE0-CD05-476A-B6A4-2964AD0677F6}"/>
              </a:ext>
            </a:extLst>
          </p:cNvPr>
          <p:cNvSpPr/>
          <p:nvPr/>
        </p:nvSpPr>
        <p:spPr>
          <a:xfrm>
            <a:off x="7308560" y="927654"/>
            <a:ext cx="782320" cy="707886"/>
          </a:xfrm>
          <a:prstGeom prst="rect">
            <a:avLst/>
          </a:prstGeom>
          <a:ln>
            <a:prstDash val="sysDot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D9730C-4C3D-4DAD-9C98-D188EF972853}"/>
              </a:ext>
            </a:extLst>
          </p:cNvPr>
          <p:cNvSpPr/>
          <p:nvPr/>
        </p:nvSpPr>
        <p:spPr>
          <a:xfrm>
            <a:off x="7074880" y="2553254"/>
            <a:ext cx="1270000" cy="83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E0D86D-4463-4A4B-A616-DC25AF75F9BA}"/>
              </a:ext>
            </a:extLst>
          </p:cNvPr>
          <p:cNvSpPr/>
          <p:nvPr/>
        </p:nvSpPr>
        <p:spPr>
          <a:xfrm>
            <a:off x="7074880" y="4199174"/>
            <a:ext cx="1270000" cy="83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View</a:t>
            </a: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411FFA9-6CD8-42B6-AF93-29897EA7FAD9}"/>
              </a:ext>
            </a:extLst>
          </p:cNvPr>
          <p:cNvSpPr/>
          <p:nvPr/>
        </p:nvSpPr>
        <p:spPr>
          <a:xfrm>
            <a:off x="8944320" y="3386374"/>
            <a:ext cx="792480" cy="812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880BD4-DD07-4090-AFA6-B67F9723873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699720" y="1635540"/>
            <a:ext cx="10160" cy="91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EF6DE92-1C6B-4797-873C-D13AC63A67FB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709880" y="3386374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42E8E84-97FE-43BC-BA45-7A13D018C6E8}"/>
              </a:ext>
            </a:extLst>
          </p:cNvPr>
          <p:cNvCxnSpPr>
            <a:stCxn id="21" idx="3"/>
            <a:endCxn id="25" idx="0"/>
          </p:cNvCxnSpPr>
          <p:nvPr/>
        </p:nvCxnSpPr>
        <p:spPr>
          <a:xfrm>
            <a:off x="8344880" y="2969814"/>
            <a:ext cx="995680" cy="41656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4EE0BBB-3107-4512-8D76-FEF08D258181}"/>
              </a:ext>
            </a:extLst>
          </p:cNvPr>
          <p:cNvCxnSpPr>
            <a:stCxn id="22" idx="3"/>
            <a:endCxn id="25" idx="4"/>
          </p:cNvCxnSpPr>
          <p:nvPr/>
        </p:nvCxnSpPr>
        <p:spPr>
          <a:xfrm flipV="1">
            <a:off x="8344880" y="4199174"/>
            <a:ext cx="995680" cy="41656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2888C6-FECF-48CB-BAF9-A0181776A482}"/>
              </a:ext>
            </a:extLst>
          </p:cNvPr>
          <p:cNvSpPr txBox="1"/>
          <p:nvPr/>
        </p:nvSpPr>
        <p:spPr>
          <a:xfrm>
            <a:off x="7074880" y="36028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显示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69EF65-3715-4EEE-8D8C-8A0A5C7FFBD4}"/>
              </a:ext>
            </a:extLst>
          </p:cNvPr>
          <p:cNvSpPr txBox="1"/>
          <p:nvPr/>
        </p:nvSpPr>
        <p:spPr>
          <a:xfrm>
            <a:off x="8841053" y="4507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显示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72398F-C246-4048-B7BF-16D8E97C53F3}"/>
              </a:ext>
            </a:extLst>
          </p:cNvPr>
          <p:cNvSpPr txBox="1"/>
          <p:nvPr/>
        </p:nvSpPr>
        <p:spPr>
          <a:xfrm>
            <a:off x="8691193" y="26494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编辑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7" name="墨迹 226">
                <a:extLst>
                  <a:ext uri="{FF2B5EF4-FFF2-40B4-BE49-F238E27FC236}">
                    <a16:creationId xmlns:a16="http://schemas.microsoft.com/office/drawing/2014/main" id="{8770FC89-5DA6-413F-81F3-843784EC2A9A}"/>
                  </a:ext>
                </a:extLst>
              </p14:cNvPr>
              <p14:cNvContentPartPr/>
              <p14:nvPr/>
            </p14:nvContentPartPr>
            <p14:xfrm>
              <a:off x="8389140" y="12305880"/>
              <a:ext cx="360" cy="360"/>
            </p14:xfrm>
          </p:contentPart>
        </mc:Choice>
        <mc:Fallback>
          <p:pic>
            <p:nvPicPr>
              <p:cNvPr id="227" name="墨迹 226">
                <a:extLst>
                  <a:ext uri="{FF2B5EF4-FFF2-40B4-BE49-F238E27FC236}">
                    <a16:creationId xmlns:a16="http://schemas.microsoft.com/office/drawing/2014/main" id="{8770FC89-5DA6-413F-81F3-843784EC2A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500" y="1229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5912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3143</TotalTime>
  <Words>1027</Words>
  <Application>Microsoft Office PowerPoint</Application>
  <PresentationFormat>自定义</PresentationFormat>
  <Paragraphs>119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Helvetica Neue</vt:lpstr>
      <vt:lpstr>等线</vt:lpstr>
      <vt:lpstr>华文琥珀</vt:lpstr>
      <vt:lpstr>Arial</vt:lpstr>
      <vt:lpstr>Calibri</vt:lpstr>
      <vt:lpstr>Cambria</vt:lpstr>
      <vt:lpstr>Courier New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1704</cp:revision>
  <dcterms:created xsi:type="dcterms:W3CDTF">2020-06-26T01:00:00Z</dcterms:created>
  <dcterms:modified xsi:type="dcterms:W3CDTF">2021-07-26T14:34:37Z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35C8A0B9FA4B4BC7B03E97E74C2317FB</vt:lpwstr>
  </property>
</Properties>
</file>