
<file path=[Content_Types].xml><?xml version="1.0" encoding="utf-8"?>
<Types xmlns="http://schemas.openxmlformats.org/package/2006/content-types">
  <Default Extension="png" ContentType="image/png"/>
  <Default Extension="emf" ContentType="image/x-emf"/>
  <Default Extension="gif" ContentType="image/gi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8" r:id="rId4"/>
    <p:sldId id="338" r:id="rId6"/>
    <p:sldId id="339" r:id="rId7"/>
    <p:sldId id="340" r:id="rId8"/>
    <p:sldId id="341" r:id="rId9"/>
    <p:sldId id="342" r:id="rId10"/>
    <p:sldId id="343" r:id="rId11"/>
    <p:sldId id="344" r:id="rId12"/>
  </p:sldIdLst>
  <p:sldSz cx="10624820" cy="1439989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12" autoAdjust="0"/>
    <p:restoredTop sz="95220" autoAdjust="0"/>
  </p:normalViewPr>
  <p:slideViewPr>
    <p:cSldViewPr snapToGrid="0" showGuides="1">
      <p:cViewPr>
        <p:scale>
          <a:sx n="33" d="100"/>
          <a:sy n="33" d="100"/>
        </p:scale>
        <p:origin x="2774" y="427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microsoft.com/office/2007/relationships/hdphoto" Target="../media/image3.wdp"/><Relationship Id="rId14" Type="http://schemas.openxmlformats.org/officeDocument/2006/relationships/image" Target="../media/image2.png"/><Relationship Id="rId13" Type="http://schemas.openxmlformats.org/officeDocument/2006/relationships/image" Target="../media/image1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5" Type="http://schemas.microsoft.com/office/2007/relationships/hdphoto" Target="../media/image3.wdp"/><Relationship Id="rId14" Type="http://schemas.openxmlformats.org/officeDocument/2006/relationships/image" Target="../media/image2.png"/><Relationship Id="rId13" Type="http://schemas.openxmlformats.org/officeDocument/2006/relationships/image" Target="../media/image1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177" y="277425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105561" y="329962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  <a:endParaRPr lang="zh-CN" altLang="en-US" sz="1800">
              <a:solidFill>
                <a:schemeClr val="bg1"/>
              </a:solidFill>
              <a:effectLst>
                <a:reflection blurRad="6350" stA="55000" endA="50" endPos="85000" dist="29997" dir="5400000" sy="-100000" algn="bl" rotWithShape="0"/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177" y="277425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105561" y="329962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  <a:endParaRPr lang="zh-CN" altLang="en-US" sz="1800">
              <a:solidFill>
                <a:schemeClr val="bg1"/>
              </a:solidFill>
              <a:effectLst>
                <a:reflection blurRad="6350" stA="55000" endA="50" endPos="85000" dist="29997" dir="5400000" sy="-100000" algn="bl" rotWithShape="0"/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emf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GIF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GIF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 l="3265" t="6325" r="4323" b="12927"/>
          <a:stretch>
            <a:fillRect/>
          </a:stretch>
        </p:blipFill>
        <p:spPr>
          <a:xfrm>
            <a:off x="2191043" y="1088639"/>
            <a:ext cx="6429671" cy="18074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41524" y="1358360"/>
            <a:ext cx="617022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000" b="1">
                <a:solidFill>
                  <a:schemeClr val="bg1"/>
                </a:solidFill>
                <a:cs typeface="+mn-ea"/>
                <a:sym typeface="+mn-lt"/>
              </a:rPr>
              <a:t>对话框与多窗体设计</a:t>
            </a:r>
            <a:endParaRPr sz="4000" b="1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60" name="组合 1274"/>
          <p:cNvGrpSpPr/>
          <p:nvPr/>
        </p:nvGrpSpPr>
        <p:grpSpPr>
          <a:xfrm>
            <a:off x="2441526" y="3237675"/>
            <a:ext cx="338686" cy="261779"/>
            <a:chOff x="5248276" y="1095375"/>
            <a:chExt cx="727075" cy="561976"/>
          </a:xfrm>
        </p:grpSpPr>
        <p:sp>
          <p:nvSpPr>
            <p:cNvPr id="61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8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9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0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1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833453" y="3140572"/>
            <a:ext cx="2994875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40">
                <a:solidFill>
                  <a:schemeClr val="bg1"/>
                </a:solidFill>
                <a:cs typeface="+mn-ea"/>
                <a:sym typeface="+mn-lt"/>
              </a:rPr>
              <a:t>Qt 5.9 C++ 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开发指南</a:t>
            </a:r>
            <a:endParaRPr lang="zh-CN" altLang="en-US" sz="244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60" name="组合 1274"/>
          <p:cNvGrpSpPr/>
          <p:nvPr/>
        </p:nvGrpSpPr>
        <p:grpSpPr>
          <a:xfrm>
            <a:off x="6245741" y="3237675"/>
            <a:ext cx="338686" cy="261779"/>
            <a:chOff x="5248276" y="1095375"/>
            <a:chExt cx="727075" cy="561976"/>
          </a:xfrm>
        </p:grpSpPr>
        <p:sp>
          <p:nvSpPr>
            <p:cNvPr id="162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3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6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7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8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9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1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2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3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4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5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6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7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8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9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0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1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2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3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4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5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6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7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8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9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0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6637671" y="3140572"/>
            <a:ext cx="1553157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6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章</a:t>
            </a:r>
            <a:endParaRPr lang="zh-CN" altLang="en-US" sz="244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0" grpId="0"/>
      <p:bldP spid="1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6740" y="337820"/>
            <a:ext cx="917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标准对话框</a:t>
            </a:r>
            <a:endParaRPr lang="zh-CN" altLang="en-US" sz="2000" b="1">
              <a:solidFill>
                <a:schemeClr val="accent3"/>
              </a:solidFill>
            </a:endParaRPr>
          </a:p>
        </p:txBody>
      </p:sp>
      <p:graphicFrame>
        <p:nvGraphicFramePr>
          <p:cNvPr id="3" name="表格 7"/>
          <p:cNvGraphicFramePr>
            <a:graphicFrameLocks noGrp="1"/>
          </p:cNvGraphicFramePr>
          <p:nvPr/>
        </p:nvGraphicFramePr>
        <p:xfrm>
          <a:off x="957548" y="4843740"/>
          <a:ext cx="8710041" cy="6265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220"/>
                <a:gridCol w="3136932"/>
                <a:gridCol w="4066889"/>
              </a:tblGrid>
              <a:tr h="397689">
                <a:tc>
                  <a:txBody>
                    <a:bodyPr/>
                    <a:lstStyle/>
                    <a:p>
                      <a:r>
                        <a:rPr lang="zh-CN" altLang="en-US" sz="1800">
                          <a:solidFill>
                            <a:schemeClr val="bg1"/>
                          </a:solidFill>
                          <a:effectLst/>
                        </a:rPr>
                        <a:t>对话框</a:t>
                      </a:r>
                      <a:endParaRPr lang="zh-CN" altLang="en-US" sz="18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8100" marR="38100" marT="53340" marB="533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solidFill>
                            <a:schemeClr val="bg1"/>
                          </a:solidFill>
                          <a:effectLst/>
                        </a:rPr>
                        <a:t>常用静态函数名称</a:t>
                      </a:r>
                      <a:endParaRPr lang="zh-CN" altLang="en-US" sz="18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8100" marR="38100" marT="53340" marB="533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solidFill>
                            <a:schemeClr val="bg1"/>
                          </a:solidFill>
                          <a:effectLst/>
                        </a:rPr>
                        <a:t>函数功能</a:t>
                      </a:r>
                      <a:endParaRPr lang="zh-CN" altLang="en-US" sz="18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8100" marR="38100" marT="53340" marB="53340" anchor="ctr"/>
                </a:tc>
              </a:tr>
              <a:tr h="1364673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QFileDialog</a:t>
                      </a:r>
                      <a:b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文件对话框</a:t>
                      </a:r>
                      <a:endParaRPr lang="zh-CN" altLang="en-US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QString getOpenFileName() 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QStringList getOpenFileNames() 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QString getSaveFileName() 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QString getExistingDirectory() 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QUrl getOpenFileUrl()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选择打开一个文件 选择打开多个文件 选择保存一个文件 选择一个己有的目录</a:t>
                      </a:r>
                      <a:b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选择打幵一个文件，可选择远程网络文件</a:t>
                      </a:r>
                      <a:endParaRPr lang="zh-CN" altLang="en-US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100" marR="38100" marT="38100" marB="38100" anchor="ctr"/>
                </a:tc>
              </a:tr>
              <a:tr h="594899">
                <a:tc>
                  <a:txBody>
                    <a:bodyPr/>
                    <a:lstStyle/>
                    <a:p>
                      <a:r>
                        <a:rPr lang="en-US" altLang="zh-CN" sz="1800"/>
                        <a:t>QColorDialog</a:t>
                      </a:r>
                      <a:b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颜色对话框</a:t>
                      </a:r>
                      <a:endParaRPr lang="zh-CN" altLang="en-US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QColor getColor()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选择颜色</a:t>
                      </a:r>
                      <a:endParaRPr lang="zh-CN" altLang="en-US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100" marR="38100" marT="38100" marB="38100" anchor="ctr"/>
                </a:tc>
              </a:tr>
              <a:tr h="594899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QFontDialog</a:t>
                      </a:r>
                      <a:b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字体对话框</a:t>
                      </a:r>
                      <a:endParaRPr lang="zh-CN" altLang="en-US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QFont getFont()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选择字体</a:t>
                      </a:r>
                      <a:endParaRPr lang="zh-CN" altLang="en-US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100" marR="38100" marT="38100" marB="38100" anchor="ctr"/>
                </a:tc>
              </a:tr>
              <a:tr h="851491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QinputDialog</a:t>
                      </a:r>
                      <a:b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输入对话框</a:t>
                      </a:r>
                      <a:endParaRPr lang="zh-CN" altLang="en-US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QString getText() 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int getlnt() 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double getDouble()</a:t>
                      </a:r>
                      <a:b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QString getltem()</a:t>
                      </a:r>
                      <a:b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QString getMultiLineText()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输入单行文字 输入整数 输入浮点数</a:t>
                      </a:r>
                      <a:b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从一个下拉列表框中选择输入 输入多行字符串</a:t>
                      </a:r>
                      <a:endParaRPr lang="zh-CN" altLang="en-US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100" marR="38100" marT="38100" marB="38100" anchor="ctr"/>
                </a:tc>
              </a:tr>
              <a:tr h="1108082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QMessageBox</a:t>
                      </a:r>
                      <a:b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消息框</a:t>
                      </a:r>
                      <a:endParaRPr lang="zh-CN" altLang="en-US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tan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dardButton information() 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StandardButton question() 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StandardButton waming() 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StandardButton critical() 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void about() void 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aboutQt()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信息提示对话框 询问并获取是否确认的对话框 警告信息提示对话框 错误信息提示对话框 设置自定义信息的关于对话框 关于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</a:rPr>
                        <a:t>Qt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的对话框</a:t>
                      </a:r>
                      <a:endParaRPr lang="zh-CN" altLang="en-US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886428" y="4474408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chemeClr val="bg1"/>
                </a:solidFill>
                <a:effectLst/>
                <a:latin typeface="Helvetica Neue"/>
              </a:rPr>
              <a:t>Qt</a:t>
            </a: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预定义标准对话框：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86741" y="1102558"/>
            <a:ext cx="37211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chemeClr val="bg1"/>
                </a:solidFill>
                <a:effectLst/>
                <a:latin typeface="Helvetica Neue"/>
              </a:rPr>
              <a:t>Qt</a:t>
            </a: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提供了一些常用的标准对话框，如打开文件对话框、选择颜色对话框、信息提示和确认选择对话框、标准输入对话框等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6720" y="1018917"/>
            <a:ext cx="5524500" cy="33718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6740" y="337820"/>
            <a:ext cx="917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自定义对话框及其调用</a:t>
            </a:r>
            <a:endParaRPr lang="zh-CN" altLang="en-US" sz="2000" b="1">
              <a:solidFill>
                <a:schemeClr val="accent3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6740" y="5894151"/>
            <a:ext cx="54557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0" i="0">
                <a:solidFill>
                  <a:schemeClr val="bg1"/>
                </a:solidFill>
                <a:effectLst/>
                <a:latin typeface="Helvetica Neue"/>
              </a:rPr>
              <a:t>QWDialogSize</a:t>
            </a:r>
            <a:endParaRPr lang="en-US" altLang="zh-CN" sz="2000" b="0" i="0">
              <a:solidFill>
                <a:schemeClr val="bg1"/>
              </a:solidFill>
              <a:effectLst/>
              <a:latin typeface="Helvetica Neue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b="0" i="0">
                <a:solidFill>
                  <a:schemeClr val="bg1"/>
                </a:solidFill>
                <a:effectLst/>
                <a:latin typeface="Helvetica Neue"/>
              </a:rPr>
              <a:t>设置表格行列数对话框 </a:t>
            </a:r>
            <a:endParaRPr lang="en-US" altLang="zh-CN" sz="2000" b="0" i="0">
              <a:solidFill>
                <a:schemeClr val="bg1"/>
              </a:solidFill>
              <a:effectLst/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0" i="0">
                <a:solidFill>
                  <a:schemeClr val="bg1"/>
                </a:solidFill>
                <a:effectLst/>
                <a:latin typeface="Helvetica Neue"/>
              </a:rPr>
              <a:t>QWDialogHeaders</a:t>
            </a:r>
            <a:endParaRPr lang="en-US" altLang="zh-CN" sz="2000" b="0" i="0">
              <a:solidFill>
                <a:schemeClr val="bg1"/>
              </a:solidFill>
              <a:effectLst/>
              <a:latin typeface="Helvetica Neue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b="0" i="0">
                <a:solidFill>
                  <a:schemeClr val="bg1"/>
                </a:solidFill>
                <a:effectLst/>
                <a:latin typeface="Helvetica Neue"/>
              </a:rPr>
              <a:t>设置表头标题对话框 </a:t>
            </a:r>
            <a:endParaRPr lang="en-US" altLang="zh-CN" sz="2000" b="0" i="0">
              <a:solidFill>
                <a:schemeClr val="bg1"/>
              </a:solidFill>
              <a:effectLst/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0" i="0">
                <a:solidFill>
                  <a:schemeClr val="bg1"/>
                </a:solidFill>
                <a:effectLst/>
                <a:latin typeface="Helvetica Neue"/>
              </a:rPr>
              <a:t>QWDialogLocate</a:t>
            </a:r>
            <a:endParaRPr lang="en-US" altLang="zh-CN" sz="2000" b="0" i="0">
              <a:solidFill>
                <a:schemeClr val="bg1"/>
              </a:solidFill>
              <a:effectLst/>
              <a:latin typeface="Helvetica Neue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b="0" i="0">
                <a:solidFill>
                  <a:schemeClr val="bg1"/>
                </a:solidFill>
                <a:effectLst/>
                <a:latin typeface="Helvetica Neue"/>
              </a:rPr>
              <a:t>单元格定位与文字设置对话框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015" y="790764"/>
            <a:ext cx="6768721" cy="4911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696" y="816985"/>
            <a:ext cx="2571750" cy="14573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648" y="2484877"/>
            <a:ext cx="2657475" cy="31146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723" y="5894151"/>
            <a:ext cx="3200400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6740" y="337820"/>
            <a:ext cx="917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多窗体应用程序设计</a:t>
            </a:r>
            <a:endParaRPr lang="zh-CN" altLang="en-US" sz="2000" b="1">
              <a:solidFill>
                <a:schemeClr val="accent3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4947" y="843281"/>
            <a:ext cx="6889433" cy="465729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17537" y="8821420"/>
            <a:ext cx="9507220" cy="34848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Helvetica Neue"/>
              </a:rPr>
              <a:t>QWidget</a:t>
            </a: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：在没有指定父容器时可作为独立的窗口，指定父容器后可以作为容器的内部组件。</a:t>
            </a:r>
            <a:endParaRPr lang="zh-CN" altLang="en-US" b="0" i="0">
              <a:solidFill>
                <a:schemeClr val="bg1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Helvetica Neue"/>
              </a:rPr>
              <a:t>QDialog</a:t>
            </a: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：用于设计对话框，以独立窗口显示。</a:t>
            </a:r>
            <a:endParaRPr lang="zh-CN" altLang="en-US" b="0" i="0">
              <a:solidFill>
                <a:schemeClr val="bg1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Helvetica Neue"/>
              </a:rPr>
              <a:t>QMainWindow</a:t>
            </a: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：用于设计带有菜单栏、工具栏、状态栏的主窗口，一般以独立窗口显示。</a:t>
            </a:r>
            <a:endParaRPr lang="zh-CN" altLang="en-US" b="0" i="0">
              <a:solidFill>
                <a:schemeClr val="bg1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Helvetica Neue"/>
              </a:rPr>
              <a:t>QSplashScreen</a:t>
            </a: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：用作应用程序启动时的</a:t>
            </a:r>
            <a:r>
              <a:rPr lang="en-US" altLang="zh-CN" b="0" i="0">
                <a:solidFill>
                  <a:schemeClr val="bg1"/>
                </a:solidFill>
                <a:effectLst/>
                <a:latin typeface="Helvetica Neue"/>
              </a:rPr>
              <a:t>splash</a:t>
            </a: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窗口，没有边框。</a:t>
            </a:r>
            <a:endParaRPr lang="zh-CN" altLang="en-US" b="0" i="0">
              <a:solidFill>
                <a:schemeClr val="bg1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Helvetica Neue"/>
              </a:rPr>
              <a:t>QMdiSubWindow</a:t>
            </a: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：用于为 </a:t>
            </a:r>
            <a:r>
              <a:rPr lang="en-US" altLang="zh-CN" b="0" i="0">
                <a:solidFill>
                  <a:schemeClr val="bg1"/>
                </a:solidFill>
                <a:effectLst/>
                <a:latin typeface="Helvetica Neue"/>
              </a:rPr>
              <a:t>QMdiArea </a:t>
            </a: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提供一个子窗体，用于</a:t>
            </a:r>
            <a:r>
              <a:rPr lang="en-US" altLang="zh-CN" b="0" i="0">
                <a:solidFill>
                  <a:schemeClr val="bg1"/>
                </a:solidFill>
                <a:effectLst/>
                <a:latin typeface="Helvetica Neue"/>
              </a:rPr>
              <a:t>MDI</a:t>
            </a: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（多文档）的设计。</a:t>
            </a:r>
            <a:endParaRPr lang="zh-CN" altLang="en-US" b="0" i="0">
              <a:solidFill>
                <a:schemeClr val="bg1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Helvetica Neue"/>
              </a:rPr>
              <a:t>QDesktopWidget</a:t>
            </a: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：具有多个显卡和多个显示器的系统具有多个桌面，这个类提供用户桌面信息，如屏幕个数、每个屏幕的大小等。</a:t>
            </a:r>
            <a:endParaRPr lang="zh-CN" altLang="en-US" b="0" i="0">
              <a:solidFill>
                <a:schemeClr val="bg1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Helvetica Neue"/>
              </a:rPr>
              <a:t>QWindow</a:t>
            </a: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：通过底层的窗口系统表示一个窗口的类，一般作为一个父容器的嵌入式窗体，不作为独立窗体。</a:t>
            </a:r>
            <a:endParaRPr lang="zh-CN" altLang="en-US" b="0" i="0">
              <a:solidFill>
                <a:schemeClr val="bg1"/>
              </a:solidFill>
              <a:effectLst/>
              <a:latin typeface="Helvetica Neue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767" y="5973286"/>
            <a:ext cx="8366760" cy="2453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77298" y="318965"/>
            <a:ext cx="8188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可以设置窗体的运行特性和显示特性。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92969" y="5514137"/>
            <a:ext cx="8839200" cy="5029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rgbClr val="808000"/>
                </a:solidFill>
                <a:effectLst/>
              </a:rPr>
              <a:t>void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/>
              <a:t>QWidget::</a:t>
            </a:r>
            <a:r>
              <a:rPr lang="en-US" altLang="zh-CN" sz="2000">
                <a:solidFill>
                  <a:srgbClr val="FF0000"/>
                </a:solidFill>
              </a:rPr>
              <a:t>setAttribute</a:t>
            </a:r>
            <a:r>
              <a:rPr lang="en-US" altLang="zh-CN" sz="2000"/>
              <a:t>(</a:t>
            </a:r>
            <a:r>
              <a:rPr lang="en-US" altLang="zh-CN" sz="2000">
                <a:solidFill>
                  <a:srgbClr val="800080"/>
                </a:solidFill>
                <a:effectLst/>
              </a:rPr>
              <a:t>Qt</a:t>
            </a:r>
            <a:r>
              <a:rPr lang="en-US" altLang="zh-CN" sz="2000"/>
              <a:t>::</a:t>
            </a:r>
            <a:r>
              <a:rPr lang="en-US" altLang="zh-CN" sz="2000">
                <a:solidFill>
                  <a:srgbClr val="800080"/>
                </a:solidFill>
                <a:effectLst/>
              </a:rPr>
              <a:t>WidgetAttribute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/>
              <a:t>attribute,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>
                <a:solidFill>
                  <a:srgbClr val="808000"/>
                </a:solidFill>
                <a:effectLst/>
              </a:rPr>
              <a:t>bool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/>
              <a:t>on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/>
              <a:t>=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>
                <a:solidFill>
                  <a:srgbClr val="808000"/>
                </a:solidFill>
                <a:effectLst/>
              </a:rPr>
              <a:t>true</a:t>
            </a:r>
            <a:r>
              <a:rPr lang="en-US" altLang="zh-CN" sz="2000"/>
              <a:t>)</a:t>
            </a:r>
            <a:endParaRPr lang="zh-CN" altLang="en-US" sz="2000"/>
          </a:p>
        </p:txBody>
      </p:sp>
      <p:graphicFrame>
        <p:nvGraphicFramePr>
          <p:cNvPr id="12" name="表格 12"/>
          <p:cNvGraphicFramePr>
            <a:graphicFrameLocks noGrp="1"/>
          </p:cNvGraphicFramePr>
          <p:nvPr/>
        </p:nvGraphicFramePr>
        <p:xfrm>
          <a:off x="892968" y="6017057"/>
          <a:ext cx="8839199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6565"/>
                <a:gridCol w="511263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>
                          <a:solidFill>
                            <a:schemeClr val="bg1"/>
                          </a:solidFill>
                          <a:effectLst/>
                        </a:rPr>
                        <a:t>常量</a:t>
                      </a:r>
                      <a:endParaRPr lang="zh-CN" altLang="en-US" sz="2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8100" marR="38100" marT="53340" marB="53340"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solidFill>
                            <a:schemeClr val="bg1"/>
                          </a:solidFill>
                          <a:effectLst/>
                        </a:rPr>
                        <a:t>意义</a:t>
                      </a:r>
                      <a:endParaRPr lang="zh-CN" altLang="en-US" sz="2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8100" marR="38100" marT="53340" marB="5334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Qt:: WA_AcceptDrops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solidFill>
                            <a:schemeClr val="tx1"/>
                          </a:solidFill>
                          <a:effectLst/>
                        </a:rPr>
                        <a:t>允许窗体接收拖放来的组件</a:t>
                      </a:r>
                      <a:endParaRPr lang="zh-CN" alt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Qt::WA_DeleteOnClose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solidFill>
                            <a:schemeClr val="tx1"/>
                          </a:solidFill>
                          <a:effectLst/>
                        </a:rPr>
                        <a:t>窗体关闭时删除自己，释放内存</a:t>
                      </a:r>
                      <a:endParaRPr lang="zh-CN" alt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Qt::WA_Hover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solidFill>
                            <a:schemeClr val="tx1"/>
                          </a:solidFill>
                          <a:effectLst/>
                        </a:rPr>
                        <a:t>鼠标进入或移出窗体时产生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effectLst/>
                        </a:rPr>
                        <a:t>paint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effectLst/>
                        </a:rPr>
                        <a:t>事件</a:t>
                      </a:r>
                      <a:endParaRPr lang="zh-CN" alt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Qt:: WAAcceptTouchEvents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solidFill>
                            <a:schemeClr val="tx1"/>
                          </a:solidFill>
                          <a:effectLst/>
                        </a:rPr>
                        <a:t>窗体是否接受触屏事件</a:t>
                      </a:r>
                      <a:endParaRPr lang="zh-CN" alt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sp>
        <p:nvSpPr>
          <p:cNvPr id="23" name="矩形 22"/>
          <p:cNvSpPr/>
          <p:nvPr/>
        </p:nvSpPr>
        <p:spPr>
          <a:xfrm>
            <a:off x="892969" y="1106622"/>
            <a:ext cx="8839200" cy="5029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rgbClr val="808000"/>
                </a:solidFill>
                <a:effectLst/>
              </a:rPr>
              <a:t>void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/>
              <a:t>QWidget::</a:t>
            </a:r>
            <a:r>
              <a:rPr lang="en-US" altLang="zh-CN" sz="2000">
                <a:solidFill>
                  <a:srgbClr val="FF0000"/>
                </a:solidFill>
              </a:rPr>
              <a:t>setWindowState</a:t>
            </a:r>
            <a:r>
              <a:rPr lang="en-US" altLang="zh-CN" sz="2000"/>
              <a:t>(Qt::WindowStates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/>
              <a:t>windowstate)</a:t>
            </a:r>
            <a:endParaRPr lang="zh-CN" altLang="en-US" sz="2000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892969" y="1609542"/>
          <a:ext cx="8839200" cy="1432560"/>
        </p:xfrm>
        <a:graphic>
          <a:graphicData uri="http://schemas.openxmlformats.org/drawingml/2006/table">
            <a:tbl>
              <a:tblPr/>
              <a:tblGrid>
                <a:gridCol w="2490311"/>
                <a:gridCol w="6348889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800">
                          <a:solidFill>
                            <a:srgbClr val="444444"/>
                          </a:solidFill>
                          <a:effectLst/>
                        </a:rPr>
                        <a:t>常量</a:t>
                      </a:r>
                      <a:endParaRPr lang="zh-CN" altLang="en-US" sz="180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53340" marB="533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solidFill>
                            <a:srgbClr val="444444"/>
                          </a:solidFill>
                          <a:effectLst/>
                        </a:rPr>
                        <a:t>意义</a:t>
                      </a:r>
                      <a:endParaRPr lang="zh-CN" altLang="en-US" sz="180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53340" marB="533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Qt::NonModal</a:t>
                      </a:r>
                      <a:endParaRPr lang="en-US" sz="18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无模态，不会阻止其他窗口的输入</a:t>
                      </a:r>
                      <a:endParaRPr lang="zh-CN" altLang="en-US" sz="18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Qt::WindowModal</a:t>
                      </a:r>
                      <a:endParaRPr lang="en-US" sz="18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窗口对于其父窗口、所有的上级父窗口都是模态的</a:t>
                      </a:r>
                      <a:endParaRPr lang="zh-CN" altLang="en-US" sz="18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Qt::ApplicationModal</a:t>
                      </a:r>
                      <a:endParaRPr lang="en-US" sz="18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窗口对整个应用程序是模态的，阻止所有窗口的输入</a:t>
                      </a:r>
                      <a:endParaRPr lang="zh-CN" altLang="en-US" sz="18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892969" y="3697422"/>
            <a:ext cx="8839200" cy="5029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rgbClr val="808000"/>
                </a:solidFill>
                <a:effectLst/>
              </a:rPr>
              <a:t>void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/>
              <a:t>QWidget::setWindowOpacity(qreal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/>
              <a:t>level)</a:t>
            </a:r>
            <a:endParaRPr lang="zh-CN" altLang="en-US" sz="2000"/>
          </a:p>
        </p:txBody>
      </p:sp>
      <p:sp>
        <p:nvSpPr>
          <p:cNvPr id="26" name="文本框 25"/>
          <p:cNvSpPr txBox="1"/>
          <p:nvPr/>
        </p:nvSpPr>
        <p:spPr>
          <a:xfrm>
            <a:off x="821769" y="4333037"/>
            <a:ext cx="8981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参数 </a:t>
            </a:r>
            <a:r>
              <a:rPr lang="en-US" altLang="zh-CN" b="0" i="0">
                <a:solidFill>
                  <a:schemeClr val="bg1"/>
                </a:solidFill>
                <a:effectLst/>
                <a:latin typeface="Helvetica Neue"/>
              </a:rPr>
              <a:t>level </a:t>
            </a: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是 </a:t>
            </a:r>
            <a:r>
              <a:rPr lang="en-US" altLang="zh-CN" b="0" i="0">
                <a:solidFill>
                  <a:schemeClr val="bg1"/>
                </a:solidFill>
                <a:effectLst/>
                <a:latin typeface="Helvetica Neue"/>
              </a:rPr>
              <a:t>1.0</a:t>
            </a: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（完全不透明）至 </a:t>
            </a:r>
            <a:r>
              <a:rPr lang="en-US" altLang="zh-CN" b="0" i="0">
                <a:solidFill>
                  <a:schemeClr val="bg1"/>
                </a:solidFill>
                <a:effectLst/>
                <a:latin typeface="Helvetica Neue"/>
              </a:rPr>
              <a:t>0.0</a:t>
            </a: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（完全透明）之间的数。窗口透明度缺省值是 </a:t>
            </a:r>
            <a:r>
              <a:rPr lang="en-US" altLang="zh-CN" b="0" i="0">
                <a:solidFill>
                  <a:schemeClr val="bg1"/>
                </a:solidFill>
                <a:effectLst/>
                <a:latin typeface="Helvetica Neue"/>
              </a:rPr>
              <a:t>1.0</a:t>
            </a:r>
            <a:r>
              <a:rPr lang="zh-CN" altLang="en-US" b="0" i="0">
                <a:solidFill>
                  <a:schemeClr val="bg1"/>
                </a:solidFill>
                <a:effectLst/>
                <a:latin typeface="Helvetica Neue"/>
              </a:rPr>
              <a:t>，即完全不透明。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30250" y="6153651"/>
          <a:ext cx="9164638" cy="5532120"/>
        </p:xfrm>
        <a:graphic>
          <a:graphicData uri="http://schemas.openxmlformats.org/drawingml/2006/table">
            <a:tbl>
              <a:tblPr/>
              <a:tblGrid>
                <a:gridCol w="4582319"/>
                <a:gridCol w="4582319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zh-CN" altLang="en-US" sz="1800">
                          <a:solidFill>
                            <a:schemeClr val="bg1"/>
                          </a:solidFill>
                          <a:effectLst/>
                          <a:highlight>
                            <a:srgbClr val="000080"/>
                          </a:highlight>
                        </a:rPr>
                        <a:t>控制窗体显示效果的常量</a:t>
                      </a:r>
                      <a:endParaRPr lang="zh-CN" altLang="en-US" sz="1800">
                        <a:solidFill>
                          <a:schemeClr val="bg1"/>
                        </a:solidFill>
                        <a:effectLst/>
                        <a:highlight>
                          <a:srgbClr val="000080"/>
                        </a:highlight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Qt::MSWindowsFixedSizeDialogHint</a:t>
                      </a:r>
                      <a:endParaRPr lang="en-US" sz="18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在 </a:t>
                      </a:r>
                      <a:r>
                        <a:rPr lang="en-US" sz="1800">
                          <a:effectLst/>
                        </a:rPr>
                        <a:t>Windows </a:t>
                      </a:r>
                      <a:r>
                        <a:rPr lang="zh-CN" altLang="en-US" sz="1800">
                          <a:effectLst/>
                        </a:rPr>
                        <a:t>平台上，使窗口具有更窄的边框，用于固定大小的对话框</a:t>
                      </a:r>
                      <a:endParaRPr lang="zh-CN" altLang="en-US" sz="18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Qt::FramelessWindowHint</a:t>
                      </a:r>
                      <a:endParaRPr lang="en-US" sz="18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创建无边框窗口</a:t>
                      </a:r>
                      <a:endParaRPr lang="zh-CN" altLang="en-US" sz="18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highlight>
                            <a:srgbClr val="000080"/>
                          </a:highlight>
                        </a:rPr>
                        <a:t>WindowHint</a:t>
                      </a:r>
                      <a:r>
                        <a:rPr lang="zh-CN" altLang="en-US" sz="1800">
                          <a:solidFill>
                            <a:schemeClr val="bg1"/>
                          </a:solidFill>
                          <a:effectLst/>
                          <a:highlight>
                            <a:srgbClr val="000080"/>
                          </a:highlight>
                        </a:rPr>
                        <a:t>要定义窗体外观定制窗体外观的常量，需要先设置 </a:t>
                      </a: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highlight>
                            <a:srgbClr val="000080"/>
                          </a:highlight>
                        </a:rPr>
                        <a:t>Qt::Customize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highlight>
                          <a:srgbClr val="000080"/>
                        </a:highlight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Qt::CustomizeWindowHint</a:t>
                      </a:r>
                      <a:endParaRPr lang="en-US" sz="18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关闭缺省的窗口标题栏</a:t>
                      </a:r>
                      <a:endParaRPr lang="zh-CN" altLang="en-US" sz="18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Qt::WindowTitleHint</a:t>
                      </a:r>
                      <a:endParaRPr lang="en-US" sz="18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窗口有标题栏</a:t>
                      </a:r>
                      <a:endParaRPr lang="zh-CN" altLang="en-US" sz="18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Qt::WindowSystemMenuHint</a:t>
                      </a:r>
                      <a:endParaRPr lang="en-US" sz="18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有窗口系统菜单</a:t>
                      </a:r>
                      <a:endParaRPr lang="zh-CN" altLang="en-US" sz="18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Qt::WindowMinimizeButtonHint</a:t>
                      </a:r>
                      <a:endParaRPr lang="en-US" sz="18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有最小化按钮</a:t>
                      </a:r>
                      <a:endParaRPr lang="zh-CN" altLang="en-US" sz="18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Qt::WindowMaximizeButtonHint</a:t>
                      </a:r>
                      <a:endParaRPr lang="en-US" sz="18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有最大化按钮</a:t>
                      </a:r>
                      <a:endParaRPr lang="zh-CN" altLang="en-US" sz="18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Qt::WindowMinMaxButtonsHint</a:t>
                      </a:r>
                      <a:endParaRPr lang="en-US" sz="18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有最小化、最大化按钮</a:t>
                      </a:r>
                      <a:endParaRPr lang="zh-CN" altLang="en-US" sz="18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Qt::WindowCloseButtonHint</a:t>
                      </a:r>
                      <a:endParaRPr lang="en-US" sz="18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有关闭按钮</a:t>
                      </a:r>
                      <a:endParaRPr lang="zh-CN" altLang="en-US" sz="18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Qt::Windo wContextHelpButtonHint</a:t>
                      </a:r>
                      <a:endParaRPr lang="en-US" sz="18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有上下文帮助按钮</a:t>
                      </a:r>
                      <a:endParaRPr lang="zh-CN" altLang="en-US" sz="18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Qt::WindowStaysOnTopHint</a:t>
                      </a:r>
                      <a:endParaRPr lang="en-US" sz="18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窗口总是处于最上层</a:t>
                      </a:r>
                      <a:endParaRPr lang="zh-CN" altLang="en-US" sz="18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Qt::WindowStaysOnBottomHint</a:t>
                      </a:r>
                      <a:endParaRPr lang="en-US" sz="18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窗口总是处于最下层</a:t>
                      </a:r>
                      <a:endParaRPr lang="zh-CN" altLang="en-US" sz="18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Qt::WindowTransparentForlnput</a:t>
                      </a:r>
                      <a:endParaRPr lang="en-US" sz="18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窗口只作为输出，不接受输入</a:t>
                      </a:r>
                      <a:endParaRPr lang="zh-CN" altLang="en-US" sz="18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730249" y="1048251"/>
            <a:ext cx="9164639" cy="5029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rgbClr val="808000"/>
                </a:solidFill>
                <a:effectLst/>
              </a:rPr>
              <a:t>void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/>
              <a:t>QWidget::</a:t>
            </a:r>
            <a:r>
              <a:rPr lang="en-US" altLang="zh-CN" sz="2000">
                <a:solidFill>
                  <a:srgbClr val="FF0000"/>
                </a:solidFill>
              </a:rPr>
              <a:t>setWindowFlags</a:t>
            </a:r>
            <a:r>
              <a:rPr lang="en-US" altLang="zh-CN" sz="2000"/>
              <a:t>(Qt::WindowFlags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/>
              <a:t>type)</a:t>
            </a:r>
            <a:endParaRPr lang="zh-CN" altLang="en-US" sz="200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30250" y="1551171"/>
          <a:ext cx="9164638" cy="4602480"/>
        </p:xfrm>
        <a:graphic>
          <a:graphicData uri="http://schemas.openxmlformats.org/drawingml/2006/table">
            <a:tbl>
              <a:tblPr/>
              <a:tblGrid>
                <a:gridCol w="2498414"/>
                <a:gridCol w="6666224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zh-CN" altLang="en-US" sz="1800">
                          <a:solidFill>
                            <a:schemeClr val="bg1"/>
                          </a:solidFill>
                          <a:effectLst/>
                          <a:highlight>
                            <a:srgbClr val="000080"/>
                          </a:highlight>
                        </a:rPr>
                        <a:t>表示窗体类型的常量</a:t>
                      </a:r>
                      <a:endParaRPr lang="zh-CN" altLang="en-US" sz="1800">
                        <a:solidFill>
                          <a:schemeClr val="bg1"/>
                        </a:solidFill>
                        <a:effectLst/>
                        <a:highlight>
                          <a:srgbClr val="000080"/>
                        </a:highlight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Qt::Widget</a:t>
                      </a:r>
                      <a:endParaRPr lang="en-US" sz="18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这是 </a:t>
                      </a:r>
                      <a:r>
                        <a:rPr lang="en-US" altLang="zh-CN" sz="1800">
                          <a:effectLst/>
                        </a:rPr>
                        <a:t>QWidget </a:t>
                      </a:r>
                      <a:r>
                        <a:rPr lang="zh-CN" altLang="en-US" sz="1800">
                          <a:effectLst/>
                        </a:rPr>
                        <a:t>类的缺省类型。这种类型的窗体，如果它有父窗体，就作为父窗 体的子窗体；否则就作为一个独立的窗口</a:t>
                      </a:r>
                      <a:endParaRPr lang="zh-CN" altLang="en-US" sz="18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Qt::Window</a:t>
                      </a:r>
                      <a:endParaRPr lang="en-US" sz="18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表明这个窗体是一个窗口，通常具有窗口的边框、标题栏，而不管它是否有父窗体</a:t>
                      </a:r>
                      <a:endParaRPr lang="zh-CN" altLang="en-US" sz="18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Qt::Dialog</a:t>
                      </a:r>
                      <a:endParaRPr lang="en-US" sz="18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表明这个窗体是一个窗口，并且要显示为对话框（例如在标题栏没有最小化、 最大化按钮</a:t>
                      </a:r>
                      <a:r>
                        <a:rPr lang="en-US" altLang="zh-CN" sz="1800">
                          <a:effectLst/>
                        </a:rPr>
                        <a:t>)</a:t>
                      </a:r>
                      <a:r>
                        <a:rPr lang="zh-CN" altLang="en-US" sz="1800">
                          <a:effectLst/>
                        </a:rPr>
                        <a:t>。这是 </a:t>
                      </a:r>
                      <a:r>
                        <a:rPr lang="en-US" altLang="zh-CN" sz="1800">
                          <a:effectLst/>
                        </a:rPr>
                        <a:t>QDialog </a:t>
                      </a:r>
                      <a:r>
                        <a:rPr lang="zh-CN" altLang="en-US" sz="1800">
                          <a:effectLst/>
                        </a:rPr>
                        <a:t>类的缺省类型</a:t>
                      </a:r>
                      <a:endParaRPr lang="zh-CN" altLang="en-US" sz="18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Qt::Popup</a:t>
                      </a:r>
                      <a:endParaRPr lang="en-US" sz="18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表明这个窗体是用作弹出式菜单的窗体</a:t>
                      </a:r>
                      <a:endParaRPr lang="zh-CN" altLang="en-US" sz="18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Qt::Tool</a:t>
                      </a:r>
                      <a:endParaRPr lang="en-US" sz="18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表明这个窗体是工具窗体，具有更小的标题栏和关闭按钮，通常作为工具栏的 窗体</a:t>
                      </a:r>
                      <a:endParaRPr lang="zh-CN" altLang="en-US" sz="18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Qt::ToolTip</a:t>
                      </a:r>
                      <a:endParaRPr lang="en-US" sz="18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表明这是用于 </a:t>
                      </a:r>
                      <a:r>
                        <a:rPr lang="en-US" sz="1800">
                          <a:effectLst/>
                        </a:rPr>
                        <a:t>Tooltip </a:t>
                      </a:r>
                      <a:r>
                        <a:rPr lang="zh-CN" altLang="en-US" sz="1800">
                          <a:effectLst/>
                        </a:rPr>
                        <a:t>消息提示的窗体</a:t>
                      </a:r>
                      <a:endParaRPr lang="zh-CN" altLang="en-US" sz="18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Qt::SplashScreen</a:t>
                      </a:r>
                      <a:endParaRPr lang="en-US" sz="18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表明窗体是</a:t>
                      </a:r>
                      <a:r>
                        <a:rPr lang="en-US" sz="1800">
                          <a:effectLst/>
                        </a:rPr>
                        <a:t>splash</a:t>
                      </a:r>
                      <a:r>
                        <a:rPr lang="zh-CN" altLang="en-US" sz="1800">
                          <a:effectLst/>
                        </a:rPr>
                        <a:t>屏幕，是 </a:t>
                      </a:r>
                      <a:r>
                        <a:rPr lang="en-US" sz="1800">
                          <a:effectLst/>
                        </a:rPr>
                        <a:t>QSplashScreen </a:t>
                      </a:r>
                      <a:r>
                        <a:rPr lang="zh-CN" altLang="en-US" sz="1800">
                          <a:effectLst/>
                        </a:rPr>
                        <a:t>类的缺省类型</a:t>
                      </a:r>
                      <a:endParaRPr lang="zh-CN" altLang="en-US" sz="18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Qt::Desktop</a:t>
                      </a:r>
                      <a:endParaRPr lang="en-US" sz="18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表明窗体是桌面，这是 </a:t>
                      </a:r>
                      <a:r>
                        <a:rPr lang="en-US" sz="1800">
                          <a:effectLst/>
                        </a:rPr>
                        <a:t>QDesktopWidget </a:t>
                      </a:r>
                      <a:r>
                        <a:rPr lang="zh-CN" altLang="en-US" sz="1800">
                          <a:effectLst/>
                        </a:rPr>
                        <a:t>类的类型</a:t>
                      </a:r>
                      <a:endParaRPr lang="zh-CN" altLang="en-US" sz="18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Qt::SubWindow</a:t>
                      </a:r>
                      <a:endParaRPr lang="en-US" sz="18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表明窗体是子窗体，例如 </a:t>
                      </a:r>
                      <a:r>
                        <a:rPr lang="en-US" sz="1800">
                          <a:effectLst/>
                        </a:rPr>
                        <a:t>QMdiSubWindow </a:t>
                      </a:r>
                      <a:r>
                        <a:rPr lang="zh-CN" altLang="en-US" sz="1800">
                          <a:effectLst/>
                        </a:rPr>
                        <a:t>就是这种类型</a:t>
                      </a:r>
                      <a:endParaRPr lang="zh-CN" altLang="en-US" sz="1800">
                        <a:effectLst/>
                      </a:endParaRP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661" y="1975482"/>
            <a:ext cx="8341567" cy="451965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2454" y="384813"/>
            <a:ext cx="917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MDI</a:t>
            </a:r>
            <a:r>
              <a:rPr lang="zh-CN" altLang="en-US" sz="2000" b="1">
                <a:solidFill>
                  <a:schemeClr val="accent3"/>
                </a:solidFill>
              </a:rPr>
              <a:t>应用程序设计</a:t>
            </a:r>
            <a:endParaRPr lang="zh-CN" altLang="en-US" sz="2000" b="1">
              <a:solidFill>
                <a:schemeClr val="accent3"/>
              </a:solidFill>
            </a:endParaRPr>
          </a:p>
        </p:txBody>
      </p:sp>
      <p:pic>
        <p:nvPicPr>
          <p:cNvPr id="1026" name="Picture 2" descr="多页模式下 MDI 界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93" y="7620100"/>
            <a:ext cx="8353712" cy="390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582454" y="875683"/>
            <a:ext cx="9460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QMdiArea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（</a:t>
            </a: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Multiple Document Interface Area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）提供了一个可以同时显示多个文档窗口的区域。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02360" y="1245015"/>
            <a:ext cx="765048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区域本身是一个框架，每一个窗口都是是一个</a:t>
            </a:r>
            <a:r>
              <a:rPr lang="en-US" altLang="zh-CN">
                <a:solidFill>
                  <a:schemeClr val="bg1"/>
                </a:solidFill>
                <a:effectLst/>
                <a:highlight>
                  <a:srgbClr val="800000"/>
                </a:highlight>
              </a:rPr>
              <a:t>QMdiSubWindow</a:t>
            </a:r>
            <a:r>
              <a:rPr lang="zh-CN" altLang="en-US">
                <a:solidFill>
                  <a:schemeClr val="bg1"/>
                </a:solidFill>
                <a:effectLst/>
                <a:highlight>
                  <a:srgbClr val="800000"/>
                </a:highlight>
              </a:rPr>
              <a:t>对象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102360" y="11778400"/>
            <a:ext cx="835371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chemeClr val="bg1"/>
                </a:solidFill>
                <a:effectLst/>
                <a:latin typeface="PingFang SC"/>
              </a:rPr>
              <a:t>QMdiArea </a:t>
            </a:r>
            <a:r>
              <a:rPr lang="zh-CN" altLang="en-US" b="0" i="0">
                <a:solidFill>
                  <a:schemeClr val="bg1"/>
                </a:solidFill>
                <a:effectLst/>
                <a:latin typeface="PingFang SC"/>
              </a:rPr>
              <a:t>有一个信号 </a:t>
            </a:r>
            <a:r>
              <a:rPr lang="en-US" altLang="zh-CN" b="0" i="0">
                <a:solidFill>
                  <a:schemeClr val="bg1"/>
                </a:solidFill>
                <a:effectLst/>
                <a:latin typeface="PingFang SC"/>
              </a:rPr>
              <a:t>subWindowActivated(QMdiSubWindow *argl)</a:t>
            </a:r>
            <a:r>
              <a:rPr lang="zh-CN" altLang="en-US" b="0" i="0">
                <a:solidFill>
                  <a:schemeClr val="bg1"/>
                </a:solidFill>
                <a:effectLst/>
                <a:latin typeface="PingFang SC"/>
              </a:rPr>
              <a:t>，在当前活动窗口切换时发射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10360" y="6582382"/>
            <a:ext cx="701548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zh-CN" altLang="en-US" b="0" i="0">
                <a:solidFill>
                  <a:schemeClr val="bg1"/>
                </a:solidFill>
                <a:effectLst/>
                <a:latin typeface="PingFang SC"/>
              </a:rPr>
              <a:t>设置 </a:t>
            </a:r>
            <a:r>
              <a:rPr lang="en-US" altLang="zh-CN" b="0" i="0">
                <a:solidFill>
                  <a:schemeClr val="bg1"/>
                </a:solidFill>
                <a:effectLst/>
                <a:latin typeface="PingFang SC"/>
              </a:rPr>
              <a:t>MDI </a:t>
            </a:r>
            <a:r>
              <a:rPr lang="zh-CN" altLang="en-US" b="0" i="0">
                <a:solidFill>
                  <a:schemeClr val="bg1"/>
                </a:solidFill>
                <a:effectLst/>
                <a:latin typeface="PingFang SC"/>
              </a:rPr>
              <a:t>视图模式用 </a:t>
            </a:r>
            <a:r>
              <a:rPr lang="en-US" altLang="zh-CN" b="0" i="0">
                <a:solidFill>
                  <a:schemeClr val="bg1"/>
                </a:solidFill>
                <a:effectLst/>
                <a:latin typeface="PingFang SC"/>
              </a:rPr>
              <a:t>setViewMode() </a:t>
            </a:r>
            <a:r>
              <a:rPr lang="zh-CN" altLang="en-US" b="0" i="0">
                <a:solidFill>
                  <a:schemeClr val="bg1"/>
                </a:solidFill>
                <a:effectLst/>
                <a:latin typeface="PingFang SC"/>
              </a:rPr>
              <a:t>函数，有两种模式可以选择：</a:t>
            </a:r>
            <a:endParaRPr lang="zh-CN" altLang="en-US" b="0" i="0">
              <a:solidFill>
                <a:schemeClr val="bg1"/>
              </a:solidFill>
              <a:effectLst/>
              <a:latin typeface="PingFang SC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>
                <a:solidFill>
                  <a:schemeClr val="bg1"/>
                </a:solidFill>
                <a:effectLst/>
                <a:latin typeface="PingFang SC"/>
              </a:rPr>
              <a:t>QMdiArea::SubWindowView </a:t>
            </a:r>
            <a:r>
              <a:rPr lang="zh-CN" altLang="en-US" b="0" i="0">
                <a:solidFill>
                  <a:schemeClr val="bg1"/>
                </a:solidFill>
                <a:effectLst/>
                <a:latin typeface="PingFang SC"/>
              </a:rPr>
              <a:t>是传统的子窗口模式</a:t>
            </a:r>
            <a:endParaRPr lang="zh-CN" altLang="en-US" b="0" i="0">
              <a:solidFill>
                <a:schemeClr val="bg1"/>
              </a:solidFill>
              <a:effectLst/>
              <a:latin typeface="PingFang SC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>
                <a:solidFill>
                  <a:schemeClr val="bg1"/>
                </a:solidFill>
                <a:effectLst/>
                <a:latin typeface="PingFang SC"/>
              </a:rPr>
              <a:t>QMdiArea::TabbedView </a:t>
            </a:r>
            <a:r>
              <a:rPr lang="zh-CN" altLang="en-US" b="0" i="0">
                <a:solidFill>
                  <a:schemeClr val="bg1"/>
                </a:solidFill>
                <a:effectLst/>
                <a:latin typeface="PingFang SC"/>
              </a:rPr>
              <a:t>是多页的显示模式</a:t>
            </a:r>
            <a:endParaRPr lang="zh-CN" altLang="en-US" b="0" i="0">
              <a:solidFill>
                <a:schemeClr val="bg1"/>
              </a:solidFill>
              <a:effectLst/>
              <a:latin typeface="PingFang S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82454" y="384813"/>
            <a:ext cx="917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Splash</a:t>
            </a:r>
            <a:r>
              <a:rPr lang="zh-CN" altLang="en-US" sz="2000" b="1">
                <a:solidFill>
                  <a:schemeClr val="accent3"/>
                </a:solidFill>
              </a:rPr>
              <a:t>与登录窗口</a:t>
            </a:r>
            <a:endParaRPr lang="zh-CN" altLang="en-US" sz="2000" b="1">
              <a:solidFill>
                <a:schemeClr val="accent3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2454" y="783593"/>
            <a:ext cx="90280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Qt</a:t>
            </a:r>
            <a:r>
              <a:rPr lang="zh-CN" altLang="en-US" b="0" i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有一个</a:t>
            </a:r>
            <a:r>
              <a:rPr lang="en-US" altLang="zh-CN" b="0" i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QSplashScreen</a:t>
            </a:r>
            <a:r>
              <a:rPr lang="zh-CN" altLang="en-US" b="0" i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类可以实现</a:t>
            </a:r>
            <a:r>
              <a:rPr lang="en-US" altLang="zh-CN" b="0" i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Splash</a:t>
            </a:r>
            <a:r>
              <a:rPr lang="zh-CN" altLang="en-US" b="0" i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窗口的功能，它提供了载入图片，自动设置窗口无边框效果等功能。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914" y="1523904"/>
            <a:ext cx="8406551" cy="3049270"/>
          </a:xfrm>
          <a:prstGeom prst="rect">
            <a:avLst/>
          </a:prstGeom>
        </p:spPr>
      </p:pic>
      <p:pic>
        <p:nvPicPr>
          <p:cNvPr id="15" name="Picture 2" descr="图形用户界面, 文本, 应用程序&#10;&#10;描述已自动生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14" y="4784795"/>
            <a:ext cx="8406551" cy="392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829689" y="8928580"/>
            <a:ext cx="8533606" cy="11988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1.</a:t>
            </a:r>
            <a:r>
              <a:rPr lang="en-US" altLang="zh-CN" b="1" i="0">
                <a:solidFill>
                  <a:schemeClr val="bg1"/>
                </a:solidFill>
                <a:effectLst/>
                <a:latin typeface="-apple-system"/>
              </a:rPr>
              <a:t>event-&gt;globalPos()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获取的鼠标位置是鼠标偏离电脑屏幕左上角的位置；</a:t>
            </a:r>
            <a:endParaRPr lang="zh-CN" altLang="en-US" b="0" i="0">
              <a:solidFill>
                <a:schemeClr val="bg1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2.</a:t>
            </a:r>
            <a:r>
              <a:rPr lang="en-US" altLang="zh-CN" b="1" i="0">
                <a:solidFill>
                  <a:schemeClr val="bg1"/>
                </a:solidFill>
                <a:effectLst/>
                <a:latin typeface="-apple-system"/>
              </a:rPr>
              <a:t>pos()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获取的位置是主窗口（</a:t>
            </a: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widget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窗口）左上角（</a:t>
            </a:r>
            <a:r>
              <a:rPr lang="zh-CN" altLang="en-US" b="1" i="0">
                <a:solidFill>
                  <a:schemeClr val="bg1"/>
                </a:solidFill>
                <a:effectLst/>
                <a:latin typeface="-apple-system"/>
              </a:rPr>
              <a:t>边框的左上角，外左上角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）相对于电脑屏幕的左上角的偏移位置</a:t>
            </a:r>
            <a:endParaRPr lang="zh-CN" altLang="en-US" b="0" i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850919" y="10127460"/>
            <a:ext cx="4159945" cy="7521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move(event-&gt;globalPos()-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m_lastPos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m_lastPos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=event-&gt;globalPos()-pos();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7" name="矩形 536"/>
          <p:cNvSpPr/>
          <p:nvPr/>
        </p:nvSpPr>
        <p:spPr>
          <a:xfrm>
            <a:off x="2483700" y="11192613"/>
            <a:ext cx="5699760" cy="26565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8" name="矩形 537"/>
          <p:cNvSpPr/>
          <p:nvPr/>
        </p:nvSpPr>
        <p:spPr>
          <a:xfrm>
            <a:off x="4588560" y="11856501"/>
            <a:ext cx="1788160" cy="1168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5" name="直接箭头连接符 1114"/>
          <p:cNvCxnSpPr/>
          <p:nvPr/>
        </p:nvCxnSpPr>
        <p:spPr>
          <a:xfrm>
            <a:off x="2483700" y="11226800"/>
            <a:ext cx="2138495" cy="61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直接箭头连接符 1134"/>
          <p:cNvCxnSpPr/>
          <p:nvPr/>
        </p:nvCxnSpPr>
        <p:spPr>
          <a:xfrm>
            <a:off x="2465880" y="11192613"/>
            <a:ext cx="3577860" cy="961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37" name="直接箭头连接符 1136"/>
          <p:cNvCxnSpPr/>
          <p:nvPr/>
        </p:nvCxnSpPr>
        <p:spPr>
          <a:xfrm>
            <a:off x="4622195" y="11840687"/>
            <a:ext cx="1408849" cy="309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0</TotalTime>
  <Words>3254</Words>
  <Application>WPS 演示</Application>
  <PresentationFormat>自定义</PresentationFormat>
  <Paragraphs>248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7" baseType="lpstr">
      <vt:lpstr>Arial</vt:lpstr>
      <vt:lpstr>宋体</vt:lpstr>
      <vt:lpstr>Wingdings</vt:lpstr>
      <vt:lpstr>华文琥珀</vt:lpstr>
      <vt:lpstr>Calibri</vt:lpstr>
      <vt:lpstr>Helvetica Neue</vt:lpstr>
      <vt:lpstr>-apple-system</vt:lpstr>
      <vt:lpstr>Segoe Print</vt:lpstr>
      <vt:lpstr>PingFang SC</vt:lpstr>
      <vt:lpstr>Tahoma</vt:lpstr>
      <vt:lpstr>Arial Unicode MS</vt:lpstr>
      <vt:lpstr>微软雅黑</vt:lpstr>
      <vt:lpstr>Arial Unicode MS</vt:lpstr>
      <vt:lpstr>黑体</vt:lpstr>
      <vt:lpstr>Cambria</vt:lpstr>
      <vt:lpstr>等线</vt:lpstr>
      <vt:lpstr>Calibri</vt:lpstr>
      <vt:lpstr>第一PPT，www.1ppt.com</vt:lpstr>
      <vt:lpstr>4_第一PPT，www.1ppt.com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蔡乐</cp:lastModifiedBy>
  <cp:revision>1718</cp:revision>
  <dcterms:created xsi:type="dcterms:W3CDTF">2020-06-26T01:00:00Z</dcterms:created>
  <dcterms:modified xsi:type="dcterms:W3CDTF">2021-08-19T13:20:37Z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35C8A0B9FA4B4BC7B03E97E74C2317FB</vt:lpwstr>
  </property>
</Properties>
</file>