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8" r:id="rId4"/>
    <p:sldId id="338" r:id="rId6"/>
    <p:sldId id="339" r:id="rId7"/>
    <p:sldId id="340" r:id="rId8"/>
  </p:sldIdLst>
  <p:sldSz cx="10624820" cy="143998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2" autoAdjust="0"/>
    <p:restoredTop sz="95220" autoAdjust="0"/>
  </p:normalViewPr>
  <p:slideViewPr>
    <p:cSldViewPr snapToGrid="0" showGuides="1">
      <p:cViewPr>
        <p:scale>
          <a:sx n="100" d="100"/>
          <a:sy n="100" d="100"/>
        </p:scale>
        <p:origin x="514" y="-374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>
                <a:solidFill>
                  <a:schemeClr val="bg1"/>
                </a:solidFill>
                <a:cs typeface="+mn-ea"/>
                <a:sym typeface="+mn-lt"/>
              </a:rPr>
              <a:t>文件系统和文件读写</a:t>
            </a:r>
            <a:endParaRPr lang="zh-CN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5.9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7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文本文件读写</a:t>
            </a:r>
            <a:endParaRPr lang="zh-CN" altLang="en-US" sz="2000" b="1">
              <a:solidFill>
                <a:schemeClr val="accent3"/>
              </a:solidFill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150407" y="5384478"/>
          <a:ext cx="8324324" cy="305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751"/>
                <a:gridCol w="5644573"/>
              </a:tblGrid>
              <a:tr h="40631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枚举值</a:t>
                      </a:r>
                      <a:endParaRPr lang="zh-CN" altLang="en-US" sz="18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  <a:endParaRPr lang="zh-CN" altLang="en-US" sz="18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QIODevice::ReadOnly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以只读方式打开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QIODevice::WriteOnly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以只写方式打开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</a:tr>
              <a:tr h="394015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QIODevice::ReadWrite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以读写方式打开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QIODevice::Append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新增加的内容将被追加到文件末尾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QIODevice::Truncate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以重写的方式打开，原有内容会被删除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QIODevice::Text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在读取时，将行结束符转换成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\n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；在写入时，将行结束符转换成本地格式，例如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Win32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平台上是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\r\n</a:t>
                      </a:r>
                      <a:endParaRPr lang="en-US" altLang="zh-CN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856527"/>
            <a:ext cx="9137567" cy="40777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7635" y="4379716"/>
            <a:ext cx="8895630" cy="43192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6740" y="291544"/>
            <a:ext cx="9174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二进制文件读写</a:t>
            </a:r>
            <a:endParaRPr lang="zh-CN" altLang="en-US" sz="2000" b="1">
              <a:solidFill>
                <a:schemeClr val="accent3"/>
              </a:solidFill>
            </a:endParaRPr>
          </a:p>
          <a:p>
            <a:endParaRPr lang="zh-CN" altLang="en-US" sz="2000" b="1">
              <a:solidFill>
                <a:schemeClr val="accent3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4694" y="1142004"/>
            <a:ext cx="3296671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使用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QFile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和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QDataStream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进行二进制数据文件的读写</a:t>
            </a:r>
            <a:endParaRPr lang="en-US" altLang="zh-CN" b="0" i="0">
              <a:solidFill>
                <a:schemeClr val="bg1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QFile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负责文件的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IO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设备接口，即与文件的物理交互；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QDataStream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以数据流的方式读取文件内容或写入文件内容。</a:t>
            </a:r>
            <a:endParaRPr lang="en-US" altLang="zh-CN" b="0" i="0">
              <a:solidFill>
                <a:schemeClr val="bg1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Qt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预定义编码</a:t>
            </a:r>
            <a:endParaRPr lang="en-US" altLang="zh-CN" b="0" i="0">
              <a:solidFill>
                <a:schemeClr val="bg1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Helvetica Neue"/>
              </a:rPr>
              <a:t>标准编码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11" y="896444"/>
            <a:ext cx="6388349" cy="3198123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82072" y="8850305"/>
          <a:ext cx="5305106" cy="5151120"/>
        </p:xfrm>
        <a:graphic>
          <a:graphicData uri="http://schemas.openxmlformats.org/drawingml/2006/table">
            <a:tbl>
              <a:tblPr/>
              <a:tblGrid>
                <a:gridCol w="814128"/>
                <a:gridCol w="1701479"/>
                <a:gridCol w="1365812"/>
                <a:gridCol w="1423687"/>
              </a:tblGrid>
              <a:tr h="34594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44444"/>
                          </a:solidFill>
                          <a:effectLst/>
                        </a:rPr>
                        <a:t>顺序号</a:t>
                      </a:r>
                      <a:endParaRPr lang="zh-CN" altLang="en-US" sz="160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53340" marB="533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44444"/>
                          </a:solidFill>
                          <a:effectLst/>
                        </a:rPr>
                        <a:t>数据</a:t>
                      </a:r>
                      <a:endParaRPr lang="zh-CN" altLang="en-US" sz="160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53340" marB="533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C00000"/>
                          </a:solidFill>
                          <a:effectLst/>
                        </a:rPr>
                        <a:t>类型</a:t>
                      </a:r>
                      <a:endParaRPr lang="zh-CN" altLang="en-US" sz="16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8100" marR="38100" marT="53340" marB="533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44444"/>
                          </a:solidFill>
                          <a:effectLst/>
                        </a:rPr>
                        <a:t>备注</a:t>
                      </a:r>
                      <a:endParaRPr lang="zh-CN" altLang="en-US" sz="160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53340" marB="533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15468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1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rowCount</a:t>
                      </a:r>
                      <a:endParaRPr 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qintl6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行数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468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2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colCount</a:t>
                      </a:r>
                      <a:endParaRPr 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qintl6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列数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468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3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“Depth”</a:t>
                      </a:r>
                      <a:endParaRPr 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QString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表头标题</a:t>
                      </a:r>
                      <a:r>
                        <a:rPr lang="en-US" altLang="zh-CN" sz="1600">
                          <a:effectLst/>
                        </a:rPr>
                        <a:t>1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468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4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"Measured Depth"</a:t>
                      </a:r>
                      <a:endParaRPr 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QString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表头标题</a:t>
                      </a:r>
                      <a:r>
                        <a:rPr lang="en-US" altLang="zh-CN" sz="1600">
                          <a:effectLst/>
                        </a:rPr>
                        <a:t>2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468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5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"Direction"</a:t>
                      </a:r>
                      <a:endParaRPr 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QString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表头标题</a:t>
                      </a:r>
                      <a:r>
                        <a:rPr lang="en-US" altLang="zh-CN" sz="1600">
                          <a:effectLst/>
                        </a:rPr>
                        <a:t>3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468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6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"Offset"</a:t>
                      </a:r>
                      <a:endParaRPr 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QString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表头标题</a:t>
                      </a:r>
                      <a:r>
                        <a:rPr lang="en-US" altLang="zh-CN" sz="1600">
                          <a:effectLst/>
                        </a:rPr>
                        <a:t>4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468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7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"Quality"</a:t>
                      </a:r>
                      <a:endParaRPr 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QString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表头标题</a:t>
                      </a:r>
                      <a:r>
                        <a:rPr lang="en-US" altLang="zh-CN" sz="1600">
                          <a:effectLst/>
                        </a:rPr>
                        <a:t>5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468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8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"Sampled"</a:t>
                      </a:r>
                      <a:endParaRPr 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QString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表头标题</a:t>
                      </a:r>
                      <a:r>
                        <a:rPr lang="en-US" altLang="zh-CN" sz="1600">
                          <a:effectLst/>
                        </a:rPr>
                        <a:t>6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468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9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第</a:t>
                      </a:r>
                      <a:r>
                        <a:rPr lang="en-US" altLang="zh-CN" sz="1600">
                          <a:effectLst/>
                        </a:rPr>
                        <a:t>1</a:t>
                      </a:r>
                      <a:r>
                        <a:rPr lang="zh-CN" altLang="en-US" sz="1600">
                          <a:effectLst/>
                        </a:rPr>
                        <a:t>行各列数据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qint16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测深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468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10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 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qreal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垂深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468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11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 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qreal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方位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468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12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 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qreal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位移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468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13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 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QString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固井质量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468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14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 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bool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是否测井取样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468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15</a:t>
                      </a:r>
                      <a:endParaRPr lang="en-US" altLang="zh-CN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第</a:t>
                      </a:r>
                      <a:r>
                        <a:rPr lang="en-US" altLang="zh-CN" sz="1600">
                          <a:effectLst/>
                        </a:rPr>
                        <a:t>2</a:t>
                      </a:r>
                      <a:r>
                        <a:rPr lang="zh-CN" altLang="en-US" sz="1600">
                          <a:effectLst/>
                        </a:rPr>
                        <a:t>行各列数据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 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 </a:t>
                      </a:r>
                      <a:endParaRPr lang="zh-CN" altLang="en-US" sz="16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819061" y="13924003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以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Qt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预定义编码保存的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stm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文件的格式定义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05" y="9905317"/>
            <a:ext cx="4106455" cy="20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165304" y="9628318"/>
            <a:ext cx="410645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" tIns="0" rIns="1587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0x1234567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的写法如下图</a:t>
            </a:r>
            <a:r>
              <a:rPr lang="en-US" altLang="zh-CN">
                <a:ea typeface="Helvetica Neue"/>
              </a:rPr>
              <a:t>: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文件目录操作</a:t>
            </a:r>
            <a:endParaRPr lang="zh-CN" altLang="en-US" sz="2000" b="1">
              <a:solidFill>
                <a:schemeClr val="accent3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710" y="1239520"/>
            <a:ext cx="7467166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QCoreApplication</a:t>
            </a:r>
            <a:r>
              <a:rPr lang="zh-CN" altLang="en-US" sz="2000">
                <a:solidFill>
                  <a:schemeClr val="bg1"/>
                </a:solidFill>
              </a:rPr>
              <a:t>:用于提取应用程序路径、程序名等文件信息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QFile</a:t>
            </a:r>
            <a:r>
              <a:rPr lang="zh-CN" altLang="en-US" sz="2000">
                <a:solidFill>
                  <a:schemeClr val="bg1"/>
                </a:solidFill>
              </a:rPr>
              <a:t>:除了打开文件操作外，还有复制文件、删除文件等功能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QFileInfo</a:t>
            </a:r>
            <a:r>
              <a:rPr lang="zh-CN" altLang="en-US" sz="2000">
                <a:solidFill>
                  <a:schemeClr val="bg1"/>
                </a:solidFill>
              </a:rPr>
              <a:t>:用于提取文件信息，包括路径、文件名、后缀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QDir</a:t>
            </a:r>
            <a:r>
              <a:rPr lang="zh-CN" altLang="en-US" sz="2000">
                <a:solidFill>
                  <a:schemeClr val="bg1"/>
                </a:solidFill>
              </a:rPr>
              <a:t>:用于提取目录或文件信息，获取一个目录下的文件或目录列表，创建或删除目录和文件，文件重名等操作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QTemporaryDir</a:t>
            </a:r>
            <a:r>
              <a:rPr lang="zh-CN" altLang="en-US" sz="2000">
                <a:solidFill>
                  <a:schemeClr val="bg1"/>
                </a:solidFill>
              </a:rPr>
              <a:t> 和 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QTemporaryFile</a:t>
            </a:r>
            <a:r>
              <a:rPr lang="zh-CN" altLang="en-US" sz="2000">
                <a:solidFill>
                  <a:schemeClr val="bg1"/>
                </a:solidFill>
              </a:rPr>
              <a:t>:用于创建临时目录和临时文件。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QFileSystemWatcher</a:t>
            </a:r>
            <a:r>
              <a:rPr lang="zh-CN" altLang="en-US" sz="2000">
                <a:solidFill>
                  <a:schemeClr val="bg1"/>
                </a:solidFill>
              </a:rPr>
              <a:t>:监听目录下文件的添加、删除等变化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740" y="870188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文件目录操作相关类：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3798400"/>
            <a:ext cx="7772400" cy="541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0</TotalTime>
  <Words>919</Words>
  <Application>WPS 演示</Application>
  <PresentationFormat>自定义</PresentationFormat>
  <Paragraphs>188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华文琥珀</vt:lpstr>
      <vt:lpstr>Calibri</vt:lpstr>
      <vt:lpstr>Helvetica Neue</vt:lpstr>
      <vt:lpstr>Courier New</vt:lpstr>
      <vt:lpstr>微软雅黑</vt:lpstr>
      <vt:lpstr>Arial Unicode MS</vt:lpstr>
      <vt:lpstr>黑体</vt:lpstr>
      <vt:lpstr>Cambria</vt:lpstr>
      <vt:lpstr>等线</vt:lpstr>
      <vt:lpstr>Calibri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1723</cp:revision>
  <dcterms:created xsi:type="dcterms:W3CDTF">2020-06-26T01:00:00Z</dcterms:created>
  <dcterms:modified xsi:type="dcterms:W3CDTF">2021-08-19T13:20:15Z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