
<file path=[Content_Types].xml><?xml version="1.0" encoding="utf-8"?>
<Types xmlns="http://schemas.openxmlformats.org/package/2006/content-types"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338" r:id="rId6"/>
    <p:sldId id="339" r:id="rId7"/>
    <p:sldId id="340" r:id="rId8"/>
    <p:sldId id="341" r:id="rId9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100" d="100"/>
          <a:sy n="100" d="100"/>
        </p:scale>
        <p:origin x="514" y="-1094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>
                <a:solidFill>
                  <a:schemeClr val="bg1"/>
                </a:solidFill>
                <a:cs typeface="+mn-ea"/>
                <a:sym typeface="+mn-lt"/>
              </a:rPr>
              <a:t>绘图</a:t>
            </a:r>
            <a:endParaRPr 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QPainter</a:t>
            </a:r>
            <a:r>
              <a:rPr lang="zh-CN" altLang="en-US" sz="2000" b="1">
                <a:solidFill>
                  <a:schemeClr val="accent3"/>
                </a:solidFill>
              </a:rPr>
              <a:t>基本绘图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6740" y="737930"/>
            <a:ext cx="9451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可以使用相同的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API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在屏幕和绘图设备上进行绘制，它主要基于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QPainter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QPaintDevice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和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QPaintEngine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这三个类。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-apple-system"/>
              </a:rPr>
              <a:t>QPainter</a:t>
            </a:r>
            <a:r>
              <a:rPr lang="zh-CN" altLang="en-US">
                <a:solidFill>
                  <a:schemeClr val="bg1"/>
                </a:solidFill>
                <a:latin typeface="-apple-system"/>
              </a:rPr>
              <a:t>：用来进行绘图操作的类</a:t>
            </a:r>
            <a:endParaRPr lang="en-US" altLang="zh-CN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-apple-system"/>
              </a:rPr>
              <a:t>QPaintDevice</a:t>
            </a:r>
            <a:r>
              <a:rPr lang="zh-CN" altLang="en-US">
                <a:solidFill>
                  <a:schemeClr val="bg1"/>
                </a:solidFill>
                <a:latin typeface="-apple-system"/>
              </a:rPr>
              <a:t>：抽象的二维界面，是中间媒介</a:t>
            </a:r>
            <a:endParaRPr lang="en-US" altLang="zh-CN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-apple-system"/>
              </a:rPr>
              <a:t>QPaintEngine</a:t>
            </a:r>
            <a:r>
              <a:rPr lang="zh-CN" altLang="en-US">
                <a:solidFill>
                  <a:schemeClr val="bg1"/>
                </a:solidFill>
                <a:latin typeface="-apple-system"/>
              </a:rPr>
              <a:t>：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提供了一些接口，可用于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QPainter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在不同的设备上进行绘制。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740" y="2292202"/>
            <a:ext cx="84810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QPainter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可以在继承自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QPaintDevice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类的任何对象上进行绘制操作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6740" y="2738478"/>
            <a:ext cx="9174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QPainter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一般在部件的绘图事件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paintEvent()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中进行绘制。当窗口程序需要升级或者重新绘制时，调用此成员函数。使用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repaint()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和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update()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后，调用函数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paintEvent()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536" y="3908029"/>
            <a:ext cx="3629025" cy="4114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91" y="3908029"/>
            <a:ext cx="3648075" cy="4076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1058" y="8287018"/>
            <a:ext cx="53111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QPainter</a:t>
            </a:r>
            <a:r>
              <a:rPr lang="zh-CN" altLang="en-US" b="0" i="0">
                <a:solidFill>
                  <a:schemeClr val="bg1"/>
                </a:solidFill>
                <a:effectLst/>
                <a:latin typeface="suxingme"/>
              </a:rPr>
              <a:t>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3</a:t>
            </a:r>
            <a:r>
              <a:rPr lang="zh-CN" altLang="en-US" b="0" i="0">
                <a:solidFill>
                  <a:schemeClr val="bg1"/>
                </a:solidFill>
                <a:effectLst/>
                <a:latin typeface="suxingme"/>
              </a:rPr>
              <a:t>个主要设置是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: pen, brush, font</a:t>
            </a:r>
            <a:b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</a:b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painter.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uxingme"/>
              </a:rPr>
              <a:t>setPen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(QPen(..));</a:t>
            </a:r>
            <a:b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</a:b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painter.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uxingme"/>
              </a:rPr>
              <a:t>setBruch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(QBrush(..));</a:t>
            </a:r>
            <a:b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</a:b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painter.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uxingme"/>
              </a:rPr>
              <a:t>setFont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(QFont(..));</a:t>
            </a:r>
            <a:b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</a:b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painter.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uxingme"/>
              </a:rPr>
              <a:t>setRenderHint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(QPainter::Antialiasing);</a:t>
            </a:r>
            <a:b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</a:br>
            <a:r>
              <a:rPr lang="zh-CN" altLang="en-US" b="0" i="0">
                <a:solidFill>
                  <a:schemeClr val="bg1"/>
                </a:solidFill>
                <a:effectLst/>
                <a:latin typeface="suxingme"/>
              </a:rPr>
              <a:t>设置了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bursh</a:t>
            </a:r>
            <a:r>
              <a:rPr lang="zh-CN" altLang="en-US" b="0" i="0">
                <a:solidFill>
                  <a:schemeClr val="bg1"/>
                </a:solidFill>
                <a:effectLst/>
                <a:latin typeface="suxingme"/>
              </a:rPr>
              <a:t>之后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, </a:t>
            </a:r>
            <a:r>
              <a:rPr lang="zh-CN" altLang="en-US" b="0" i="0">
                <a:solidFill>
                  <a:schemeClr val="bg1"/>
                </a:solidFill>
                <a:effectLst/>
                <a:latin typeface="suxingme"/>
              </a:rPr>
              <a:t>画的是效果即填充</a:t>
            </a:r>
            <a:b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</a:b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QPainter</a:t>
            </a:r>
            <a:r>
              <a:rPr lang="zh-CN" altLang="en-US" b="0" i="0">
                <a:solidFill>
                  <a:schemeClr val="bg1"/>
                </a:solidFill>
                <a:effectLst/>
                <a:latin typeface="suxingme"/>
              </a:rPr>
              <a:t>的属性影响绘制的图形</a:t>
            </a:r>
            <a:endParaRPr lang="en-US" altLang="zh-CN" b="0" i="0">
              <a:solidFill>
                <a:schemeClr val="bg1"/>
              </a:solidFill>
              <a:effectLst/>
              <a:latin typeface="suxingme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suxingme"/>
              </a:rPr>
              <a:t>通常使用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painter.draw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uxingme"/>
              </a:rPr>
              <a:t>XXX</a:t>
            </a:r>
            <a:r>
              <a:rPr lang="en-US" altLang="zh-CN" b="0" i="0">
                <a:solidFill>
                  <a:schemeClr val="bg1"/>
                </a:solidFill>
                <a:effectLst/>
                <a:latin typeface="suxingme"/>
              </a:rPr>
              <a:t>(..)</a:t>
            </a:r>
            <a:r>
              <a:rPr lang="zh-CN" altLang="en-US" b="0" i="0">
                <a:solidFill>
                  <a:schemeClr val="bg1"/>
                </a:solidFill>
                <a:effectLst/>
                <a:latin typeface="suxingme"/>
              </a:rPr>
              <a:t>来绘制图形</a:t>
            </a:r>
            <a:endParaRPr lang="en-US" altLang="zh-CN" b="0" i="0">
              <a:solidFill>
                <a:schemeClr val="bg1"/>
              </a:solidFill>
              <a:effectLst/>
              <a:latin typeface="suxingme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91" y="8350567"/>
            <a:ext cx="4695825" cy="21812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8" y="10978911"/>
            <a:ext cx="4229100" cy="24669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965" y="11198384"/>
            <a:ext cx="50196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坐标系统和坐标变换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1635" y="7935320"/>
            <a:ext cx="94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QPainter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有关坐标变换操作的函数：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71635" y="8304652"/>
          <a:ext cx="9606987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8"/>
                <a:gridCol w="3126135"/>
                <a:gridCol w="510443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/>
                        <a:t>分组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函数原型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功能</a:t>
                      </a:r>
                      <a:endParaRPr lang="zh-CN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坐标变换 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/>
                        <a:t>translate(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qreal </a:t>
                      </a:r>
                      <a:r>
                        <a:rPr lang="en-US" altLang="zh-CN" sz="1800"/>
                        <a:t>dx,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qreal </a:t>
                      </a:r>
                      <a:r>
                        <a:rPr lang="en-US" altLang="zh-CN" sz="1800"/>
                        <a:t>dy)</a:t>
                      </a:r>
                      <a:endParaRPr lang="en-US" altLang="zh-CN" sz="1800"/>
                    </a:p>
                    <a:p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rotate(qreal angle)  </a:t>
                      </a: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scale(qreal sx,qreal sy)  </a:t>
                      </a: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shear(qrael sh,qreal sy) 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坐标系统一定的偏移量，坐标原点平移到新的点</a:t>
                      </a: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坐标系统顺时针旋转一个角度</a:t>
                      </a: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坐标系统缩放</a:t>
                      </a: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坐标系统做扭转变换</a:t>
                      </a:r>
                      <a:endParaRPr lang="zh-CN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状态保存与恢复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save() </a:t>
                      </a: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restore()  </a:t>
                      </a: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resetTransform()  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保存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painter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当前的状态，就是将当前状态压入栈</a:t>
                      </a: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恢复上一次状态，就是从堆栈中弹出上次的状态</a:t>
                      </a:r>
                      <a:endParaRPr lang="en-US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复位所有的坐标变换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28980" y="5797753"/>
            <a:ext cx="2854960" cy="1686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99880" y="5797753"/>
            <a:ext cx="2854960" cy="1686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70780" y="5797753"/>
            <a:ext cx="2854960" cy="1686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9200" y="75669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原始坐标系统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65585" y="7551919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平移（</a:t>
            </a:r>
            <a:r>
              <a:rPr lang="en-US" altLang="zh-CN" sz="2000">
                <a:solidFill>
                  <a:schemeClr val="bg1"/>
                </a:solidFill>
              </a:rPr>
              <a:t>150,100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91363" y="7566981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旋转</a:t>
            </a:r>
            <a:r>
              <a:rPr lang="en-US" altLang="zh-CN" sz="2000">
                <a:solidFill>
                  <a:schemeClr val="bg1"/>
                </a:solidFill>
              </a:rPr>
              <a:t>90</a:t>
            </a:r>
            <a:r>
              <a:rPr lang="zh-CN" altLang="en-US" sz="2000">
                <a:solidFill>
                  <a:schemeClr val="bg1"/>
                </a:solidFill>
              </a:rPr>
              <a:t>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743" y="5397643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0,0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61371" y="6440978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0,0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93574" y="755191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300,200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8770" y="753860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150,100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2353" y="5356309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-150,-100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3" name="直接箭头连接符 12"/>
          <p:cNvCxnSpPr>
            <a:stCxn id="9" idx="2"/>
            <a:endCxn id="5" idx="0"/>
          </p:cNvCxnSpPr>
          <p:nvPr/>
        </p:nvCxnSpPr>
        <p:spPr>
          <a:xfrm>
            <a:off x="728980" y="5797753"/>
            <a:ext cx="142748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5" idx="1"/>
          </p:cNvCxnSpPr>
          <p:nvPr/>
        </p:nvCxnSpPr>
        <p:spPr>
          <a:xfrm>
            <a:off x="728979" y="5797753"/>
            <a:ext cx="1" cy="84328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454809" y="6641033"/>
            <a:ext cx="142748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454808" y="6641033"/>
            <a:ext cx="1" cy="84328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56460" y="5655513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x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6118" y="658321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y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12204" y="7165457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y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19352" y="6251083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x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7799688" y="6651193"/>
            <a:ext cx="1098572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8880740" y="6641033"/>
            <a:ext cx="1" cy="84328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471742" y="7067931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x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26615" y="6155747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accent6"/>
                </a:solidFill>
              </a:rPr>
              <a:t>y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pic>
        <p:nvPicPr>
          <p:cNvPr id="1158" name="图片 11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95" y="2027102"/>
            <a:ext cx="5695950" cy="3209925"/>
          </a:xfrm>
          <a:prstGeom prst="rect">
            <a:avLst/>
          </a:prstGeom>
        </p:spPr>
      </p:pic>
      <p:sp>
        <p:nvSpPr>
          <p:cNvPr id="1159" name="矩形 1158"/>
          <p:cNvSpPr/>
          <p:nvPr/>
        </p:nvSpPr>
        <p:spPr>
          <a:xfrm>
            <a:off x="539595" y="926597"/>
            <a:ext cx="9739027" cy="8928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为了绘图的方便，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QPainter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提供了一些坐标变换的功能，通过</a:t>
            </a:r>
            <a:r>
              <a:rPr lang="zh-CN" altLang="en-US" sz="2000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平移，旋转，缩放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等坐标变换，得到一个逻辑坐标系统，使用逻辑坐标系统在某些时候绘图更方便。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1180" name="图片 1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91" y="2010360"/>
            <a:ext cx="2847975" cy="3200400"/>
          </a:xfrm>
          <a:prstGeom prst="rect">
            <a:avLst/>
          </a:prstGeom>
        </p:spPr>
      </p:pic>
      <p:cxnSp>
        <p:nvCxnSpPr>
          <p:cNvPr id="1201" name="直接连接符 1200"/>
          <p:cNvCxnSpPr/>
          <p:nvPr/>
        </p:nvCxnSpPr>
        <p:spPr>
          <a:xfrm>
            <a:off x="1554480" y="3512820"/>
            <a:ext cx="89725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3" name="直接箭头连接符 1202"/>
          <p:cNvCxnSpPr/>
          <p:nvPr/>
        </p:nvCxnSpPr>
        <p:spPr>
          <a:xfrm flipH="1">
            <a:off x="1554480" y="3512820"/>
            <a:ext cx="12960" cy="853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4" name="直接箭头连接符 1213"/>
          <p:cNvCxnSpPr/>
          <p:nvPr/>
        </p:nvCxnSpPr>
        <p:spPr>
          <a:xfrm>
            <a:off x="1567440" y="3512820"/>
            <a:ext cx="185460" cy="881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614216" y="10807523"/>
            <a:ext cx="96069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视口： 绘图设备的任意一个矩形区域的物理坐标，可以只选取物理坐标的一个矩形区域用于绘图。视口默认情况下等于绘图设备的整个矩形区。</a:t>
            </a:r>
            <a:endParaRPr lang="zh-CN" altLang="en-US" b="0" i="0">
              <a:solidFill>
                <a:schemeClr val="bg1"/>
              </a:solidFill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窗口： </a:t>
            </a: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PingFang SC"/>
              </a:rPr>
              <a:t>对应于视口的矩形区域，只不过是用逻辑坐标定义的坐标系，窗口坐标的中心在矩形中心。</a:t>
            </a:r>
            <a:endParaRPr lang="zh-CN" altLang="en-US" b="0" i="0">
              <a:solidFill>
                <a:schemeClr val="bg1"/>
              </a:solidFill>
              <a:effectLst/>
              <a:highlight>
                <a:srgbClr val="800000"/>
              </a:highlight>
              <a:latin typeface="PingFang SC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          </a:t>
            </a:r>
            <a:endParaRPr lang="en-US" altLang="zh-CN" b="0" i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1244" name="矩形 1243"/>
          <p:cNvSpPr/>
          <p:nvPr/>
        </p:nvSpPr>
        <p:spPr>
          <a:xfrm>
            <a:off x="3493789" y="12422350"/>
            <a:ext cx="2161680" cy="98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5" name="矩形 1244"/>
          <p:cNvSpPr/>
          <p:nvPr/>
        </p:nvSpPr>
        <p:spPr>
          <a:xfrm>
            <a:off x="3856129" y="12422350"/>
            <a:ext cx="1456440" cy="9843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6" name="文本框 1245"/>
          <p:cNvSpPr txBox="1"/>
          <p:nvPr/>
        </p:nvSpPr>
        <p:spPr>
          <a:xfrm>
            <a:off x="3040876" y="12222295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0,0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5592725" y="1320668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300,200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3772009" y="12347309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50,0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679713" y="12996415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250,200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710717" y="12407343"/>
            <a:ext cx="2161680" cy="98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7073057" y="12407343"/>
            <a:ext cx="1456440" cy="9843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/>
          <p:cNvSpPr txBox="1"/>
          <p:nvPr/>
        </p:nvSpPr>
        <p:spPr>
          <a:xfrm>
            <a:off x="7547040" y="12720942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0,0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988937" y="1233230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-50,-50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7962305" y="130066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50,50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247" name="文本框 1246"/>
          <p:cNvSpPr txBox="1"/>
          <p:nvPr/>
        </p:nvSpPr>
        <p:spPr>
          <a:xfrm>
            <a:off x="3627169" y="1354786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视口：实际大小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6838979" y="1351431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窗口：相对大小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998462" y="11738477"/>
            <a:ext cx="505779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使用窗口坐标绘制，不用管实际的物理大小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93" y="12098401"/>
            <a:ext cx="1722867" cy="1936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Graphics View</a:t>
            </a:r>
            <a:r>
              <a:rPr lang="zh-CN" altLang="en-US" sz="2000" b="1">
                <a:solidFill>
                  <a:schemeClr val="accent3"/>
                </a:solidFill>
              </a:rPr>
              <a:t>绘图架构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964" y="711200"/>
            <a:ext cx="674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QPainter</a:t>
            </a:r>
            <a:r>
              <a:rPr lang="zh-CN" altLang="en-US" sz="2000">
                <a:solidFill>
                  <a:schemeClr val="bg1"/>
                </a:solidFill>
              </a:rPr>
              <a:t>不能实现图件的选择、编辑、拖放、修改等功能。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9760" y="1111310"/>
            <a:ext cx="937768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QGraphicScene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（场景）：可以管理多个图形项</a:t>
            </a:r>
            <a:endParaRPr lang="en-US" altLang="zh-CN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QGraphicsItem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（图形项）：也就是图元，支持鼠标事件响应。比如：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矩形的图形项</a:t>
            </a:r>
            <a:endParaRPr lang="en-US" altLang="zh-CN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（视图）：关联场景可以让场景中的所有图形项可视化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2487" y="2342282"/>
            <a:ext cx="5037951" cy="30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132487" y="2342282"/>
            <a:ext cx="2032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>
            <a:off x="5132487" y="2342282"/>
            <a:ext cx="0" cy="151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44846" y="2342281"/>
            <a:ext cx="669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view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5527" y="3023002"/>
            <a:ext cx="3190240" cy="17881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7" idx="1"/>
            <a:endCxn id="17" idx="3"/>
          </p:cNvCxnSpPr>
          <p:nvPr/>
        </p:nvCxnSpPr>
        <p:spPr>
          <a:xfrm>
            <a:off x="6595527" y="3917079"/>
            <a:ext cx="319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0"/>
            <a:endCxn id="17" idx="2"/>
          </p:cNvCxnSpPr>
          <p:nvPr/>
        </p:nvCxnSpPr>
        <p:spPr>
          <a:xfrm>
            <a:off x="8190647" y="3023002"/>
            <a:ext cx="0" cy="178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989339">
            <a:off x="8541167" y="4069476"/>
            <a:ext cx="1041397" cy="579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6" idx="2"/>
            <a:endCxn id="46" idx="6"/>
          </p:cNvCxnSpPr>
          <p:nvPr/>
        </p:nvCxnSpPr>
        <p:spPr>
          <a:xfrm>
            <a:off x="8625943" y="4074261"/>
            <a:ext cx="871845" cy="569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6" idx="0"/>
            <a:endCxn id="46" idx="4"/>
          </p:cNvCxnSpPr>
          <p:nvPr/>
        </p:nvCxnSpPr>
        <p:spPr>
          <a:xfrm flipH="1">
            <a:off x="8903500" y="4116621"/>
            <a:ext cx="316732" cy="48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443284" y="4172890"/>
            <a:ext cx="66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item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583781" y="3023594"/>
            <a:ext cx="78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scene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009210" y="5384174"/>
            <a:ext cx="531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视图坐标、场景坐标、图形项坐标、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坐标映射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pic>
        <p:nvPicPr>
          <p:cNvPr id="1152" name="图片 11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7910" y="7195518"/>
            <a:ext cx="5562600" cy="353568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2138895" y="757068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场景图形项类的继承关系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pic>
        <p:nvPicPr>
          <p:cNvPr id="1156" name="图片 1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3" y="2284291"/>
            <a:ext cx="4574353" cy="3403836"/>
          </a:xfrm>
          <a:prstGeom prst="rect">
            <a:avLst/>
          </a:prstGeom>
        </p:spPr>
      </p:pic>
      <p:sp>
        <p:nvSpPr>
          <p:cNvPr id="1162" name="矩形 1161"/>
          <p:cNvSpPr/>
          <p:nvPr/>
        </p:nvSpPr>
        <p:spPr>
          <a:xfrm>
            <a:off x="772262" y="6020831"/>
            <a:ext cx="9225279" cy="93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QGraphicsView</a:t>
            </a:r>
            <a:r>
              <a:rPr lang="zh-CN" altLang="en-US"/>
              <a:t>是</a:t>
            </a:r>
            <a:r>
              <a:rPr lang="en-US" altLang="zh-CN"/>
              <a:t>Qt</a:t>
            </a:r>
            <a:r>
              <a:rPr lang="zh-CN" altLang="en-US"/>
              <a:t>的图形视图组件，在</a:t>
            </a:r>
            <a:r>
              <a:rPr lang="en-US" altLang="zh-CN"/>
              <a:t>UI</a:t>
            </a:r>
            <a:r>
              <a:rPr lang="zh-CN" altLang="en-US"/>
              <a:t>设计器的</a:t>
            </a:r>
            <a:r>
              <a:rPr lang="en-US" altLang="zh-CN"/>
              <a:t>Display Widgets</a:t>
            </a:r>
            <a:r>
              <a:rPr lang="zh-CN" altLang="en-US"/>
              <a:t>分组。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QGraphicsView</a:t>
            </a:r>
            <a:r>
              <a:rPr lang="zh-CN" altLang="en-US"/>
              <a:t>没有与</a:t>
            </a:r>
            <a:r>
              <a:rPr lang="en-US" altLang="zh-CN"/>
              <a:t>mouseMoveEvent()</a:t>
            </a:r>
            <a:r>
              <a:rPr lang="zh-CN" altLang="en-US"/>
              <a:t>相关的信号，需要继承自定义一个派生类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Graphics View</a:t>
            </a:r>
            <a:r>
              <a:rPr lang="zh-CN" altLang="en-US" sz="2000" b="1">
                <a:solidFill>
                  <a:schemeClr val="accent3"/>
                </a:solidFill>
              </a:rPr>
              <a:t>绘图程序实例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984" y="929640"/>
            <a:ext cx="6895516" cy="478124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69621" y="6184042"/>
            <a:ext cx="9288468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•可以创建矩形、椭圆、圆形、三角形、梯形、直线、文字等基本图形项。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•每个图形项都可以被选择和拖动。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•图形项或整个视图可以缩放和旋转。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•图形项重叠时，可以调整前置或后置。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•多个图形项可以组合，也可以解除组合。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•可以删除选择的图形项。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•鼠标在视图上移动时，会在状态栏显示视图坐标和场景坐标。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•鼠标单击某个图形项时，会显示图形项的局部坐标，也会显示图形项的文字描述和编号。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•双击某个图形项时，会根据图形项的类型调用颜色对话框或字体对话框，设置图形项的填 充颜色、线条颜色或文字的字体。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•选中某个图形项时，可以进行桉键橾作，Delete键删除图形项，PgUp放大，PgDn缩小，空格键旋转90°,上下左右光标键移动图形项。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1853</Words>
  <Application>WPS 演示</Application>
  <PresentationFormat>自定义</PresentationFormat>
  <Paragraphs>140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华文琥珀</vt:lpstr>
      <vt:lpstr>Calibri</vt:lpstr>
      <vt:lpstr>-apple-system</vt:lpstr>
      <vt:lpstr>Segoe Print</vt:lpstr>
      <vt:lpstr>suxingme</vt:lpstr>
      <vt:lpstr>PingFang SC</vt:lpstr>
      <vt:lpstr>微软雅黑</vt:lpstr>
      <vt:lpstr>Arial Unicode MS</vt:lpstr>
      <vt:lpstr>黑体</vt:lpstr>
      <vt:lpstr>Cambria</vt:lpstr>
      <vt:lpstr>等线</vt:lpstr>
      <vt:lpstr>Calibri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1735</cp:revision>
  <dcterms:created xsi:type="dcterms:W3CDTF">2020-06-26T01:00:00Z</dcterms:created>
  <dcterms:modified xsi:type="dcterms:W3CDTF">2021-08-19T13:19:56Z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