
<file path=[Content_Types].xml><?xml version="1.0" encoding="utf-8"?>
<Types xmlns="http://schemas.openxmlformats.org/package/2006/content-types"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8" r:id="rId4"/>
    <p:sldId id="341" r:id="rId6"/>
    <p:sldId id="342" r:id="rId7"/>
    <p:sldId id="343" r:id="rId8"/>
    <p:sldId id="344" r:id="rId9"/>
    <p:sldId id="345" r:id="rId10"/>
  </p:sldIdLst>
  <p:sldSz cx="10624820" cy="1439989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12" autoAdjust="0"/>
    <p:restoredTop sz="95220" autoAdjust="0"/>
  </p:normalViewPr>
  <p:slideViewPr>
    <p:cSldViewPr snapToGrid="0" showGuides="1">
      <p:cViewPr>
        <p:scale>
          <a:sx n="100" d="100"/>
          <a:sy n="100" d="100"/>
        </p:scale>
        <p:origin x="514" y="-2635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microsoft.com/office/2007/relationships/hdphoto" Target="../media/image3.wdp"/><Relationship Id="rId14" Type="http://schemas.openxmlformats.org/officeDocument/2006/relationships/image" Target="../media/image2.png"/><Relationship Id="rId13" Type="http://schemas.openxmlformats.org/officeDocument/2006/relationships/image" Target="../media/image1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microsoft.com/office/2007/relationships/hdphoto" Target="../media/image3.wdp"/><Relationship Id="rId14" Type="http://schemas.openxmlformats.org/officeDocument/2006/relationships/image" Target="../media/image2.png"/><Relationship Id="rId13" Type="http://schemas.openxmlformats.org/officeDocument/2006/relationships/image" Target="../media/image1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177" y="277425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105561" y="329962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  <a:endParaRPr lang="zh-CN" altLang="en-US" sz="1800">
              <a:solidFill>
                <a:schemeClr val="bg1"/>
              </a:solidFill>
              <a:effectLst>
                <a:reflection blurRad="6350" stA="55000" endA="50" endPos="85000" dist="29997" dir="5400000" sy="-10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177" y="277425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105561" y="329962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  <a:endParaRPr lang="zh-CN" altLang="en-US" sz="1800">
              <a:solidFill>
                <a:schemeClr val="bg1"/>
              </a:solidFill>
              <a:effectLst>
                <a:reflection blurRad="6350" stA="55000" endA="50" endPos="85000" dist="29997" dir="5400000" sy="-10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 l="3265" t="6325" r="4323" b="12927"/>
          <a:stretch>
            <a:fillRect/>
          </a:stretch>
        </p:blipFill>
        <p:spPr>
          <a:xfrm>
            <a:off x="2191043" y="1088639"/>
            <a:ext cx="6429671" cy="1807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1524" y="1358360"/>
            <a:ext cx="617022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cs typeface="+mn-ea"/>
                <a:sym typeface="+mn-lt"/>
              </a:rPr>
              <a:t>QT Chart</a:t>
            </a:r>
            <a:endParaRPr lang="en-US" sz="4000" b="1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0" name="组合 1274"/>
          <p:cNvGrpSpPr/>
          <p:nvPr/>
        </p:nvGrpSpPr>
        <p:grpSpPr>
          <a:xfrm>
            <a:off x="2441526" y="3237675"/>
            <a:ext cx="338686" cy="261779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833453" y="3140572"/>
            <a:ext cx="2994875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40">
                <a:solidFill>
                  <a:schemeClr val="bg1"/>
                </a:solidFill>
                <a:cs typeface="+mn-ea"/>
                <a:sym typeface="+mn-lt"/>
              </a:rPr>
              <a:t>Qt 5.9 C++ 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开发指南</a:t>
            </a:r>
            <a:endParaRPr lang="zh-CN" altLang="en-US" sz="244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60" name="组合 1274"/>
          <p:cNvGrpSpPr/>
          <p:nvPr/>
        </p:nvGrpSpPr>
        <p:grpSpPr>
          <a:xfrm>
            <a:off x="6245741" y="3237675"/>
            <a:ext cx="338686" cy="261779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6637671" y="3140572"/>
            <a:ext cx="1553157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9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章</a:t>
            </a:r>
            <a:endParaRPr lang="zh-CN" altLang="en-US" sz="244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4964" y="393247"/>
            <a:ext cx="917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Qt Charts</a:t>
            </a:r>
            <a:r>
              <a:rPr lang="zh-CN" altLang="en-US" sz="2000" b="1">
                <a:solidFill>
                  <a:schemeClr val="accent3"/>
                </a:solidFill>
              </a:rPr>
              <a:t>概述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4964" y="7864530"/>
            <a:ext cx="9458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要在项目中使用 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Qt Charts 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模块，必须在项目的配置文件 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. pro 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文件中增加下面的一行语句 ：</a:t>
            </a:r>
            <a:endParaRPr lang="zh-CN" altLang="en-US" b="0" i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1383" y="8233862"/>
            <a:ext cx="5312778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800080"/>
                </a:solidFill>
                <a:effectLst/>
              </a:rPr>
              <a:t>QT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+=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charts</a:t>
            </a:r>
            <a:endParaRPr lang="zh-CN" altLang="en-US" sz="2000"/>
          </a:p>
        </p:txBody>
      </p:sp>
      <p:sp>
        <p:nvSpPr>
          <p:cNvPr id="10" name="文本框 9"/>
          <p:cNvSpPr txBox="1"/>
          <p:nvPr/>
        </p:nvSpPr>
        <p:spPr>
          <a:xfrm>
            <a:off x="524964" y="8649360"/>
            <a:ext cx="9458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在需要使用 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QtCharts 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的类的头文件或源程序文件中 ， 要使用如下的包含语句 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1383" y="9111024"/>
            <a:ext cx="8480140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#include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&lt;QtCharts&gt;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C0C0C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effectLst/>
              </a:rPr>
              <a:t>//using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>
                <a:solidFill>
                  <a:srgbClr val="008000"/>
                </a:solidFill>
                <a:effectLst/>
              </a:rPr>
              <a:t>namespace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>
                <a:solidFill>
                  <a:srgbClr val="008000"/>
                </a:solidFill>
                <a:effectLst/>
              </a:rPr>
              <a:t>QtCharts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>
                <a:solidFill>
                  <a:srgbClr val="008000"/>
                </a:solidFill>
                <a:effectLst/>
              </a:rPr>
              <a:t>;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QT_CHARTS_USE_NAMESPACE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//使用宏定义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964" y="924352"/>
            <a:ext cx="6905625" cy="4629150"/>
          </a:xfrm>
          <a:prstGeom prst="rect">
            <a:avLst/>
          </a:prstGeom>
        </p:spPr>
      </p:pic>
      <p:sp>
        <p:nvSpPr>
          <p:cNvPr id="16" name="AutoShape 4" descr="在这里插入图片描述"/>
          <p:cNvSpPr>
            <a:spLocks noChangeAspect="1" noChangeArrowheads="1"/>
          </p:cNvSpPr>
          <p:nvPr/>
        </p:nvSpPr>
        <p:spPr bwMode="auto">
          <a:xfrm>
            <a:off x="5159375" y="89578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AutoShape 6" descr="在这里插入图片描述"/>
          <p:cNvSpPr>
            <a:spLocks noChangeAspect="1" noChangeArrowheads="1"/>
          </p:cNvSpPr>
          <p:nvPr/>
        </p:nvSpPr>
        <p:spPr bwMode="auto">
          <a:xfrm>
            <a:off x="5311775" y="91102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663703" y="1497957"/>
            <a:ext cx="2436471" cy="3477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zh-CN" sz="2000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图表模块提供如下类型：</a:t>
            </a:r>
            <a:endParaRPr lang="en-US" altLang="zh-CN" sz="2000" b="0" i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000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折线图</a:t>
            </a:r>
            <a:endParaRPr lang="zh-CN" altLang="en-US" sz="2000" i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000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样条曲线图</a:t>
            </a:r>
            <a:endParaRPr lang="zh-CN" altLang="en-US" sz="2000" i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000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面积图</a:t>
            </a:r>
            <a:endParaRPr lang="zh-CN" altLang="en-US" sz="2000" i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000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散点图</a:t>
            </a:r>
            <a:endParaRPr lang="zh-CN" altLang="en-US" sz="2000" i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000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条形图</a:t>
            </a:r>
            <a:endParaRPr lang="zh-CN" altLang="en-US" sz="2000" i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000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饼图</a:t>
            </a:r>
            <a:endParaRPr lang="zh-CN" altLang="en-US" sz="2000" i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000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方块胡须图</a:t>
            </a:r>
            <a:endParaRPr lang="zh-CN" altLang="en-US" sz="2000" i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000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蜡烛图</a:t>
            </a:r>
            <a:endParaRPr lang="zh-CN" altLang="en-US" sz="2000" i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000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极坐标图</a:t>
            </a:r>
            <a:endParaRPr lang="zh-CN" altLang="en-US" sz="2000" i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4360" y="5684497"/>
            <a:ext cx="9273540" cy="9845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Qt Charts</a:t>
            </a:r>
            <a:r>
              <a:rPr lang="zh-CN" altLang="en-US"/>
              <a:t>基于</a:t>
            </a:r>
            <a:r>
              <a:rPr lang="en-US" altLang="zh-CN"/>
              <a:t>Qt</a:t>
            </a:r>
            <a:r>
              <a:rPr lang="zh-CN" altLang="en-US"/>
              <a:t>的</a:t>
            </a:r>
            <a:r>
              <a:rPr lang="en-US" altLang="zh-CN"/>
              <a:t>Graphics View</a:t>
            </a:r>
            <a:r>
              <a:rPr lang="zh-CN" altLang="en-US"/>
              <a:t>架构，其核心组件是</a:t>
            </a:r>
            <a:r>
              <a:rPr lang="en-US" altLang="zh-CN"/>
              <a:t>QChartView</a:t>
            </a:r>
            <a:r>
              <a:rPr lang="zh-CN" altLang="en-US"/>
              <a:t>和</a:t>
            </a:r>
            <a:r>
              <a:rPr lang="en-US" altLang="zh-CN"/>
              <a:t>QChart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QChartView</a:t>
            </a:r>
            <a:r>
              <a:rPr lang="zh-CN" altLang="en-US"/>
              <a:t>是显示图标的视图，基类为</a:t>
            </a:r>
            <a:r>
              <a:rPr lang="en-US" altLang="zh-CN"/>
              <a:t>QGraphicsView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QChart</a:t>
            </a:r>
            <a:r>
              <a:rPr lang="zh-CN" altLang="en-US"/>
              <a:t>的基类是</a:t>
            </a:r>
            <a:r>
              <a:rPr lang="en-US" altLang="zh-CN"/>
              <a:t>QGraphicsItem</a:t>
            </a:r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" y="6925484"/>
            <a:ext cx="9121140" cy="502920"/>
          </a:xfrm>
          <a:prstGeom prst="rect">
            <a:avLst/>
          </a:prstGeom>
        </p:spPr>
      </p:pic>
      <p:sp>
        <p:nvSpPr>
          <p:cNvPr id="23" name="AutoShape 10"/>
          <p:cNvSpPr>
            <a:spLocks noChangeAspect="1" noChangeArrowheads="1"/>
          </p:cNvSpPr>
          <p:nvPr/>
        </p:nvSpPr>
        <p:spPr bwMode="auto">
          <a:xfrm>
            <a:off x="5159375" y="70469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114" y="5370209"/>
            <a:ext cx="1888818" cy="15475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4964" y="393247"/>
            <a:ext cx="917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QChart</a:t>
            </a:r>
            <a:r>
              <a:rPr lang="zh-CN" altLang="en-US" sz="2000" b="1">
                <a:solidFill>
                  <a:schemeClr val="accent3"/>
                </a:solidFill>
              </a:rPr>
              <a:t>绘制折线图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7379" y="793357"/>
            <a:ext cx="7563430" cy="457112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849" y="5669280"/>
            <a:ext cx="7863840" cy="47929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98344" y="6387461"/>
            <a:ext cx="4876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数据序列类的继承关系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25529" y="10937716"/>
            <a:ext cx="4876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坐标轴类的继承关系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359" y="10757247"/>
            <a:ext cx="5798820" cy="32232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44329" y="945757"/>
            <a:ext cx="2225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原始数据准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QChart</a:t>
            </a:r>
            <a:r>
              <a:rPr lang="zh-CN" altLang="en-US" sz="2000">
                <a:solidFill>
                  <a:schemeClr val="bg1"/>
                </a:solidFill>
              </a:rPr>
              <a:t>的设置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QLineSeries</a:t>
            </a:r>
            <a:r>
              <a:rPr lang="zh-CN" altLang="en-US" sz="2000">
                <a:solidFill>
                  <a:schemeClr val="bg1"/>
                </a:solidFill>
              </a:rPr>
              <a:t>序列的设置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QValueAxis</a:t>
            </a:r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</a:rPr>
              <a:t>坐标轴的设置</a:t>
            </a:r>
            <a:endParaRPr lang="zh-CN" altLang="en-US" sz="2000" dirty="0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4964" y="393247"/>
            <a:ext cx="917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各种常见图表的绘制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445" y="793357"/>
            <a:ext cx="8875175" cy="49649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45" y="5924893"/>
            <a:ext cx="5148995" cy="416133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913119" y="5953127"/>
            <a:ext cx="4054573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柱状图相关的主要类包括：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QBarSet</a:t>
            </a:r>
            <a:r>
              <a:rPr lang="zh-CN" altLang="en-US" sz="2000">
                <a:solidFill>
                  <a:schemeClr val="bg1"/>
                </a:solidFill>
              </a:rPr>
              <a:t>：数据集</a:t>
            </a:r>
            <a:endParaRPr lang="en-US" altLang="zh-CN" sz="200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例如：数学、语文、英文，每个科目有一个数据集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QBarSeries</a:t>
            </a:r>
            <a:r>
              <a:rPr lang="zh-CN" altLang="en-US" sz="2000">
                <a:solidFill>
                  <a:schemeClr val="bg1"/>
                </a:solidFill>
              </a:rPr>
              <a:t>：一个序列可以包含多个</a:t>
            </a:r>
            <a:r>
              <a:rPr lang="en-US" altLang="zh-CN" sz="2000">
                <a:solidFill>
                  <a:schemeClr val="bg1"/>
                </a:solidFill>
              </a:rPr>
              <a:t>QBarSet</a:t>
            </a:r>
            <a:endParaRPr lang="en-US" altLang="zh-CN" sz="200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例如：包含所有同学的各科成绩。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QBarCategoryAxis</a:t>
            </a:r>
            <a:r>
              <a:rPr lang="zh-CN" altLang="en-US" sz="2000">
                <a:solidFill>
                  <a:schemeClr val="bg1"/>
                </a:solidFill>
              </a:rPr>
              <a:t>：分类坐标轴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45" y="10289571"/>
            <a:ext cx="5099685" cy="351778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64704" y="10792725"/>
            <a:ext cx="3634740" cy="1631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饼图相关的主要类包括：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QPieSeries</a:t>
            </a:r>
            <a:r>
              <a:rPr lang="zh-CN" altLang="en-US" sz="2000">
                <a:solidFill>
                  <a:schemeClr val="bg1"/>
                </a:solidFill>
              </a:rPr>
              <a:t>：一个图表一般只有一个饼图序列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QPieSlice</a:t>
            </a:r>
            <a:r>
              <a:rPr lang="zh-CN" altLang="en-US" sz="2000">
                <a:solidFill>
                  <a:schemeClr val="bg1"/>
                </a:solidFill>
              </a:rPr>
              <a:t>：分块，一个饼图由多个分块组成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64704" y="12618720"/>
            <a:ext cx="3688896" cy="4724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饼图没有坐标轴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148116" y="9010228"/>
            <a:ext cx="3467916" cy="6629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平均分采用的是</a:t>
            </a:r>
            <a:r>
              <a:rPr lang="en-US" altLang="zh-CN"/>
              <a:t>QLineSeries</a:t>
            </a:r>
            <a:r>
              <a:rPr lang="zh-CN" altLang="en-US"/>
              <a:t>，需要点数据（</a:t>
            </a:r>
            <a:r>
              <a:rPr lang="en-US" altLang="zh-CN"/>
              <a:t>QPointF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752" y="1325880"/>
            <a:ext cx="5708808" cy="391354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537960" y="1503945"/>
            <a:ext cx="363474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柱状图的一种变体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37960" y="2313157"/>
            <a:ext cx="3634740" cy="1938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堆叠柱状图相关的主要类包括：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QBarSet</a:t>
            </a:r>
            <a:r>
              <a:rPr lang="zh-CN" altLang="en-US" sz="2000">
                <a:solidFill>
                  <a:schemeClr val="bg1"/>
                </a:solidFill>
              </a:rPr>
              <a:t>：数据集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QStackedBarSeries</a:t>
            </a:r>
            <a:r>
              <a:rPr lang="zh-CN" altLang="en-US" sz="2000">
                <a:solidFill>
                  <a:schemeClr val="bg1"/>
                </a:solidFill>
              </a:rPr>
              <a:t>：一个序列可以包含多个</a:t>
            </a:r>
            <a:r>
              <a:rPr lang="en-US" altLang="zh-CN" sz="2000">
                <a:solidFill>
                  <a:schemeClr val="bg1"/>
                </a:solidFill>
              </a:rPr>
              <a:t>QBarSet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QBarCategoryAxis</a:t>
            </a:r>
            <a:r>
              <a:rPr lang="zh-CN" altLang="en-US" sz="2000">
                <a:solidFill>
                  <a:schemeClr val="bg1"/>
                </a:solidFill>
              </a:rPr>
              <a:t>：分类坐标轴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38" y="5708768"/>
            <a:ext cx="5736122" cy="3913546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537960" y="6390894"/>
            <a:ext cx="363474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柱状图的一种变体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537960" y="7200106"/>
            <a:ext cx="3634740" cy="1631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堆叠柱状图相关的主要类包括：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QBarSet</a:t>
            </a:r>
            <a:r>
              <a:rPr lang="zh-CN" altLang="en-US" sz="2000">
                <a:solidFill>
                  <a:schemeClr val="bg1"/>
                </a:solidFill>
              </a:rPr>
              <a:t>：数据集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QPercentageBarSeries</a:t>
            </a:r>
            <a:r>
              <a:rPr lang="zh-CN" altLang="en-US" sz="2000">
                <a:solidFill>
                  <a:schemeClr val="bg1"/>
                </a:solidFill>
              </a:rPr>
              <a:t>：一个序列可以包含多个</a:t>
            </a:r>
            <a:r>
              <a:rPr lang="en-US" altLang="zh-CN" sz="2000">
                <a:solidFill>
                  <a:schemeClr val="bg1"/>
                </a:solidFill>
              </a:rPr>
              <a:t>QBarSet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QValueAxis</a:t>
            </a:r>
            <a:r>
              <a:rPr lang="zh-CN" altLang="en-US" sz="2000">
                <a:solidFill>
                  <a:schemeClr val="bg1"/>
                </a:solidFill>
              </a:rPr>
              <a:t>：分类坐标轴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52" y="9863081"/>
            <a:ext cx="5708808" cy="3832358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537960" y="11265052"/>
            <a:ext cx="3634740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散点图和光滑曲线图相关的主要类包括：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QSplineSeries</a:t>
            </a:r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</a:rPr>
              <a:t>、</a:t>
            </a: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QLineSeries</a:t>
            </a:r>
            <a:r>
              <a:rPr lang="zh-CN" altLang="en-US" sz="2000">
                <a:solidFill>
                  <a:schemeClr val="bg1"/>
                </a:solidFill>
              </a:rPr>
              <a:t>：</a:t>
            </a: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QValueAxis</a:t>
            </a:r>
            <a:r>
              <a:rPr lang="zh-CN" altLang="en-US" sz="2000">
                <a:solidFill>
                  <a:schemeClr val="bg1"/>
                </a:solidFill>
              </a:rPr>
              <a:t>：分类坐标轴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4964" y="393247"/>
            <a:ext cx="917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图表的其他操作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964" y="869557"/>
            <a:ext cx="6104436" cy="398982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46744" y="917122"/>
            <a:ext cx="2552700" cy="2554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</a:rPr>
              <a:t>鼠标移动时，状态栏显示坐标值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</a:rPr>
              <a:t>图例赋予类似</a:t>
            </a:r>
            <a:r>
              <a:rPr lang="en-US" altLang="zh-CN" sz="2000">
                <a:solidFill>
                  <a:schemeClr val="bg1"/>
                </a:solidFill>
              </a:rPr>
              <a:t>QCheckBox</a:t>
            </a:r>
            <a:r>
              <a:rPr lang="zh-CN" altLang="en-US" sz="2000">
                <a:solidFill>
                  <a:schemeClr val="bg1"/>
                </a:solidFill>
              </a:rPr>
              <a:t>的功能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</a:rPr>
              <a:t>通过按钮或按键进行缩放操作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</a:rPr>
              <a:t>通过键盘移动序列的显式位置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47560" y="3680460"/>
            <a:ext cx="2551884" cy="10972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为了支持上面的功能需要自定义一个</a:t>
            </a:r>
            <a:r>
              <a:rPr lang="en-US" altLang="zh-CN"/>
              <a:t>QChartView</a:t>
            </a:r>
            <a:r>
              <a:rPr lang="zh-CN" altLang="en-US"/>
              <a:t>的派生类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0</TotalTime>
  <Words>1006</Words>
  <Application>WPS 演示</Application>
  <PresentationFormat>自定义</PresentationFormat>
  <Paragraphs>86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宋体</vt:lpstr>
      <vt:lpstr>Wingdings</vt:lpstr>
      <vt:lpstr>华文琥珀</vt:lpstr>
      <vt:lpstr>Calibri</vt:lpstr>
      <vt:lpstr>-apple-system</vt:lpstr>
      <vt:lpstr>Segoe Print</vt:lpstr>
      <vt:lpstr>微软雅黑</vt:lpstr>
      <vt:lpstr>Arial Unicode MS</vt:lpstr>
      <vt:lpstr>黑体</vt:lpstr>
      <vt:lpstr>Cambria</vt:lpstr>
      <vt:lpstr>等线</vt:lpstr>
      <vt:lpstr>Calibri</vt:lpstr>
      <vt:lpstr>第一PPT，www.1ppt.com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蔡乐</cp:lastModifiedBy>
  <cp:revision>1740</cp:revision>
  <dcterms:created xsi:type="dcterms:W3CDTF">2020-06-26T01:00:00Z</dcterms:created>
  <dcterms:modified xsi:type="dcterms:W3CDTF">2021-08-19T13:19:39Z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35C8A0B9FA4B4BC7B03E97E74C2317FB</vt:lpwstr>
  </property>
</Properties>
</file>