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000" dirty="0"/>
                  <a:t>GBM:     </a:t>
                </a:r>
                <a:r>
                  <a:rPr lang="en-US" altLang="zh-CN" sz="3000" dirty="0" err="1"/>
                  <a:t>dr</a:t>
                </a:r>
                <a:r>
                  <a:rPr lang="en-US" altLang="zh-CN" sz="3000" dirty="0"/>
                  <a:t>=</a:t>
                </a:r>
                <a:r>
                  <a:rPr lang="el-GR" altLang="zh-CN" sz="3000" dirty="0"/>
                  <a:t>β</a:t>
                </a:r>
                <a:r>
                  <a:rPr lang="en-US" altLang="zh-CN" sz="3000" dirty="0"/>
                  <a:t>*r </a:t>
                </a:r>
                <a:r>
                  <a:rPr lang="en-US" altLang="zh-CN" sz="3000" dirty="0" err="1"/>
                  <a:t>dt</a:t>
                </a:r>
                <a:r>
                  <a:rPr lang="en-US" altLang="zh-CN" sz="3000" dirty="0"/>
                  <a:t>+ </a:t>
                </a:r>
                <a:r>
                  <a:rPr lang="el-GR" altLang="zh-CN" sz="3000" dirty="0"/>
                  <a:t>δ</a:t>
                </a:r>
                <a:r>
                  <a:rPr lang="zh-CN" altLang="en-US" sz="3000" dirty="0"/>
                  <a:t>*</a:t>
                </a:r>
                <a:r>
                  <a:rPr lang="en-US" altLang="zh-CN" sz="3000" dirty="0"/>
                  <a:t>r </a:t>
                </a:r>
                <a:r>
                  <a:rPr lang="en-US" altLang="zh-CN" sz="3000" dirty="0" err="1"/>
                  <a:t>dz</a:t>
                </a:r>
                <a:endParaRPr lang="en-US" altLang="zh-CN" sz="3000" dirty="0"/>
              </a:p>
              <a:p>
                <a:r>
                  <a:rPr lang="zh-CN" altLang="en-US" sz="3000" dirty="0"/>
                  <a:t>离散形式</a:t>
                </a:r>
                <a:r>
                  <a:rPr lang="en-US" altLang="zh-CN" sz="3000" dirty="0"/>
                  <a:t>:  </a:t>
                </a:r>
                <a:r>
                  <a:rPr lang="en-US" altLang="zh-CN" sz="3000" dirty="0"/>
                  <a:t>rt+1-rt=</a:t>
                </a:r>
                <a:r>
                  <a:rPr lang="el-GR" altLang="zh-CN" sz="3000" dirty="0"/>
                  <a:t> β</a:t>
                </a:r>
                <a:r>
                  <a:rPr lang="en-US" altLang="zh-CN" sz="3000" dirty="0"/>
                  <a:t>*</a:t>
                </a:r>
                <a:r>
                  <a:rPr lang="en-US" altLang="zh-CN" sz="3000" dirty="0" err="1"/>
                  <a:t>rt</a:t>
                </a:r>
                <a:r>
                  <a:rPr lang="en-US" altLang="zh-CN" sz="3000" dirty="0"/>
                  <a:t> +</a:t>
                </a:r>
                <a:r>
                  <a:rPr lang="el-GR" altLang="zh-CN" sz="3000" dirty="0"/>
                  <a:t>σ</a:t>
                </a:r>
                <a:r>
                  <a:rPr lang="en-US" altLang="zh-CN" sz="3000" dirty="0"/>
                  <a:t>*</a:t>
                </a:r>
                <a:r>
                  <a:rPr lang="en-US" altLang="zh-CN" sz="3000" dirty="0" err="1"/>
                  <a:t>rt</a:t>
                </a:r>
                <a:r>
                  <a:rPr lang="en-US" altLang="zh-CN" sz="3000" dirty="0"/>
                  <a:t> * </a:t>
                </a:r>
                <a:r>
                  <a:rPr lang="el-GR" altLang="zh-CN" sz="3000" dirty="0"/>
                  <a:t>ε</a:t>
                </a:r>
                <a:r>
                  <a:rPr lang="en-US" altLang="zh-CN" sz="3000" dirty="0"/>
                  <a:t>t</a:t>
                </a:r>
              </a:p>
              <a:p>
                <a:pPr marL="0" indent="0">
                  <a:buNone/>
                </a:pPr>
                <a:r>
                  <a:rPr lang="en-US" altLang="zh-CN" sz="3000" dirty="0"/>
                  <a:t>     </a:t>
                </a:r>
                <a:r>
                  <a:rPr lang="el-GR" altLang="zh-CN" sz="3000" dirty="0"/>
                  <a:t>ε</a:t>
                </a:r>
                <a:r>
                  <a:rPr lang="en-US" altLang="zh-CN" sz="3000" dirty="0"/>
                  <a:t>t </a:t>
                </a:r>
                <a:r>
                  <a:rPr lang="zh-CN" altLang="zh-CN" sz="3000" dirty="0"/>
                  <a:t>是独立同分布标准正态分布。</a:t>
                </a:r>
              </a:p>
              <a:p>
                <a:pPr marL="0" indent="0">
                  <a:buNone/>
                </a:pPr>
                <a:r>
                  <a:rPr lang="en-US" altLang="zh-CN" sz="3000" dirty="0"/>
                  <a:t>     </a:t>
                </a:r>
                <a:r>
                  <a:rPr lang="en-US" altLang="zh-CN" sz="3000" dirty="0" err="1"/>
                  <a:t>rt</a:t>
                </a:r>
                <a:r>
                  <a:rPr lang="zh-CN" altLang="zh-CN" sz="3000" dirty="0"/>
                  <a:t>表示的是第</a:t>
                </a:r>
                <a:r>
                  <a:rPr lang="en-US" altLang="zh-CN" sz="3000" dirty="0"/>
                  <a:t>t</a:t>
                </a:r>
                <a:r>
                  <a:rPr lang="zh-CN" altLang="zh-CN" sz="3000" dirty="0"/>
                  <a:t>期的</a:t>
                </a:r>
                <a:r>
                  <a:rPr lang="zh-CN" altLang="zh-CN" sz="3000" dirty="0"/>
                  <a:t>利率</a:t>
                </a:r>
                <a:endParaRPr lang="en-US" altLang="zh-CN" sz="3000" dirty="0"/>
              </a:p>
              <a:p>
                <a:pPr marL="0" indent="0">
                  <a:buNone/>
                </a:pPr>
                <a:r>
                  <a:rPr lang="zh-CN" altLang="en-US" sz="3000" dirty="0"/>
                  <a:t>    条件密度函数：</a:t>
                </a:r>
                <a:endParaRPr lang="zh-CN" altLang="zh-CN" sz="30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zh-CN" sz="2400" dirty="0" smtClean="0"/>
                  <a:t> </a:t>
                </a:r>
                <a:r>
                  <a:rPr lang="en-US" altLang="zh-CN" sz="2400" dirty="0" smtClean="0"/>
                  <a:t>f(r</a:t>
                </a:r>
                <a:r>
                  <a:rPr lang="en-US" altLang="zh-CN" sz="2400" baseline="-25000" dirty="0" smtClean="0"/>
                  <a:t>t+1</a:t>
                </a:r>
                <a:r>
                  <a:rPr lang="en-US" altLang="zh-CN" sz="2400" dirty="0" smtClean="0"/>
                  <a:t>|</a:t>
                </a:r>
                <a:r>
                  <a:rPr lang="el-GR" altLang="zh-CN" sz="2400" dirty="0" smtClean="0"/>
                  <a:t>Γ</a:t>
                </a:r>
                <a:r>
                  <a:rPr lang="en-US" altLang="zh-CN" sz="2400" baseline="-25000" dirty="0"/>
                  <a:t>t</a:t>
                </a:r>
                <a:r>
                  <a:rPr lang="en-US" altLang="zh-CN" sz="2400" dirty="0"/>
                  <a:t>)=1/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400" i="1"/>
                        </m:ctrlPr>
                      </m:radPr>
                      <m:deg/>
                      <m:e>
                        <m:r>
                          <a:rPr lang="en-US" altLang="zh-CN" sz="2400" i="1"/>
                          <m:t>2</m:t>
                        </m:r>
                        <m:r>
                          <a:rPr lang="en-US" altLang="zh-CN" sz="2400" i="1"/>
                          <m:t>𝜋</m:t>
                        </m:r>
                      </m:e>
                    </m:rad>
                  </m:oMath>
                </a14:m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(</a:t>
                </a:r>
                <a:r>
                  <a:rPr lang="el-GR" altLang="zh-CN" sz="2400" dirty="0"/>
                  <a:t>σ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r</a:t>
                </a:r>
                <a:r>
                  <a:rPr lang="en-US" altLang="zh-CN" sz="2400" baseline="-25000" dirty="0" err="1"/>
                  <a:t>t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)</m:t>
                    </m:r>
                    <m:r>
                      <a:rPr lang="el-GR" altLang="zh-CN" sz="2400" i="1"/>
                      <m:t> </m:t>
                    </m:r>
                  </m:oMath>
                </a14:m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exp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r>
                          <a:rPr lang="en-US" altLang="zh-CN" sz="2400" i="1"/>
                          <m:t>1</m:t>
                        </m:r>
                      </m:num>
                      <m:den>
                        <m:r>
                          <a:rPr lang="en-US" altLang="zh-CN" sz="2400" i="1"/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+1-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rt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altLang="zh-CN" sz="2400" dirty="0"/>
                          <m:t>β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*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rt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2400" dirty="0"/>
                          <m:t>σ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*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rt</m:t>
                        </m:r>
                      </m:den>
                    </m:f>
                    <m:r>
                      <a:rPr lang="en-US" altLang="zh-CN" sz="2400"/>
                      <m:t>)^2)</m:t>
                    </m:r>
                    <m:r>
                      <a:rPr lang="en-US" altLang="zh-CN" sz="2400" i="1"/>
                      <m:t>;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到达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时刻：</a:t>
                </a:r>
              </a:p>
              <a:p>
                <a:r>
                  <a:rPr lang="en-US" altLang="zh-CN" dirty="0"/>
                  <a:t>f(</a:t>
                </a:r>
                <a:r>
                  <a:rPr lang="en-US" altLang="zh-CN" dirty="0" err="1"/>
                  <a:t>r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, r</a:t>
                </a:r>
                <a:r>
                  <a:rPr lang="en-US" altLang="zh-CN" baseline="-25000" dirty="0"/>
                  <a:t>T-1</a:t>
                </a:r>
                <a:r>
                  <a:rPr lang="en-US" altLang="zh-CN" dirty="0"/>
                  <a:t>,… ,r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 Γ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) =f(</a:t>
                </a:r>
                <a:r>
                  <a:rPr lang="en-US" altLang="zh-CN" dirty="0" err="1"/>
                  <a:t>r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Γ</a:t>
                </a:r>
                <a:r>
                  <a:rPr lang="en-US" altLang="zh-CN" baseline="-25000" dirty="0"/>
                  <a:t>T-1</a:t>
                </a:r>
                <a:r>
                  <a:rPr lang="en-US" altLang="zh-CN" dirty="0"/>
                  <a:t>)* f(r</a:t>
                </a:r>
                <a:r>
                  <a:rPr lang="en-US" altLang="zh-CN" baseline="-25000" dirty="0"/>
                  <a:t>T-1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Γ</a:t>
                </a:r>
                <a:r>
                  <a:rPr lang="en-US" altLang="zh-CN" baseline="-25000" dirty="0"/>
                  <a:t>T-2</a:t>
                </a:r>
                <a:r>
                  <a:rPr lang="en-US" altLang="zh-CN" dirty="0"/>
                  <a:t>)*f(r</a:t>
                </a:r>
                <a:r>
                  <a:rPr lang="en-US" altLang="zh-CN" baseline="-25000" dirty="0"/>
                  <a:t>T-2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Γ</a:t>
                </a:r>
                <a:r>
                  <a:rPr lang="en-US" altLang="zh-CN" baseline="-25000" dirty="0"/>
                  <a:t>T-3</a:t>
                </a:r>
                <a:r>
                  <a:rPr lang="en-US" altLang="zh-CN" dirty="0"/>
                  <a:t>)*…*f(r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Γ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l-GR" altLang="zh-CN" dirty="0"/>
                  <a:t>Γ</a:t>
                </a:r>
                <a:r>
                  <a:rPr lang="en-US" altLang="zh-CN" baseline="-25000" dirty="0"/>
                  <a:t>t</a:t>
                </a:r>
                <a:r>
                  <a:rPr lang="zh-CN" altLang="zh-CN" dirty="0"/>
                  <a:t>表示截至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时刻的信息</a:t>
                </a:r>
                <a:r>
                  <a:rPr lang="zh-CN" altLang="zh-CN" dirty="0" smtClean="0"/>
                  <a:t>集</a:t>
                </a:r>
                <a:endParaRPr lang="en-US" altLang="zh-CN" dirty="0" smtClean="0"/>
              </a:p>
              <a:p>
                <a:endParaRPr lang="zh-CN" altLang="en-US" dirty="0"/>
              </a:p>
              <a:p>
                <a:r>
                  <a:rPr lang="zh-CN" altLang="zh-CN" dirty="0" smtClean="0"/>
                  <a:t>对联合密度函数取对数形式，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log </a:t>
                </a:r>
                <a:r>
                  <a:rPr lang="en-US" altLang="zh-CN" dirty="0"/>
                  <a:t>(f(</a:t>
                </a:r>
                <a:r>
                  <a:rPr lang="en-US" altLang="zh-CN" dirty="0" err="1"/>
                  <a:t>r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, r</a:t>
                </a:r>
                <a:r>
                  <a:rPr lang="en-US" altLang="zh-CN" baseline="-25000" dirty="0"/>
                  <a:t>T-1</a:t>
                </a:r>
                <a:r>
                  <a:rPr lang="en-US" altLang="zh-CN" dirty="0"/>
                  <a:t>,… ,r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|</a:t>
                </a:r>
                <a:r>
                  <a:rPr lang="el-GR" altLang="zh-CN" dirty="0"/>
                  <a:t> Γ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))=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1</m:t>
                        </m:r>
                      </m:sub>
                      <m:sup>
                        <m:r>
                          <a:rPr lang="en-US" altLang="zh-CN" i="1"/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/>
                          <m:t>log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  <m: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+1</m:t>
                        </m:r>
                        <m:r>
                          <a:rPr lang="en-US" altLang="zh-CN"/>
                          <m:t>|</m:t>
                        </m:r>
                        <m:r>
                          <m:rPr>
                            <m:sty m:val="p"/>
                          </m:rPr>
                          <a:rPr lang="el-GR" altLang="zh-CN"/>
                          <m:t>Γ</m:t>
                        </m:r>
                        <m:r>
                          <m:rPr>
                            <m:sty m:val="p"/>
                          </m:rPr>
                          <a:rPr lang="en-US" altLang="zh-CN" baseline="-25000"/>
                          <m:t>t</m:t>
                        </m:r>
                        <m:r>
                          <a:rPr lang="en-US" altLang="zh-CN"/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极</a:t>
                </a:r>
                <a:r>
                  <a:rPr lang="zh-CN" altLang="zh-CN" dirty="0"/>
                  <a:t>大似然估计法估计参数估计得到：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/>
                          <m:t>β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/>
                          <m:t>σ</m:t>
                        </m:r>
                      </m:e>
                    </m:acc>
                  </m:oMath>
                </a14:m>
                <a:r>
                  <a:rPr lang="zh-CN" altLang="zh-CN" dirty="0"/>
                  <a:t>；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0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GBM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GBM</dc:title>
  <dc:creator>wuwenbo</dc:creator>
  <cp:lastModifiedBy>wuwenbo</cp:lastModifiedBy>
  <cp:revision>2</cp:revision>
  <dcterms:created xsi:type="dcterms:W3CDTF">2014-03-10T15:53:42Z</dcterms:created>
  <dcterms:modified xsi:type="dcterms:W3CDTF">2014-03-10T16:04:30Z</dcterms:modified>
</cp:coreProperties>
</file>