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55" r:id="rId2"/>
    <p:sldId id="454" r:id="rId3"/>
    <p:sldId id="456" r:id="rId4"/>
    <p:sldId id="457" r:id="rId5"/>
    <p:sldId id="458" r:id="rId6"/>
    <p:sldId id="459" r:id="rId7"/>
    <p:sldId id="460" r:id="rId8"/>
    <p:sldId id="461" r:id="rId9"/>
    <p:sldId id="462" r:id="rId10"/>
    <p:sldId id="463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g Xiaoou" initials="CX" lastIdx="0" clrIdx="0">
    <p:extLst>
      <p:ext uri="{19B8F6BF-5375-455C-9EA6-DF929625EA0E}">
        <p15:presenceInfo xmlns:p15="http://schemas.microsoft.com/office/powerpoint/2012/main" userId="dd5b1c718a17a4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3ED"/>
    <a:srgbClr val="FFFF47"/>
    <a:srgbClr val="806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7" autoAdjust="0"/>
    <p:restoredTop sz="94951" autoAdjust="0"/>
  </p:normalViewPr>
  <p:slideViewPr>
    <p:cSldViewPr>
      <p:cViewPr varScale="1">
        <p:scale>
          <a:sx n="86" d="100"/>
          <a:sy n="86" d="100"/>
        </p:scale>
        <p:origin x="115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81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-8052"/>
    </p:cViewPr>
  </p:sorterViewPr>
  <p:notesViewPr>
    <p:cSldViewPr>
      <p:cViewPr varScale="1">
        <p:scale>
          <a:sx n="67" d="100"/>
          <a:sy n="67" d="100"/>
        </p:scale>
        <p:origin x="-240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EEC7880-0DA5-4C13-B6C2-3472BFB6BC96}" type="datetimeFigureOut">
              <a:rPr lang="zh-CN" altLang="en-US"/>
              <a:pPr>
                <a:defRPr/>
              </a:pPr>
              <a:t>2020/1/12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2BF7D5-C274-42FB-83D0-CC436660A0F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13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45DEC17E-9A94-42CC-869E-70B837900417}" type="datetimeFigureOut">
              <a:rPr lang="zh-CN" altLang="en-US"/>
              <a:pPr>
                <a:defRPr/>
              </a:pPr>
              <a:t>2020/1/12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D189C3-D5D2-461B-AED4-FF1EBAD40E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87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0AD421-57FF-41D0-8FF9-FA00090453C4}" type="slidenum">
              <a:rPr lang="zh-CN" altLang="en-US"/>
              <a:pPr eaLnBrk="1" hangingPunct="1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927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0AD421-57FF-41D0-8FF9-FA00090453C4}" type="slidenum">
              <a:rPr lang="zh-CN" altLang="en-US"/>
              <a:pPr eaLnBrk="1" hangingPunct="1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92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9" descr="背景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92896"/>
            <a:ext cx="7772400" cy="1470025"/>
          </a:xfrm>
        </p:spPr>
        <p:txBody>
          <a:bodyPr>
            <a:noAutofit/>
          </a:bodyPr>
          <a:lstStyle>
            <a:lvl1pPr>
              <a:defRPr sz="5200" b="1" baseline="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437112"/>
            <a:ext cx="7088832" cy="165618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2020/1/10</a:t>
            </a: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A53EBB-CA94-40A1-ADF1-C383ED60AA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981281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1700808"/>
            <a:ext cx="4038600" cy="21888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7544" y="3933056"/>
            <a:ext cx="8215064" cy="21888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7"/>
          </p:nvPr>
        </p:nvSpPr>
        <p:spPr>
          <a:xfrm>
            <a:off x="467544" y="1700808"/>
            <a:ext cx="4038600" cy="21888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2020/1/10</a:t>
            </a:r>
            <a:endParaRPr lang="zh-CN" alt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1A955033-5A40-43BF-AA74-39B761C412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180814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2020/1/10</a:t>
            </a:r>
            <a:endParaRPr lang="zh-CN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B10C1-CFA2-4594-998D-D6CBDE586F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550682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2020/1/10</a:t>
            </a:r>
            <a:endParaRPr lang="zh-CN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11DF1-EEAA-490D-B0D3-D605A4477C0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93632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2020/1/10</a:t>
            </a:r>
            <a:endParaRPr lang="zh-CN" alt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30FE4-4F15-4610-A48A-B2F87A65E2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366179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2020/1/10</a:t>
            </a:r>
            <a:endParaRPr lang="zh-CN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2CDB75-C02E-4864-A876-0BED2AE349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31309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dirty="0"/>
              <a:t>Click icon to add picture</a:t>
            </a:r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2020/1/10</a:t>
            </a:r>
            <a:endParaRPr lang="zh-CN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9824C-D5FE-4E67-9437-24B4F17996B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858806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2020/1/10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15505-F689-40B1-AA6A-EC26FA6D30C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860437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2020/1/10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E5DEB-F0D3-4BE4-AC89-8C7A8D779F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95110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dell_gray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4" y="38100"/>
            <a:ext cx="8239126" cy="960120"/>
          </a:xfrm>
        </p:spPr>
        <p:txBody>
          <a:bodyPr anchor="b"/>
          <a:lstStyle>
            <a:lvl1pPr>
              <a:lnSpc>
                <a:spcPct val="90000"/>
              </a:lnSpc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1008481"/>
          </a:xfrm>
        </p:spPr>
        <p:txBody>
          <a:bodyPr lIns="0" tIns="0" rIns="0" bIns="0"/>
          <a:lstStyle>
            <a:lvl1pPr>
              <a:spcBef>
                <a:spcPts val="1600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42950" y="6429375"/>
            <a:ext cx="1885950" cy="152400"/>
          </a:xfrm>
        </p:spPr>
        <p:txBody>
          <a:bodyPr lIns="0" tIns="0" bIns="0"/>
          <a:lstStyle>
            <a:lvl1pPr algn="l">
              <a:defRPr sz="1000">
                <a:solidFill>
                  <a:srgbClr val="AAAAAA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44500" y="6440488"/>
            <a:ext cx="260350" cy="152400"/>
          </a:xfrm>
        </p:spPr>
        <p:txBody>
          <a:bodyPr lIns="0" tIns="0" bIns="0"/>
          <a:lstStyle>
            <a:lvl1pPr>
              <a:defRPr sz="900">
                <a:solidFill>
                  <a:srgbClr val="AAAAAA"/>
                </a:solidFill>
                <a:latin typeface="Museo Sans For Dell"/>
              </a:defRPr>
            </a:lvl1pPr>
          </a:lstStyle>
          <a:p>
            <a:fld id="{9205B8EC-2F51-448D-9BFF-84CB5F0C04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628153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184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35050" y="1522413"/>
            <a:ext cx="3830638" cy="4508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18088" y="1522413"/>
            <a:ext cx="3830637" cy="2178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18088" y="3852863"/>
            <a:ext cx="3830637" cy="2178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43713" y="6381750"/>
            <a:ext cx="1905000" cy="457200"/>
          </a:xfr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2020/1/10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2916238" y="6381750"/>
            <a:ext cx="1905000" cy="457200"/>
          </a:xfrm>
        </p:spPr>
        <p:txBody>
          <a:bodyPr/>
          <a:lstStyle>
            <a:lvl1pPr algn="ctr">
              <a:defRPr/>
            </a:lvl1pPr>
          </a:lstStyle>
          <a:p>
            <a:fld id="{306FC5A6-2BDF-42A1-9460-31536057E9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556650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2020/1/10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D788A-E0AF-481E-8710-C0DE1E2CDF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74677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/>
          <p:nvPr userDrawn="1"/>
        </p:nvCxnSpPr>
        <p:spPr>
          <a:xfrm>
            <a:off x="468313" y="3644900"/>
            <a:ext cx="82073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395288" y="1268413"/>
            <a:ext cx="8497887" cy="865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64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645024"/>
            <a:ext cx="7772400" cy="76187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2020/1/10</a:t>
            </a:r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DE8CC-8F8C-4049-9816-DD5C47E214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50773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0808"/>
            <a:ext cx="4038600" cy="4425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4425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2020/1/10</a:t>
            </a:r>
            <a:endParaRPr lang="zh-CN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B89165-5DE1-4F66-8D81-5F40ADD5FC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3524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0808"/>
            <a:ext cx="4038600" cy="4425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1700808"/>
            <a:ext cx="4038600" cy="21888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44008" y="3933056"/>
            <a:ext cx="4038600" cy="21888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2020/1/10</a:t>
            </a:r>
            <a:endParaRPr lang="zh-CN" alt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4E18732-498D-4F93-9BFA-4B3DF66866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73578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4008" y="1700808"/>
            <a:ext cx="4038600" cy="4425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1700808"/>
            <a:ext cx="4038600" cy="21888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7544" y="3933056"/>
            <a:ext cx="4038600" cy="21888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2020/1/10</a:t>
            </a:r>
            <a:endParaRPr lang="zh-CN" alt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CE03E1C7-8DD8-4ADD-9FD7-D2EBF652996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91142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1700808"/>
            <a:ext cx="4038600" cy="21888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44008" y="3933056"/>
            <a:ext cx="4038600" cy="21888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7"/>
          </p:nvPr>
        </p:nvSpPr>
        <p:spPr>
          <a:xfrm>
            <a:off x="467544" y="1700808"/>
            <a:ext cx="4038600" cy="21888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8"/>
          </p:nvPr>
        </p:nvSpPr>
        <p:spPr>
          <a:xfrm>
            <a:off x="467544" y="3933056"/>
            <a:ext cx="4038600" cy="21888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2020/1/10</a:t>
            </a:r>
            <a:endParaRPr lang="zh-CN" alt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4D286969-B445-467C-85D7-4ECC43CDF2C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82807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44008" y="3933056"/>
            <a:ext cx="4038600" cy="21888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7"/>
          </p:nvPr>
        </p:nvSpPr>
        <p:spPr>
          <a:xfrm>
            <a:off x="467544" y="1700808"/>
            <a:ext cx="8208912" cy="21888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8"/>
          </p:nvPr>
        </p:nvSpPr>
        <p:spPr>
          <a:xfrm>
            <a:off x="467544" y="3933056"/>
            <a:ext cx="4038600" cy="21888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2020/1/10</a:t>
            </a:r>
            <a:endParaRPr lang="zh-CN" alt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85BD7EE0-3BA9-473A-9919-D6D853ABE2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50190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7544" y="3933056"/>
            <a:ext cx="8215064" cy="21888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7"/>
          </p:nvPr>
        </p:nvSpPr>
        <p:spPr>
          <a:xfrm>
            <a:off x="467544" y="1700808"/>
            <a:ext cx="8208912" cy="21888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2020/1/10</a:t>
            </a:r>
            <a:endParaRPr lang="zh-CN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BE36C482-D7E5-4FD5-B321-577C02E164A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9760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" descr="背景2.jp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572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97650"/>
            <a:ext cx="3754438" cy="26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bg1">
                    <a:lumMod val="50000"/>
                  </a:schemeClr>
                </a:solidFill>
                <a:latin typeface="+mn-lt"/>
                <a:ea typeface="黑体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2020/1/10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9975" y="6597650"/>
            <a:ext cx="4687888" cy="260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bg1">
                    <a:lumMod val="50000"/>
                  </a:schemeClr>
                </a:solidFill>
                <a:latin typeface="+mn-lt"/>
                <a:ea typeface="黑体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97650"/>
            <a:ext cx="611188" cy="2603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7F7F7F"/>
                </a:solidFill>
              </a:defRPr>
            </a:lvl1pPr>
          </a:lstStyle>
          <a:p>
            <a:fld id="{0CD40679-1FB3-4BA3-B46D-0718688643D1}" type="slidenum">
              <a:rPr lang="zh-CN" altLang="en-US"/>
              <a:pPr/>
              <a:t>‹#›</a:t>
            </a:fld>
            <a:endParaRPr lang="zh-CN" altLang="en-US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68313" y="1557338"/>
            <a:ext cx="82073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69" r:id="rId1"/>
    <p:sldLayoutId id="2147484954" r:id="rId2"/>
    <p:sldLayoutId id="2147484970" r:id="rId3"/>
    <p:sldLayoutId id="2147484955" r:id="rId4"/>
    <p:sldLayoutId id="2147484956" r:id="rId5"/>
    <p:sldLayoutId id="2147484957" r:id="rId6"/>
    <p:sldLayoutId id="2147484958" r:id="rId7"/>
    <p:sldLayoutId id="2147484959" r:id="rId8"/>
    <p:sldLayoutId id="2147484960" r:id="rId9"/>
    <p:sldLayoutId id="2147484961" r:id="rId10"/>
    <p:sldLayoutId id="2147484962" r:id="rId11"/>
    <p:sldLayoutId id="2147484963" r:id="rId12"/>
    <p:sldLayoutId id="2147484964" r:id="rId13"/>
    <p:sldLayoutId id="2147484965" r:id="rId14"/>
    <p:sldLayoutId id="2147484966" r:id="rId15"/>
    <p:sldLayoutId id="2147484967" r:id="rId16"/>
    <p:sldLayoutId id="2147484968" r:id="rId17"/>
    <p:sldLayoutId id="2147484971" r:id="rId18"/>
    <p:sldLayoutId id="2147484972" r:id="rId19"/>
  </p:sldLayoutIdLst>
  <p:transition spd="med">
    <p:fade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kern="1200" baseline="0">
          <a:solidFill>
            <a:srgbClr val="17375E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17375E"/>
          </a:solidFill>
          <a:latin typeface="Calibri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17375E"/>
          </a:solidFill>
          <a:latin typeface="Calibri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17375E"/>
          </a:solidFill>
          <a:latin typeface="Calibri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17375E"/>
          </a:solidFill>
          <a:latin typeface="Calibri" pitchFamily="34" charset="0"/>
          <a:ea typeface="黑体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00" kern="120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r>
              <a:rPr lang="zh-CN" altLang="en-US" sz="36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卷积和协相关</a:t>
            </a:r>
            <a:endParaRPr lang="en-US" altLang="zh-CN" sz="36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565BAFA-C870-4711-83B6-C3D5D82F0405}" type="slidenum">
              <a:rPr lang="zh-CN" altLang="en-US">
                <a:solidFill>
                  <a:srgbClr val="7F7F7F"/>
                </a:solidFill>
              </a:rPr>
              <a:pPr eaLnBrk="1" hangingPunct="1"/>
              <a:t>1</a:t>
            </a:fld>
            <a:endParaRPr lang="zh-CN" altLang="en-US">
              <a:solidFill>
                <a:srgbClr val="7F7F7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2020/1/10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73F7CF-BF4C-4B78-8876-BE50B9221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" y="1541499"/>
            <a:ext cx="9144000" cy="476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71781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5B2053-29DC-4812-A98D-08B83D30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2020/1/10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70554C-3D66-4D67-9704-3E65B7B2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0FE4-4F15-4610-A48A-B2F87A65E2E4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DF02E7-FAC3-4E57-998F-5A870FA00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36385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9336F82A-A6C4-4831-B79F-431027D9198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764704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kern="1200" baseline="0">
                <a:solidFill>
                  <a:srgbClr val="17375E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17375E"/>
                </a:solidFill>
                <a:latin typeface="Calibri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17375E"/>
                </a:solidFill>
                <a:latin typeface="Calibri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17375E"/>
                </a:solidFill>
                <a:latin typeface="Calibri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17375E"/>
                </a:solidFill>
                <a:latin typeface="Calibri" pitchFamily="34" charset="0"/>
                <a:ea typeface="黑体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9pPr>
          </a:lstStyle>
          <a:p>
            <a:r>
              <a:rPr lang="zh-CN" altLang="en-US" sz="36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实验</a:t>
            </a:r>
            <a:endParaRPr lang="en-US" altLang="zh-CN" sz="36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CB7EED-F2F3-4D1A-B1E0-A60C3414837B}"/>
              </a:ext>
            </a:extLst>
          </p:cNvPr>
          <p:cNvSpPr txBox="1"/>
          <p:nvPr/>
        </p:nvSpPr>
        <p:spPr>
          <a:xfrm>
            <a:off x="827584" y="458112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测试集准确度</a:t>
            </a:r>
            <a:r>
              <a:rPr lang="en-US" altLang="zh-CN" dirty="0"/>
              <a:t>80%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294779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565BAFA-C870-4711-83B6-C3D5D82F0405}" type="slidenum">
              <a:rPr lang="zh-CN" altLang="en-US">
                <a:solidFill>
                  <a:srgbClr val="7F7F7F"/>
                </a:solidFill>
              </a:rPr>
              <a:pPr eaLnBrk="1" hangingPunct="1"/>
              <a:t>2</a:t>
            </a:fld>
            <a:endParaRPr lang="zh-CN" altLang="en-US">
              <a:solidFill>
                <a:srgbClr val="7F7F7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2020/1/10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775E0B5-78F5-4D61-A841-706B407C5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r>
              <a:rPr lang="zh-CN" altLang="en-US" sz="36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卷积和协相关</a:t>
            </a:r>
            <a:endParaRPr lang="en-US" altLang="zh-CN" sz="36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35657C-A950-42D7-BD2F-BDC94336B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78" y="1691680"/>
            <a:ext cx="6480720" cy="470044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EDC9C3-2C51-4E5C-AC77-639F7620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2020/1/10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BE2EA2-8C0F-481D-83BA-8F700754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0FE4-4F15-4610-A48A-B2F87A65E2E4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4218D1-54C4-4A6F-A07B-63C47BE78FF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764704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kern="1200" baseline="0">
                <a:solidFill>
                  <a:srgbClr val="17375E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17375E"/>
                </a:solidFill>
                <a:latin typeface="Calibri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17375E"/>
                </a:solidFill>
                <a:latin typeface="Calibri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17375E"/>
                </a:solidFill>
                <a:latin typeface="Calibri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17375E"/>
                </a:solidFill>
                <a:latin typeface="Calibri" pitchFamily="34" charset="0"/>
                <a:ea typeface="黑体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9pPr>
          </a:lstStyle>
          <a:p>
            <a:r>
              <a:rPr lang="zh-CN" altLang="en-US" sz="36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池化层到卷积层</a:t>
            </a:r>
            <a:endParaRPr lang="en-US" altLang="zh-CN" sz="36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E4321C7-08CF-44B0-8D7B-975803BA56A3}"/>
                  </a:ext>
                </a:extLst>
              </p:cNvPr>
              <p:cNvSpPr txBox="1"/>
              <p:nvPr/>
            </p:nvSpPr>
            <p:spPr>
              <a:xfrm>
                <a:off x="487771" y="1724626"/>
                <a:ext cx="7489204" cy="2590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设损失函数为：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前向传播：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设池化层为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层，误差灵敏度为</a:t>
                </a:r>
                <a:r>
                  <a:rPr lang="el-GR" altLang="zh-CN" dirty="0"/>
                  <a:t>δ</a:t>
                </a:r>
                <a:r>
                  <a:rPr lang="en-US" altLang="zh-CN" baseline="30000" dirty="0"/>
                  <a:t>l</a:t>
                </a:r>
                <a:r>
                  <a:rPr lang="zh-CN" altLang="en-US" dirty="0"/>
                  <a:t>，卷积层为</a:t>
                </a:r>
                <a:r>
                  <a:rPr lang="en-US" altLang="zh-CN" dirty="0"/>
                  <a:t>l-1</a:t>
                </a:r>
                <a:r>
                  <a:rPr lang="zh-CN" altLang="en-US" dirty="0"/>
                  <a:t>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E4321C7-08CF-44B0-8D7B-975803BA5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71" y="1724626"/>
                <a:ext cx="7489204" cy="2590261"/>
              </a:xfrm>
              <a:prstGeom prst="rect">
                <a:avLst/>
              </a:prstGeom>
              <a:blipFill>
                <a:blip r:embed="rId2"/>
                <a:stretch>
                  <a:fillRect l="-651" t="-2118" b="-3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567345CF-E72B-408D-B466-8BF00FB3D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15443"/>
            <a:ext cx="9144000" cy="7173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4D78EC-B8B1-4F25-BA92-10D0E19DC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025" y="2020765"/>
            <a:ext cx="2571750" cy="6667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4F1D9F-2AC0-4C39-9BC6-5CCC076EC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33330"/>
            <a:ext cx="9144000" cy="65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5328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1D6A3D-C7F9-4A62-B5F0-C9E706F2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2020/1/10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B9AACFE-DEC7-40F5-9CE6-13CC4EAE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0FE4-4F15-4610-A48A-B2F87A65E2E4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D2DDC31-A35B-4493-86C6-977E9517610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764704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kern="1200" baseline="0">
                <a:solidFill>
                  <a:srgbClr val="17375E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17375E"/>
                </a:solidFill>
                <a:latin typeface="Calibri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17375E"/>
                </a:solidFill>
                <a:latin typeface="Calibri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17375E"/>
                </a:solidFill>
                <a:latin typeface="Calibri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17375E"/>
                </a:solidFill>
                <a:latin typeface="Calibri" pitchFamily="34" charset="0"/>
                <a:ea typeface="黑体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9pPr>
          </a:lstStyle>
          <a:p>
            <a:r>
              <a:rPr lang="zh-CN" altLang="en-US" sz="36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池化层到卷积层</a:t>
            </a:r>
            <a:endParaRPr lang="en-US" altLang="zh-CN" sz="36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0040FE9-28FD-46D8-972A-B669E36176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16B24D-F962-427F-BD44-FB10133C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22" y="1700808"/>
            <a:ext cx="6660232" cy="47193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8BEAB3E-F1D8-4106-9BAF-6A9E0971B794}"/>
              </a:ext>
            </a:extLst>
          </p:cNvPr>
          <p:cNvSpPr txBox="1"/>
          <p:nvPr/>
        </p:nvSpPr>
        <p:spPr>
          <a:xfrm>
            <a:off x="755576" y="5301208"/>
            <a:ext cx="3968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首先还原到池化前的大小</a:t>
            </a:r>
            <a:endParaRPr lang="en-US" altLang="zh-CN" dirty="0"/>
          </a:p>
          <a:p>
            <a:r>
              <a:rPr lang="zh-CN" altLang="en-US" dirty="0"/>
              <a:t>在进行上采样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B4CAF4-F00B-415D-8233-6B72C3CDD9F9}"/>
              </a:ext>
            </a:extLst>
          </p:cNvPr>
          <p:cNvSpPr txBox="1"/>
          <p:nvPr/>
        </p:nvSpPr>
        <p:spPr>
          <a:xfrm>
            <a:off x="5453526" y="156578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位置信息前向传播时已标记</a:t>
            </a:r>
          </a:p>
        </p:txBody>
      </p:sp>
    </p:spTree>
    <p:extLst>
      <p:ext uri="{BB962C8B-B14F-4D97-AF65-F5344CB8AC3E}">
        <p14:creationId xmlns:p14="http://schemas.microsoft.com/office/powerpoint/2010/main" val="297121492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ABD089-36D3-48D5-8895-6F878FB3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2020/1/10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8B9BEC-D8E0-4FE2-943A-B2C8C999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0FE4-4F15-4610-A48A-B2F87A65E2E4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AB57AE9-2604-4922-9DCC-0A06354DD0C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764704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kern="1200" baseline="0">
                <a:solidFill>
                  <a:srgbClr val="17375E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17375E"/>
                </a:solidFill>
                <a:latin typeface="Calibri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17375E"/>
                </a:solidFill>
                <a:latin typeface="Calibri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17375E"/>
                </a:solidFill>
                <a:latin typeface="Calibri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17375E"/>
                </a:solidFill>
                <a:latin typeface="Calibri" pitchFamily="34" charset="0"/>
                <a:ea typeface="黑体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9pPr>
          </a:lstStyle>
          <a:p>
            <a:r>
              <a:rPr lang="zh-CN" altLang="en-US" sz="36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卷积层到池化层</a:t>
            </a:r>
            <a:endParaRPr lang="en-US" altLang="zh-CN" sz="36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BAF8ED-EF0F-4741-8F83-5F07D7CABF5F}"/>
              </a:ext>
            </a:extLst>
          </p:cNvPr>
          <p:cNvSpPr/>
          <p:nvPr/>
        </p:nvSpPr>
        <p:spPr>
          <a:xfrm>
            <a:off x="457200" y="1749532"/>
            <a:ext cx="5814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设卷积层为</a:t>
            </a:r>
            <a:r>
              <a:rPr lang="en-US" altLang="zh-CN" dirty="0"/>
              <a:t>l</a:t>
            </a:r>
            <a:r>
              <a:rPr lang="zh-CN" altLang="en-US" dirty="0"/>
              <a:t>层，误差灵敏度为</a:t>
            </a:r>
            <a:r>
              <a:rPr lang="el-GR" altLang="zh-CN" dirty="0"/>
              <a:t>δ</a:t>
            </a:r>
            <a:r>
              <a:rPr lang="en-US" altLang="zh-CN" baseline="30000" dirty="0"/>
              <a:t>l</a:t>
            </a:r>
            <a:r>
              <a:rPr lang="zh-CN" altLang="en-US" dirty="0"/>
              <a:t>，池化层为</a:t>
            </a:r>
            <a:r>
              <a:rPr lang="en-US" altLang="zh-CN" dirty="0"/>
              <a:t>l-1</a:t>
            </a:r>
            <a:r>
              <a:rPr lang="zh-CN" altLang="en-US" dirty="0"/>
              <a:t>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A8C5F2-1D95-44EC-B3D0-68AAC7F0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10" y="2246404"/>
            <a:ext cx="4486275" cy="6572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D0E8899-2CD0-495B-B217-4674E8CB2134}"/>
              </a:ext>
            </a:extLst>
          </p:cNvPr>
          <p:cNvSpPr txBox="1"/>
          <p:nvPr/>
        </p:nvSpPr>
        <p:spPr>
          <a:xfrm>
            <a:off x="611188" y="3140968"/>
            <a:ext cx="698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例子：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B37090-0B49-4B8D-A22C-229B0FF5B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06721"/>
            <a:ext cx="8324305" cy="291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7805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00D69E-A1A1-4CF5-A580-2E975C3F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2020/1/10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0D53964-0A78-4326-A009-47FC13E4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0FE4-4F15-4610-A48A-B2F87A65E2E4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784FBE3-B449-474A-9D84-5C0AA4A13C2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764704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kern="1200" baseline="0">
                <a:solidFill>
                  <a:srgbClr val="17375E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17375E"/>
                </a:solidFill>
                <a:latin typeface="Calibri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17375E"/>
                </a:solidFill>
                <a:latin typeface="Calibri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17375E"/>
                </a:solidFill>
                <a:latin typeface="Calibri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17375E"/>
                </a:solidFill>
                <a:latin typeface="Calibri" pitchFamily="34" charset="0"/>
                <a:ea typeface="黑体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9pPr>
          </a:lstStyle>
          <a:p>
            <a:r>
              <a:rPr lang="zh-CN" altLang="en-US" sz="36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卷积层到池化层</a:t>
            </a:r>
            <a:endParaRPr lang="en-US" altLang="zh-CN" sz="36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E315F4-7EA3-4C78-98AE-A2CE873CD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40" y="1628800"/>
            <a:ext cx="7452320" cy="47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9009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15DBF8-FC91-42C9-8E5F-D216975F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2020/1/10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9504A5-2915-47AE-B107-123B2A0D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0FE4-4F15-4610-A48A-B2F87A65E2E4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DEC99D1-FD85-4BD3-85B8-B44873CA1B5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764704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kern="1200" baseline="0">
                <a:solidFill>
                  <a:srgbClr val="17375E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17375E"/>
                </a:solidFill>
                <a:latin typeface="Calibri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17375E"/>
                </a:solidFill>
                <a:latin typeface="Calibri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17375E"/>
                </a:solidFill>
                <a:latin typeface="Calibri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17375E"/>
                </a:solidFill>
                <a:latin typeface="Calibri" pitchFamily="34" charset="0"/>
                <a:ea typeface="黑体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9pPr>
          </a:lstStyle>
          <a:p>
            <a:r>
              <a:rPr lang="zh-CN" altLang="en-US" sz="36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卷积层到池化层</a:t>
            </a:r>
            <a:endParaRPr lang="en-US" altLang="zh-CN" sz="36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49ECEA-8FA1-4BF3-869C-BBD75021BCAC}"/>
              </a:ext>
            </a:extLst>
          </p:cNvPr>
          <p:cNvSpPr txBox="1"/>
          <p:nvPr/>
        </p:nvSpPr>
        <p:spPr>
          <a:xfrm>
            <a:off x="457200" y="1724626"/>
            <a:ext cx="79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为什么要旋转卷积核？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13BE31-3BB5-4DC7-A476-96D27791B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2727464"/>
            <a:ext cx="3848100" cy="895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8005D7-673F-4AB7-A123-63935F030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06" y="4481561"/>
            <a:ext cx="3524250" cy="1438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C3BEFD6-DE1F-441D-86C4-B64F88C82A23}"/>
                  </a:ext>
                </a:extLst>
              </p:cNvPr>
              <p:cNvSpPr/>
              <p:nvPr/>
            </p:nvSpPr>
            <p:spPr>
              <a:xfrm>
                <a:off x="495623" y="2264974"/>
                <a:ext cx="2909964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根据公式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C3BEFD6-DE1F-441D-86C4-B64F88C82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23" y="2264974"/>
                <a:ext cx="2909964" cy="374270"/>
              </a:xfrm>
              <a:prstGeom prst="rect">
                <a:avLst/>
              </a:prstGeom>
              <a:blipFill>
                <a:blip r:embed="rId4"/>
                <a:stretch>
                  <a:fillRect l="-1674" t="-14754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05A82246-3624-439F-97A2-C3922E85A6A0}"/>
              </a:ext>
            </a:extLst>
          </p:cNvPr>
          <p:cNvSpPr txBox="1"/>
          <p:nvPr/>
        </p:nvSpPr>
        <p:spPr>
          <a:xfrm>
            <a:off x="612164" y="3840715"/>
            <a:ext cx="458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卷积操作展开：</a:t>
            </a:r>
          </a:p>
        </p:txBody>
      </p:sp>
    </p:spTree>
    <p:extLst>
      <p:ext uri="{BB962C8B-B14F-4D97-AF65-F5344CB8AC3E}">
        <p14:creationId xmlns:p14="http://schemas.microsoft.com/office/powerpoint/2010/main" val="275054979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EE5CD4-839A-4FDD-9D6F-D3A4D149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2020/1/10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1812B64-5085-4E9F-8F3A-5B07D631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0FE4-4F15-4610-A48A-B2F87A65E2E4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7725DD-435B-43F5-8817-A2371F535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49" y="2132856"/>
            <a:ext cx="4029075" cy="59055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BCC8A1A3-BDF5-4699-9B3A-BB881118000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764704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kern="1200" baseline="0">
                <a:solidFill>
                  <a:srgbClr val="17375E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17375E"/>
                </a:solidFill>
                <a:latin typeface="Calibri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17375E"/>
                </a:solidFill>
                <a:latin typeface="Calibri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17375E"/>
                </a:solidFill>
                <a:latin typeface="Calibri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17375E"/>
                </a:solidFill>
                <a:latin typeface="Calibri" pitchFamily="34" charset="0"/>
                <a:ea typeface="黑体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9pPr>
          </a:lstStyle>
          <a:p>
            <a:r>
              <a:rPr lang="zh-CN" altLang="en-US" sz="36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卷积层到池化层</a:t>
            </a:r>
            <a:endParaRPr lang="en-US" altLang="zh-CN" sz="36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A6A8296-FCDD-4893-8A3F-615EB7B908EE}"/>
                  </a:ext>
                </a:extLst>
              </p:cNvPr>
              <p:cNvSpPr txBox="1"/>
              <p:nvPr/>
            </p:nvSpPr>
            <p:spPr>
              <a:xfrm>
                <a:off x="611188" y="1700808"/>
                <a:ext cx="496892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根据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下式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求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en-US" dirty="0"/>
                  <a:t>的梯度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A6A8296-FCDD-4893-8A3F-615EB7B90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8" y="1700808"/>
                <a:ext cx="4968924" cy="374270"/>
              </a:xfrm>
              <a:prstGeom prst="rect">
                <a:avLst/>
              </a:prstGeom>
              <a:blipFill>
                <a:blip r:embed="rId3"/>
                <a:stretch>
                  <a:fillRect l="-982" t="-13115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779F1D8E-B395-4599-8D2C-17F3CBDEC8FC}"/>
              </a:ext>
            </a:extLst>
          </p:cNvPr>
          <p:cNvSpPr txBox="1"/>
          <p:nvPr/>
        </p:nvSpPr>
        <p:spPr>
          <a:xfrm>
            <a:off x="683568" y="2996952"/>
            <a:ext cx="3528070" cy="590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B47FB2F-DC9C-46AC-A454-0EB50CE5C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94" y="3761779"/>
            <a:ext cx="3429000" cy="279082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8BAC60D-DF1F-4AAC-85A1-04D96AE0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919" y="3389795"/>
            <a:ext cx="19716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1366575-83F0-4DB2-93F4-1C79A68E3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3" y="3397618"/>
            <a:ext cx="14573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3FD976A-18CC-4F68-A70A-F9C38A4D4C8B}"/>
              </a:ext>
            </a:extLst>
          </p:cNvPr>
          <p:cNvSpPr txBox="1"/>
          <p:nvPr/>
        </p:nvSpPr>
        <p:spPr>
          <a:xfrm>
            <a:off x="530098" y="2877707"/>
            <a:ext cx="3672408" cy="37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得到：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70A8943-D4E4-42D5-BC86-4AFCFA8452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2080" y="4543704"/>
            <a:ext cx="3670126" cy="8131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90F8EC7-8BBA-4792-A5E7-CE49F2F037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4013299" y="4359107"/>
            <a:ext cx="1085850" cy="110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8574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408327-FAE5-4F12-B54D-C54F6AF3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2020/1/10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02A5411-236A-4CB6-9215-156676A1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0FE4-4F15-4610-A48A-B2F87A65E2E4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C0D2E57-45B8-4362-9D8E-6C96FFF4A04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764704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kern="1200" baseline="0">
                <a:solidFill>
                  <a:srgbClr val="17375E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17375E"/>
                </a:solidFill>
                <a:latin typeface="Calibri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17375E"/>
                </a:solidFill>
                <a:latin typeface="Calibri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17375E"/>
                </a:solidFill>
                <a:latin typeface="Calibri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17375E"/>
                </a:solidFill>
                <a:latin typeface="Calibri" pitchFamily="34" charset="0"/>
                <a:ea typeface="黑体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9pPr>
          </a:lstStyle>
          <a:p>
            <a:r>
              <a:rPr lang="zh-CN" altLang="en-US" sz="36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权值更新</a:t>
            </a:r>
            <a:endParaRPr lang="en-US" altLang="zh-CN" sz="36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ED186C2-174D-487B-9FB0-C29DA0624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290998"/>
            <a:ext cx="30670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EEAFC40-7320-4EBA-A839-C087D2598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61463"/>
            <a:ext cx="1800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A49A2C-7638-442E-87A5-E2AD87492D45}"/>
              </a:ext>
            </a:extLst>
          </p:cNvPr>
          <p:cNvSpPr txBox="1"/>
          <p:nvPr/>
        </p:nvSpPr>
        <p:spPr>
          <a:xfrm>
            <a:off x="475931" y="1795119"/>
            <a:ext cx="3168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权值更新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没有旋转</a:t>
            </a:r>
            <a:r>
              <a:rPr lang="en-US" altLang="zh-CN" dirty="0"/>
              <a:t>180</a:t>
            </a:r>
            <a:r>
              <a:rPr lang="zh-CN" altLang="en-US" dirty="0"/>
              <a:t>度原因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548D0EEE-0393-4EF4-93B4-C50A8C3DE3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3921C3-9E46-4EDF-9646-0D82A3691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64" y="3318756"/>
            <a:ext cx="3448050" cy="2362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D5B8307-A2B8-4AFB-93A7-DC4FCC8894C1}"/>
              </a:ext>
            </a:extLst>
          </p:cNvPr>
          <p:cNvSpPr txBox="1"/>
          <p:nvPr/>
        </p:nvSpPr>
        <p:spPr>
          <a:xfrm>
            <a:off x="6084168" y="1788071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偏置更新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AD79A5-3DBB-4C31-BDA5-07ADC2C08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1407" y="3971218"/>
            <a:ext cx="3876675" cy="10572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E682EA2-2AF7-40C6-9D10-EEBFA1026E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4088545" y="3961792"/>
            <a:ext cx="1085850" cy="110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9818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国家数字化学习工程技术研究中心演示文稿模板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17151</TotalTime>
  <Words>186</Words>
  <Application>Microsoft Office PowerPoint</Application>
  <PresentationFormat>全屏显示(4:3)</PresentationFormat>
  <Paragraphs>58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 Unicode MS</vt:lpstr>
      <vt:lpstr>Museo For Dell</vt:lpstr>
      <vt:lpstr>Museo Sans For Dell</vt:lpstr>
      <vt:lpstr>Arial</vt:lpstr>
      <vt:lpstr>Calibri</vt:lpstr>
      <vt:lpstr>Cambria Math</vt:lpstr>
      <vt:lpstr>国家数字化学习工程技术研究中心演示文稿模板 1</vt:lpstr>
      <vt:lpstr>卷积和协相关</vt:lpstr>
      <vt:lpstr>卷积和协相关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NERCEL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工程中心2013年终总结</dc:title>
  <dc:creator>Cheng Xiaooou</dc:creator>
  <cp:lastModifiedBy>小 小丰菌</cp:lastModifiedBy>
  <cp:revision>1236</cp:revision>
  <dcterms:created xsi:type="dcterms:W3CDTF">2011-07-14T04:11:43Z</dcterms:created>
  <dcterms:modified xsi:type="dcterms:W3CDTF">2020-01-12T00:54:20Z</dcterms:modified>
</cp:coreProperties>
</file>