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9" r:id="rId5"/>
    <p:sldId id="260" r:id="rId6"/>
    <p:sldId id="261" r:id="rId7"/>
    <p:sldId id="262" r:id="rId8"/>
    <p:sldId id="264" r:id="rId9"/>
    <p:sldId id="263" r:id="rId10"/>
    <p:sldId id="265" r:id="rId11"/>
    <p:sldId id="266" r:id="rId12"/>
    <p:sldId id="25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 小丰菌" initials="小" lastIdx="1" clrIdx="0">
    <p:extLst>
      <p:ext uri="{19B8F6BF-5375-455C-9EA6-DF929625EA0E}">
        <p15:presenceInfo xmlns:p15="http://schemas.microsoft.com/office/powerpoint/2012/main" userId="c2ef37d478ecf7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87" autoAdjust="0"/>
    <p:restoredTop sz="94660"/>
  </p:normalViewPr>
  <p:slideViewPr>
    <p:cSldViewPr snapToGrid="0">
      <p:cViewPr varScale="1">
        <p:scale>
          <a:sx n="81" d="100"/>
          <a:sy n="81" d="100"/>
        </p:scale>
        <p:origin x="4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226D3-F015-4C21-9AE5-716B7E6F47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BF848-0881-4425-9E7B-5100F0530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D5F13F-925D-4759-91C2-085A57E4288C}"/>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75D872E9-EE8C-4DF8-98A2-882A92C7D4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085A0-ACAD-43E5-8693-426F754A3ECC}"/>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34852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4A0EE-14DF-4175-B9DA-5AAD1279FD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35A1A0-4731-4309-B0FE-0E6685AED2C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8760B-206B-4AB9-AE37-DBA615D29DC8}"/>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3A8259B9-C361-4137-877F-532F0B4150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8BAA74-2C70-4488-97F9-190103CE22D3}"/>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168377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52ED99-BF27-4B1B-825D-E374465F099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E62F29E-E415-4D7E-8469-168D64698D6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29A2A-8FCB-4525-9D5A-11E2B5482FB4}"/>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A22F9E34-C429-4A0E-AE47-2E69FF5CAD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C42F9C-3411-4FC9-AEC5-7BB8E18C94A8}"/>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262428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A3305-DB35-4F62-8C48-0EB0F8DB25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AFD0AB-9BD8-4A00-BDF4-50FAB811CBF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09A8CE-4679-49DC-B5FF-15268F648063}"/>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A15E0657-FEE1-4805-9F8D-1A9DB106EF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55C289-82CC-4ADC-B4CC-A04E1C9EAA80}"/>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3428262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79BC3-06F8-40FD-9708-30C8E268405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7C9FC4-175D-460E-BCFF-812257787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471F7F-3D59-4E8B-9039-3C76645C758F}"/>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0EAFB9B3-E7BB-45E7-A1A6-42E61AC8E5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53A425-E894-4EB8-9469-859A6D29EEB5}"/>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14901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5C84A-78D3-4191-A023-67E8142E7D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8750D7-6C00-44F2-9F37-A3C2786D17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57D1554-87C7-4A1C-9465-FDE8CA5B4E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6A17C8A-C582-499E-BFAF-62805CFB5445}"/>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6" name="页脚占位符 5">
            <a:extLst>
              <a:ext uri="{FF2B5EF4-FFF2-40B4-BE49-F238E27FC236}">
                <a16:creationId xmlns:a16="http://schemas.microsoft.com/office/drawing/2014/main" id="{06AF7B05-0660-4E55-B3B9-1FFC32FEF1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C43788-D61F-4D9A-BE24-65A8DDD0439E}"/>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244153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BBC79-BDD6-49F0-9DAE-047A8BC489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C3BCED-814F-4324-818F-1251FC858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7B2863-B540-4A7F-A92B-AF936EF834A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7CE332-FAE8-46C1-AFB5-ABF1F4E64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9AF0C7-2EC7-462E-8FA6-F073F80571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C61F76-5ADE-4702-97E8-C3A2B6A40A41}"/>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8" name="页脚占位符 7">
            <a:extLst>
              <a:ext uri="{FF2B5EF4-FFF2-40B4-BE49-F238E27FC236}">
                <a16:creationId xmlns:a16="http://schemas.microsoft.com/office/drawing/2014/main" id="{4103CB4D-BCA5-4B83-A3AE-ECDFF726DC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B40816-E3DA-44B9-849B-938CE6E1E31B}"/>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175691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F1DD7-7821-4F66-9BE3-B81D28A5C9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CD68E1-1B5F-4371-97BE-4468CD99EBC1}"/>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4" name="页脚占位符 3">
            <a:extLst>
              <a:ext uri="{FF2B5EF4-FFF2-40B4-BE49-F238E27FC236}">
                <a16:creationId xmlns:a16="http://schemas.microsoft.com/office/drawing/2014/main" id="{658DDBC2-D287-4F72-A136-B5D42CEC46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089FE0-A6A2-4A66-9E31-AF172285445E}"/>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230929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B19CA2-BD8C-47C0-BCDA-2EB98EB387C8}"/>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3" name="页脚占位符 2">
            <a:extLst>
              <a:ext uri="{FF2B5EF4-FFF2-40B4-BE49-F238E27FC236}">
                <a16:creationId xmlns:a16="http://schemas.microsoft.com/office/drawing/2014/main" id="{2E4353DF-6628-40E2-BDD1-C13989567F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9886B2-4ABC-4E76-84F2-A36065AC47A3}"/>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423472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CB0E4-51CF-4049-A71D-5241EB978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4AF18E-1EF0-4D85-84AF-5EF6D429C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5529111-AB20-4ADE-AAC5-7ED8148BE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2FC073-C768-44CF-A917-30DFC0AA3E70}"/>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6" name="页脚占位符 5">
            <a:extLst>
              <a:ext uri="{FF2B5EF4-FFF2-40B4-BE49-F238E27FC236}">
                <a16:creationId xmlns:a16="http://schemas.microsoft.com/office/drawing/2014/main" id="{55A89BBA-E388-4E2F-8CEB-D660C447C7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43875F-252B-453F-BD9C-12BAFB675B99}"/>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184470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31F18-48F3-4DC2-8E36-D64465DD79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E1BD70-121D-47C1-A736-F1EB356DF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F23F2C-3AA8-45FA-BA4C-D71B137D0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D7FE8A-0830-43F1-9EC8-74D10CB21088}"/>
              </a:ext>
            </a:extLst>
          </p:cNvPr>
          <p:cNvSpPr>
            <a:spLocks noGrp="1"/>
          </p:cNvSpPr>
          <p:nvPr>
            <p:ph type="dt" sz="half" idx="10"/>
          </p:nvPr>
        </p:nvSpPr>
        <p:spPr/>
        <p:txBody>
          <a:bodyPr/>
          <a:lstStyle/>
          <a:p>
            <a:fld id="{9CB10D01-88A1-4D6A-B25A-50111CF4B809}" type="datetimeFigureOut">
              <a:rPr lang="zh-CN" altLang="en-US" smtClean="0"/>
              <a:t>2019/11/17</a:t>
            </a:fld>
            <a:endParaRPr lang="zh-CN" altLang="en-US"/>
          </a:p>
        </p:txBody>
      </p:sp>
      <p:sp>
        <p:nvSpPr>
          <p:cNvPr id="6" name="页脚占位符 5">
            <a:extLst>
              <a:ext uri="{FF2B5EF4-FFF2-40B4-BE49-F238E27FC236}">
                <a16:creationId xmlns:a16="http://schemas.microsoft.com/office/drawing/2014/main" id="{315A1CAF-6CCA-40BB-9699-45B5469F47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96C70-5E29-4892-8BC5-D293F43D1023}"/>
              </a:ext>
            </a:extLst>
          </p:cNvPr>
          <p:cNvSpPr>
            <a:spLocks noGrp="1"/>
          </p:cNvSpPr>
          <p:nvPr>
            <p:ph type="sldNum" sz="quarter" idx="12"/>
          </p:nvPr>
        </p:nvSpPr>
        <p:spPr/>
        <p:txBody>
          <a:body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42709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DEADB73-196C-4B43-9368-DA82A9C87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CFF613-8F60-47A0-87A5-1D837149BA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F9C168-7DAD-4BD5-AAA7-C2C122F93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10D01-88A1-4D6A-B25A-50111CF4B809}"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C7EF4163-88E7-4370-B964-77FFC934D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08BB81-77E3-4CF1-87C9-912E8A7A7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A6D3A-C5BB-4C3B-B255-7F5FBE381726}" type="slidenum">
              <a:rPr lang="zh-CN" altLang="en-US" smtClean="0"/>
              <a:t>‹#›</a:t>
            </a:fld>
            <a:endParaRPr lang="zh-CN" altLang="en-US"/>
          </a:p>
        </p:txBody>
      </p:sp>
    </p:spTree>
    <p:extLst>
      <p:ext uri="{BB962C8B-B14F-4D97-AF65-F5344CB8AC3E}">
        <p14:creationId xmlns:p14="http://schemas.microsoft.com/office/powerpoint/2010/main" val="1523899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D9EB8-C74F-4AAE-ADFD-8276AB69BC20}"/>
              </a:ext>
            </a:extLst>
          </p:cNvPr>
          <p:cNvSpPr>
            <a:spLocks noGrp="1"/>
          </p:cNvSpPr>
          <p:nvPr>
            <p:ph type="ctrTitle"/>
          </p:nvPr>
        </p:nvSpPr>
        <p:spPr/>
        <p:txBody>
          <a:bodyPr/>
          <a:lstStyle/>
          <a:p>
            <a:r>
              <a:rPr lang="zh-CN" altLang="en-US" dirty="0"/>
              <a:t>多层网络和</a:t>
            </a:r>
            <a:r>
              <a:rPr lang="en-US" altLang="zh-CN" dirty="0"/>
              <a:t>BP</a:t>
            </a:r>
            <a:r>
              <a:rPr lang="zh-CN" altLang="en-US" dirty="0"/>
              <a:t>算法</a:t>
            </a:r>
          </a:p>
        </p:txBody>
      </p:sp>
    </p:spTree>
    <p:extLst>
      <p:ext uri="{BB962C8B-B14F-4D97-AF65-F5344CB8AC3E}">
        <p14:creationId xmlns:p14="http://schemas.microsoft.com/office/powerpoint/2010/main" val="2708462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455469-28AE-4110-9DFF-704622254916}"/>
              </a:ext>
            </a:extLst>
          </p:cNvPr>
          <p:cNvSpPr txBox="1"/>
          <p:nvPr/>
        </p:nvSpPr>
        <p:spPr>
          <a:xfrm>
            <a:off x="420907" y="799649"/>
            <a:ext cx="3931920" cy="369332"/>
          </a:xfrm>
          <a:prstGeom prst="rect">
            <a:avLst/>
          </a:prstGeom>
          <a:noFill/>
        </p:spPr>
        <p:txBody>
          <a:bodyPr wrap="square" rtlCol="0">
            <a:spAutoFit/>
          </a:bodyPr>
          <a:lstStyle/>
          <a:p>
            <a:r>
              <a:rPr lang="zh-CN" altLang="en-US" dirty="0"/>
              <a:t>隐藏单元权值训练法则</a:t>
            </a:r>
          </a:p>
        </p:txBody>
      </p:sp>
      <p:pic>
        <p:nvPicPr>
          <p:cNvPr id="3" name="图片 2">
            <a:extLst>
              <a:ext uri="{FF2B5EF4-FFF2-40B4-BE49-F238E27FC236}">
                <a16:creationId xmlns:a16="http://schemas.microsoft.com/office/drawing/2014/main" id="{90CD8836-FFBC-4C27-A68B-3F2E7176FD79}"/>
              </a:ext>
            </a:extLst>
          </p:cNvPr>
          <p:cNvPicPr>
            <a:picLocks noChangeAspect="1"/>
          </p:cNvPicPr>
          <p:nvPr/>
        </p:nvPicPr>
        <p:blipFill>
          <a:blip r:embed="rId2"/>
          <a:stretch>
            <a:fillRect/>
          </a:stretch>
        </p:blipFill>
        <p:spPr>
          <a:xfrm>
            <a:off x="3147059" y="1585166"/>
            <a:ext cx="5023485" cy="4857544"/>
          </a:xfrm>
          <a:prstGeom prst="rect">
            <a:avLst/>
          </a:prstGeom>
        </p:spPr>
      </p:pic>
    </p:spTree>
    <p:extLst>
      <p:ext uri="{BB962C8B-B14F-4D97-AF65-F5344CB8AC3E}">
        <p14:creationId xmlns:p14="http://schemas.microsoft.com/office/powerpoint/2010/main" val="3658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0FF7586-F611-41AF-B3A1-CF7DEE2CA4B9}"/>
              </a:ext>
            </a:extLst>
          </p:cNvPr>
          <p:cNvPicPr>
            <a:picLocks noChangeAspect="1"/>
          </p:cNvPicPr>
          <p:nvPr/>
        </p:nvPicPr>
        <p:blipFill>
          <a:blip r:embed="rId2"/>
          <a:stretch>
            <a:fillRect/>
          </a:stretch>
        </p:blipFill>
        <p:spPr>
          <a:xfrm>
            <a:off x="1903545" y="2931412"/>
            <a:ext cx="1038225" cy="1190625"/>
          </a:xfrm>
          <a:prstGeom prst="rect">
            <a:avLst/>
          </a:prstGeom>
        </p:spPr>
      </p:pic>
      <p:pic>
        <p:nvPicPr>
          <p:cNvPr id="3" name="图片 2">
            <a:extLst>
              <a:ext uri="{FF2B5EF4-FFF2-40B4-BE49-F238E27FC236}">
                <a16:creationId xmlns:a16="http://schemas.microsoft.com/office/drawing/2014/main" id="{424B9238-5F2D-4992-A58A-60E875238348}"/>
              </a:ext>
            </a:extLst>
          </p:cNvPr>
          <p:cNvPicPr>
            <a:picLocks noChangeAspect="1"/>
          </p:cNvPicPr>
          <p:nvPr/>
        </p:nvPicPr>
        <p:blipFill>
          <a:blip r:embed="rId3"/>
          <a:stretch>
            <a:fillRect/>
          </a:stretch>
        </p:blipFill>
        <p:spPr>
          <a:xfrm>
            <a:off x="3234403" y="3317173"/>
            <a:ext cx="447675" cy="419100"/>
          </a:xfrm>
          <a:prstGeom prst="rect">
            <a:avLst/>
          </a:prstGeom>
        </p:spPr>
      </p:pic>
      <p:pic>
        <p:nvPicPr>
          <p:cNvPr id="4" name="图片 3">
            <a:extLst>
              <a:ext uri="{FF2B5EF4-FFF2-40B4-BE49-F238E27FC236}">
                <a16:creationId xmlns:a16="http://schemas.microsoft.com/office/drawing/2014/main" id="{CA58FDD6-AEE0-4F54-9DDB-A18ECA22069F}"/>
              </a:ext>
            </a:extLst>
          </p:cNvPr>
          <p:cNvPicPr>
            <a:picLocks noChangeAspect="1"/>
          </p:cNvPicPr>
          <p:nvPr/>
        </p:nvPicPr>
        <p:blipFill>
          <a:blip r:embed="rId4"/>
          <a:stretch>
            <a:fillRect/>
          </a:stretch>
        </p:blipFill>
        <p:spPr>
          <a:xfrm>
            <a:off x="2941770" y="3429179"/>
            <a:ext cx="292633" cy="195089"/>
          </a:xfrm>
          <a:prstGeom prst="rect">
            <a:avLst/>
          </a:prstGeom>
        </p:spPr>
      </p:pic>
      <p:pic>
        <p:nvPicPr>
          <p:cNvPr id="5" name="图片 4">
            <a:extLst>
              <a:ext uri="{FF2B5EF4-FFF2-40B4-BE49-F238E27FC236}">
                <a16:creationId xmlns:a16="http://schemas.microsoft.com/office/drawing/2014/main" id="{262D53C2-1AEA-4B95-8F02-FA9BDE397CB4}"/>
              </a:ext>
            </a:extLst>
          </p:cNvPr>
          <p:cNvPicPr>
            <a:picLocks noChangeAspect="1"/>
          </p:cNvPicPr>
          <p:nvPr/>
        </p:nvPicPr>
        <p:blipFill>
          <a:blip r:embed="rId5"/>
          <a:stretch>
            <a:fillRect/>
          </a:stretch>
        </p:blipFill>
        <p:spPr>
          <a:xfrm>
            <a:off x="1191291" y="1359787"/>
            <a:ext cx="4981575" cy="1362075"/>
          </a:xfrm>
          <a:prstGeom prst="rect">
            <a:avLst/>
          </a:prstGeom>
        </p:spPr>
      </p:pic>
      <p:pic>
        <p:nvPicPr>
          <p:cNvPr id="6" name="图片 5">
            <a:extLst>
              <a:ext uri="{FF2B5EF4-FFF2-40B4-BE49-F238E27FC236}">
                <a16:creationId xmlns:a16="http://schemas.microsoft.com/office/drawing/2014/main" id="{2EFFB8B5-6778-4F3C-9752-ADDEA34532CF}"/>
              </a:ext>
            </a:extLst>
          </p:cNvPr>
          <p:cNvPicPr>
            <a:picLocks noChangeAspect="1"/>
          </p:cNvPicPr>
          <p:nvPr/>
        </p:nvPicPr>
        <p:blipFill>
          <a:blip r:embed="rId6"/>
          <a:stretch>
            <a:fillRect/>
          </a:stretch>
        </p:blipFill>
        <p:spPr>
          <a:xfrm>
            <a:off x="1551335" y="4829354"/>
            <a:ext cx="1914525" cy="609600"/>
          </a:xfrm>
          <a:prstGeom prst="rect">
            <a:avLst/>
          </a:prstGeom>
        </p:spPr>
      </p:pic>
    </p:spTree>
    <p:extLst>
      <p:ext uri="{BB962C8B-B14F-4D97-AF65-F5344CB8AC3E}">
        <p14:creationId xmlns:p14="http://schemas.microsoft.com/office/powerpoint/2010/main" val="293195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F5F68725-E403-4CD8-97C3-0EF7ED1CE866}"/>
              </a:ext>
            </a:extLst>
          </p:cNvPr>
          <p:cNvSpPr/>
          <p:nvPr/>
        </p:nvSpPr>
        <p:spPr>
          <a:xfrm>
            <a:off x="5132784" y="2035182"/>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9A584C79-845E-495F-852C-604F59A7082D}"/>
              </a:ext>
            </a:extLst>
          </p:cNvPr>
          <p:cNvPicPr>
            <a:picLocks noChangeAspect="1"/>
          </p:cNvPicPr>
          <p:nvPr/>
        </p:nvPicPr>
        <p:blipFill>
          <a:blip r:embed="rId2"/>
          <a:stretch>
            <a:fillRect/>
          </a:stretch>
        </p:blipFill>
        <p:spPr>
          <a:xfrm>
            <a:off x="5172022" y="3723956"/>
            <a:ext cx="926672" cy="926672"/>
          </a:xfrm>
          <a:prstGeom prst="rect">
            <a:avLst/>
          </a:prstGeom>
        </p:spPr>
      </p:pic>
      <p:pic>
        <p:nvPicPr>
          <p:cNvPr id="9" name="图片 8">
            <a:extLst>
              <a:ext uri="{FF2B5EF4-FFF2-40B4-BE49-F238E27FC236}">
                <a16:creationId xmlns:a16="http://schemas.microsoft.com/office/drawing/2014/main" id="{C0F5A55A-7720-4C30-A059-73549E59D8D1}"/>
              </a:ext>
            </a:extLst>
          </p:cNvPr>
          <p:cNvPicPr>
            <a:picLocks noChangeAspect="1"/>
          </p:cNvPicPr>
          <p:nvPr/>
        </p:nvPicPr>
        <p:blipFill>
          <a:blip r:embed="rId2"/>
          <a:stretch>
            <a:fillRect/>
          </a:stretch>
        </p:blipFill>
        <p:spPr>
          <a:xfrm>
            <a:off x="8787344" y="2537381"/>
            <a:ext cx="926672" cy="926672"/>
          </a:xfrm>
          <a:prstGeom prst="rect">
            <a:avLst/>
          </a:prstGeom>
        </p:spPr>
      </p:pic>
      <p:pic>
        <p:nvPicPr>
          <p:cNvPr id="10" name="图片 9">
            <a:extLst>
              <a:ext uri="{FF2B5EF4-FFF2-40B4-BE49-F238E27FC236}">
                <a16:creationId xmlns:a16="http://schemas.microsoft.com/office/drawing/2014/main" id="{D68F2615-D990-4A39-9703-2460C8483277}"/>
              </a:ext>
            </a:extLst>
          </p:cNvPr>
          <p:cNvPicPr>
            <a:picLocks noChangeAspect="1"/>
          </p:cNvPicPr>
          <p:nvPr/>
        </p:nvPicPr>
        <p:blipFill>
          <a:blip r:embed="rId2"/>
          <a:stretch>
            <a:fillRect/>
          </a:stretch>
        </p:blipFill>
        <p:spPr>
          <a:xfrm>
            <a:off x="8787344" y="4482044"/>
            <a:ext cx="926672" cy="926672"/>
          </a:xfrm>
          <a:prstGeom prst="rect">
            <a:avLst/>
          </a:prstGeom>
        </p:spPr>
      </p:pic>
      <p:cxnSp>
        <p:nvCxnSpPr>
          <p:cNvPr id="13" name="直接连接符 12">
            <a:extLst>
              <a:ext uri="{FF2B5EF4-FFF2-40B4-BE49-F238E27FC236}">
                <a16:creationId xmlns:a16="http://schemas.microsoft.com/office/drawing/2014/main" id="{7A292D4B-A3C6-47D5-AA60-8C925A253D7F}"/>
              </a:ext>
            </a:extLst>
          </p:cNvPr>
          <p:cNvCxnSpPr>
            <a:cxnSpLocks/>
            <a:stCxn id="36" idx="3"/>
            <a:endCxn id="6" idx="2"/>
          </p:cNvCxnSpPr>
          <p:nvPr/>
        </p:nvCxnSpPr>
        <p:spPr>
          <a:xfrm flipV="1">
            <a:off x="2721816" y="2492382"/>
            <a:ext cx="2410968" cy="463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322C518-5BF2-48E2-AE58-4797041EC10B}"/>
              </a:ext>
            </a:extLst>
          </p:cNvPr>
          <p:cNvCxnSpPr>
            <a:cxnSpLocks/>
            <a:stCxn id="36" idx="3"/>
            <a:endCxn id="7" idx="1"/>
          </p:cNvCxnSpPr>
          <p:nvPr/>
        </p:nvCxnSpPr>
        <p:spPr>
          <a:xfrm>
            <a:off x="2721816" y="2955718"/>
            <a:ext cx="2450206" cy="12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8F66575-9FE7-49B2-BFBB-56BEE093E8F4}"/>
              </a:ext>
            </a:extLst>
          </p:cNvPr>
          <p:cNvCxnSpPr>
            <a:cxnSpLocks/>
            <a:stCxn id="37" idx="3"/>
            <a:endCxn id="6" idx="2"/>
          </p:cNvCxnSpPr>
          <p:nvPr/>
        </p:nvCxnSpPr>
        <p:spPr>
          <a:xfrm flipV="1">
            <a:off x="2727952" y="2492382"/>
            <a:ext cx="2404832" cy="2452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D9F14BC-1246-4D2F-AA6F-676051B0B844}"/>
              </a:ext>
            </a:extLst>
          </p:cNvPr>
          <p:cNvCxnSpPr>
            <a:cxnSpLocks/>
            <a:stCxn id="37" idx="3"/>
            <a:endCxn id="7" idx="1"/>
          </p:cNvCxnSpPr>
          <p:nvPr/>
        </p:nvCxnSpPr>
        <p:spPr>
          <a:xfrm flipV="1">
            <a:off x="2727952" y="4187292"/>
            <a:ext cx="2444070" cy="758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D72A82E-70CE-4933-A97E-4D59DD840F76}"/>
              </a:ext>
            </a:extLst>
          </p:cNvPr>
          <p:cNvCxnSpPr>
            <a:stCxn id="6" idx="6"/>
            <a:endCxn id="9" idx="1"/>
          </p:cNvCxnSpPr>
          <p:nvPr/>
        </p:nvCxnSpPr>
        <p:spPr>
          <a:xfrm>
            <a:off x="6047184" y="2492382"/>
            <a:ext cx="2740160" cy="508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190BB05-C3AE-4906-9059-665B0B9DFF4E}"/>
              </a:ext>
            </a:extLst>
          </p:cNvPr>
          <p:cNvCxnSpPr>
            <a:stCxn id="6" idx="6"/>
            <a:endCxn id="10" idx="1"/>
          </p:cNvCxnSpPr>
          <p:nvPr/>
        </p:nvCxnSpPr>
        <p:spPr>
          <a:xfrm>
            <a:off x="6047184" y="2492382"/>
            <a:ext cx="2740160" cy="2452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19E3215-2D10-4307-88DA-92D51F9E7C00}"/>
              </a:ext>
            </a:extLst>
          </p:cNvPr>
          <p:cNvCxnSpPr>
            <a:stCxn id="7" idx="3"/>
            <a:endCxn id="9" idx="1"/>
          </p:cNvCxnSpPr>
          <p:nvPr/>
        </p:nvCxnSpPr>
        <p:spPr>
          <a:xfrm flipV="1">
            <a:off x="6098694" y="3000717"/>
            <a:ext cx="2688650" cy="118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03EC95F-7C38-439B-85F5-B70C28AB0601}"/>
              </a:ext>
            </a:extLst>
          </p:cNvPr>
          <p:cNvCxnSpPr>
            <a:stCxn id="7" idx="3"/>
            <a:endCxn id="10" idx="1"/>
          </p:cNvCxnSpPr>
          <p:nvPr/>
        </p:nvCxnSpPr>
        <p:spPr>
          <a:xfrm>
            <a:off x="6098694" y="4187292"/>
            <a:ext cx="2688650" cy="758088"/>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493A8DCF-84DC-4283-AEF5-B3F6A02F87D1}"/>
              </a:ext>
            </a:extLst>
          </p:cNvPr>
          <p:cNvPicPr>
            <a:picLocks noChangeAspect="1"/>
          </p:cNvPicPr>
          <p:nvPr/>
        </p:nvPicPr>
        <p:blipFill>
          <a:blip r:embed="rId3"/>
          <a:stretch>
            <a:fillRect/>
          </a:stretch>
        </p:blipFill>
        <p:spPr>
          <a:xfrm>
            <a:off x="1789047" y="2492382"/>
            <a:ext cx="932769" cy="926672"/>
          </a:xfrm>
          <a:prstGeom prst="rect">
            <a:avLst/>
          </a:prstGeom>
        </p:spPr>
      </p:pic>
      <p:pic>
        <p:nvPicPr>
          <p:cNvPr id="37" name="图片 36">
            <a:extLst>
              <a:ext uri="{FF2B5EF4-FFF2-40B4-BE49-F238E27FC236}">
                <a16:creationId xmlns:a16="http://schemas.microsoft.com/office/drawing/2014/main" id="{1CA3F123-2FE5-4025-81E0-C87468E51E78}"/>
              </a:ext>
            </a:extLst>
          </p:cNvPr>
          <p:cNvPicPr>
            <a:picLocks noChangeAspect="1"/>
          </p:cNvPicPr>
          <p:nvPr/>
        </p:nvPicPr>
        <p:blipFill>
          <a:blip r:embed="rId2"/>
          <a:stretch>
            <a:fillRect/>
          </a:stretch>
        </p:blipFill>
        <p:spPr>
          <a:xfrm>
            <a:off x="1801280" y="4482044"/>
            <a:ext cx="926672" cy="926672"/>
          </a:xfrm>
          <a:prstGeom prst="rect">
            <a:avLst/>
          </a:prstGeom>
        </p:spPr>
      </p:pic>
      <p:sp>
        <p:nvSpPr>
          <p:cNvPr id="38" name="文本框 37">
            <a:extLst>
              <a:ext uri="{FF2B5EF4-FFF2-40B4-BE49-F238E27FC236}">
                <a16:creationId xmlns:a16="http://schemas.microsoft.com/office/drawing/2014/main" id="{0D48254E-5BFB-4AC0-9D3A-70E424EFF007}"/>
              </a:ext>
            </a:extLst>
          </p:cNvPr>
          <p:cNvSpPr txBox="1"/>
          <p:nvPr/>
        </p:nvSpPr>
        <p:spPr>
          <a:xfrm>
            <a:off x="2055697" y="2771052"/>
            <a:ext cx="640080" cy="369332"/>
          </a:xfrm>
          <a:prstGeom prst="rect">
            <a:avLst/>
          </a:prstGeom>
          <a:noFill/>
        </p:spPr>
        <p:txBody>
          <a:bodyPr wrap="square" rtlCol="0">
            <a:spAutoFit/>
          </a:bodyPr>
          <a:lstStyle/>
          <a:p>
            <a:r>
              <a:rPr lang="en-US" altLang="zh-CN" dirty="0"/>
              <a:t>X</a:t>
            </a:r>
            <a:r>
              <a:rPr lang="en-US" altLang="zh-CN" baseline="-25000" dirty="0"/>
              <a:t>1</a:t>
            </a:r>
            <a:endParaRPr lang="zh-CN" altLang="en-US" baseline="-25000" dirty="0"/>
          </a:p>
        </p:txBody>
      </p:sp>
      <p:sp>
        <p:nvSpPr>
          <p:cNvPr id="39" name="矩形 38">
            <a:extLst>
              <a:ext uri="{FF2B5EF4-FFF2-40B4-BE49-F238E27FC236}">
                <a16:creationId xmlns:a16="http://schemas.microsoft.com/office/drawing/2014/main" id="{720B141C-B160-4A19-BF7F-846484391EC7}"/>
              </a:ext>
            </a:extLst>
          </p:cNvPr>
          <p:cNvSpPr/>
          <p:nvPr/>
        </p:nvSpPr>
        <p:spPr>
          <a:xfrm>
            <a:off x="2056997" y="4734186"/>
            <a:ext cx="460298" cy="369332"/>
          </a:xfrm>
          <a:prstGeom prst="rect">
            <a:avLst/>
          </a:prstGeom>
        </p:spPr>
        <p:txBody>
          <a:bodyPr wrap="square">
            <a:spAutoFit/>
          </a:bodyPr>
          <a:lstStyle/>
          <a:p>
            <a:r>
              <a:rPr lang="en-US" altLang="zh-CN" dirty="0"/>
              <a:t>X</a:t>
            </a:r>
            <a:r>
              <a:rPr lang="en-US" altLang="zh-CN" baseline="-25000" dirty="0"/>
              <a:t>2</a:t>
            </a:r>
            <a:endParaRPr lang="zh-CN" altLang="en-US" baseline="-25000" dirty="0"/>
          </a:p>
        </p:txBody>
      </p:sp>
      <p:sp>
        <p:nvSpPr>
          <p:cNvPr id="40" name="矩形 39">
            <a:extLst>
              <a:ext uri="{FF2B5EF4-FFF2-40B4-BE49-F238E27FC236}">
                <a16:creationId xmlns:a16="http://schemas.microsoft.com/office/drawing/2014/main" id="{252F93C6-1982-4050-845D-E9F42B2CAC23}"/>
              </a:ext>
            </a:extLst>
          </p:cNvPr>
          <p:cNvSpPr/>
          <p:nvPr/>
        </p:nvSpPr>
        <p:spPr>
          <a:xfrm>
            <a:off x="2502996" y="1269610"/>
            <a:ext cx="861133" cy="369332"/>
          </a:xfrm>
          <a:prstGeom prst="rect">
            <a:avLst/>
          </a:prstGeom>
        </p:spPr>
        <p:txBody>
          <a:bodyPr wrap="none">
            <a:spAutoFit/>
          </a:bodyPr>
          <a:lstStyle/>
          <a:p>
            <a:r>
              <a:rPr lang="en-US" altLang="zh-CN" dirty="0"/>
              <a:t>X</a:t>
            </a:r>
            <a:r>
              <a:rPr lang="en-US" altLang="zh-CN" baseline="-25000" dirty="0"/>
              <a:t>0</a:t>
            </a:r>
            <a:r>
              <a:rPr lang="zh-CN" altLang="en-US" dirty="0"/>
              <a:t>阙值</a:t>
            </a:r>
          </a:p>
        </p:txBody>
      </p:sp>
      <p:sp>
        <p:nvSpPr>
          <p:cNvPr id="41" name="椭圆 40">
            <a:extLst>
              <a:ext uri="{FF2B5EF4-FFF2-40B4-BE49-F238E27FC236}">
                <a16:creationId xmlns:a16="http://schemas.microsoft.com/office/drawing/2014/main" id="{20C66FEC-B27D-4D81-8EC2-5BB703FDC0B6}"/>
              </a:ext>
            </a:extLst>
          </p:cNvPr>
          <p:cNvSpPr/>
          <p:nvPr/>
        </p:nvSpPr>
        <p:spPr>
          <a:xfrm>
            <a:off x="2455116" y="988274"/>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B2716730-178C-4B16-BE24-7B8A9AAA91C9}"/>
              </a:ext>
            </a:extLst>
          </p:cNvPr>
          <p:cNvCxnSpPr>
            <a:stCxn id="41" idx="6"/>
            <a:endCxn id="6" idx="2"/>
          </p:cNvCxnSpPr>
          <p:nvPr/>
        </p:nvCxnSpPr>
        <p:spPr>
          <a:xfrm>
            <a:off x="3369516" y="1445474"/>
            <a:ext cx="1763268" cy="1046908"/>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直接连接符 56">
            <a:extLst>
              <a:ext uri="{FF2B5EF4-FFF2-40B4-BE49-F238E27FC236}">
                <a16:creationId xmlns:a16="http://schemas.microsoft.com/office/drawing/2014/main" id="{7B4454B3-517A-4571-9120-6CB01F80FA36}"/>
              </a:ext>
            </a:extLst>
          </p:cNvPr>
          <p:cNvCxnSpPr>
            <a:stCxn id="41" idx="6"/>
            <a:endCxn id="7" idx="1"/>
          </p:cNvCxnSpPr>
          <p:nvPr/>
        </p:nvCxnSpPr>
        <p:spPr>
          <a:xfrm>
            <a:off x="3369516" y="1445474"/>
            <a:ext cx="1802506" cy="2741818"/>
          </a:xfrm>
          <a:prstGeom prst="line">
            <a:avLst/>
          </a:prstGeom>
        </p:spPr>
        <p:style>
          <a:lnRef idx="1">
            <a:schemeClr val="accent2"/>
          </a:lnRef>
          <a:fillRef idx="0">
            <a:schemeClr val="accent2"/>
          </a:fillRef>
          <a:effectRef idx="0">
            <a:schemeClr val="accent2"/>
          </a:effectRef>
          <a:fontRef idx="minor">
            <a:schemeClr val="tx1"/>
          </a:fontRef>
        </p:style>
      </p:cxnSp>
      <p:sp>
        <p:nvSpPr>
          <p:cNvPr id="60" name="椭圆 59">
            <a:extLst>
              <a:ext uri="{FF2B5EF4-FFF2-40B4-BE49-F238E27FC236}">
                <a16:creationId xmlns:a16="http://schemas.microsoft.com/office/drawing/2014/main" id="{D7EEC879-908B-480B-AFB3-86CF835E6233}"/>
              </a:ext>
            </a:extLst>
          </p:cNvPr>
          <p:cNvSpPr/>
          <p:nvPr/>
        </p:nvSpPr>
        <p:spPr>
          <a:xfrm>
            <a:off x="6484620" y="988274"/>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D32AC4B-6D05-4F0A-8EFF-E34AE003FC7A}"/>
              </a:ext>
            </a:extLst>
          </p:cNvPr>
          <p:cNvCxnSpPr>
            <a:stCxn id="60" idx="6"/>
            <a:endCxn id="9" idx="1"/>
          </p:cNvCxnSpPr>
          <p:nvPr/>
        </p:nvCxnSpPr>
        <p:spPr>
          <a:xfrm>
            <a:off x="7399020" y="1445474"/>
            <a:ext cx="1388324" cy="1555243"/>
          </a:xfrm>
          <a:prstGeom prst="line">
            <a:avLst/>
          </a:prstGeom>
        </p:spPr>
        <p:style>
          <a:lnRef idx="1">
            <a:schemeClr val="accent2"/>
          </a:lnRef>
          <a:fillRef idx="0">
            <a:schemeClr val="accent2"/>
          </a:fillRef>
          <a:effectRef idx="0">
            <a:schemeClr val="accent2"/>
          </a:effectRef>
          <a:fontRef idx="minor">
            <a:schemeClr val="tx1"/>
          </a:fontRef>
        </p:style>
      </p:cxnSp>
      <p:cxnSp>
        <p:nvCxnSpPr>
          <p:cNvPr id="64" name="直接连接符 63">
            <a:extLst>
              <a:ext uri="{FF2B5EF4-FFF2-40B4-BE49-F238E27FC236}">
                <a16:creationId xmlns:a16="http://schemas.microsoft.com/office/drawing/2014/main" id="{C86D193A-EAEB-4BB9-8027-CE22EB3E4FDA}"/>
              </a:ext>
            </a:extLst>
          </p:cNvPr>
          <p:cNvCxnSpPr>
            <a:stCxn id="60" idx="6"/>
            <a:endCxn id="10" idx="1"/>
          </p:cNvCxnSpPr>
          <p:nvPr/>
        </p:nvCxnSpPr>
        <p:spPr>
          <a:xfrm>
            <a:off x="7399020" y="1445474"/>
            <a:ext cx="1388324" cy="3499906"/>
          </a:xfrm>
          <a:prstGeom prst="line">
            <a:avLst/>
          </a:prstGeom>
        </p:spPr>
        <p:style>
          <a:lnRef idx="1">
            <a:schemeClr val="accent2"/>
          </a:lnRef>
          <a:fillRef idx="0">
            <a:schemeClr val="accent2"/>
          </a:fillRef>
          <a:effectRef idx="0">
            <a:schemeClr val="accent2"/>
          </a:effectRef>
          <a:fontRef idx="minor">
            <a:schemeClr val="tx1"/>
          </a:fontRef>
        </p:style>
      </p:cxnSp>
      <p:sp>
        <p:nvSpPr>
          <p:cNvPr id="65" name="矩形 64">
            <a:extLst>
              <a:ext uri="{FF2B5EF4-FFF2-40B4-BE49-F238E27FC236}">
                <a16:creationId xmlns:a16="http://schemas.microsoft.com/office/drawing/2014/main" id="{CC894F75-1DCE-436E-B09C-9C19CC1F12F6}"/>
              </a:ext>
            </a:extLst>
          </p:cNvPr>
          <p:cNvSpPr/>
          <p:nvPr/>
        </p:nvSpPr>
        <p:spPr>
          <a:xfrm>
            <a:off x="6587506" y="1269610"/>
            <a:ext cx="888385" cy="369332"/>
          </a:xfrm>
          <a:prstGeom prst="rect">
            <a:avLst/>
          </a:prstGeom>
        </p:spPr>
        <p:txBody>
          <a:bodyPr wrap="none">
            <a:spAutoFit/>
          </a:bodyPr>
          <a:lstStyle/>
          <a:p>
            <a:r>
              <a:rPr lang="en-US" altLang="zh-CN" dirty="0"/>
              <a:t>h</a:t>
            </a:r>
            <a:r>
              <a:rPr lang="en-US" altLang="zh-CN" baseline="-25000" dirty="0"/>
              <a:t>0</a:t>
            </a:r>
            <a:r>
              <a:rPr lang="zh-CN" altLang="en-US" dirty="0"/>
              <a:t>阙值</a:t>
            </a:r>
          </a:p>
        </p:txBody>
      </p:sp>
      <p:sp>
        <p:nvSpPr>
          <p:cNvPr id="66" name="矩形 65">
            <a:extLst>
              <a:ext uri="{FF2B5EF4-FFF2-40B4-BE49-F238E27FC236}">
                <a16:creationId xmlns:a16="http://schemas.microsoft.com/office/drawing/2014/main" id="{89A0CB4F-2707-423A-B80E-ED743D986CB2}"/>
              </a:ext>
            </a:extLst>
          </p:cNvPr>
          <p:cNvSpPr/>
          <p:nvPr/>
        </p:nvSpPr>
        <p:spPr>
          <a:xfrm>
            <a:off x="5417892" y="2307716"/>
            <a:ext cx="393056" cy="369332"/>
          </a:xfrm>
          <a:prstGeom prst="rect">
            <a:avLst/>
          </a:prstGeom>
        </p:spPr>
        <p:txBody>
          <a:bodyPr wrap="none">
            <a:spAutoFit/>
          </a:bodyPr>
          <a:lstStyle/>
          <a:p>
            <a:r>
              <a:rPr lang="en-US" altLang="zh-CN" dirty="0"/>
              <a:t>h</a:t>
            </a:r>
            <a:r>
              <a:rPr lang="en-US" altLang="zh-CN" baseline="-25000" dirty="0"/>
              <a:t>1</a:t>
            </a:r>
            <a:endParaRPr lang="zh-CN" altLang="en-US" baseline="-25000" dirty="0"/>
          </a:p>
        </p:txBody>
      </p:sp>
      <p:sp>
        <p:nvSpPr>
          <p:cNvPr id="67" name="矩形 66">
            <a:extLst>
              <a:ext uri="{FF2B5EF4-FFF2-40B4-BE49-F238E27FC236}">
                <a16:creationId xmlns:a16="http://schemas.microsoft.com/office/drawing/2014/main" id="{04D14C44-982A-482E-8BE6-8BA19691DD61}"/>
              </a:ext>
            </a:extLst>
          </p:cNvPr>
          <p:cNvSpPr/>
          <p:nvPr/>
        </p:nvSpPr>
        <p:spPr>
          <a:xfrm>
            <a:off x="5449602" y="3985401"/>
            <a:ext cx="393056" cy="369332"/>
          </a:xfrm>
          <a:prstGeom prst="rect">
            <a:avLst/>
          </a:prstGeom>
        </p:spPr>
        <p:txBody>
          <a:bodyPr wrap="none">
            <a:spAutoFit/>
          </a:bodyPr>
          <a:lstStyle/>
          <a:p>
            <a:r>
              <a:rPr lang="en-US" altLang="zh-CN" dirty="0"/>
              <a:t>h</a:t>
            </a:r>
            <a:r>
              <a:rPr lang="en-US" altLang="zh-CN" baseline="-25000" dirty="0"/>
              <a:t>2</a:t>
            </a:r>
            <a:endParaRPr lang="zh-CN" altLang="en-US" baseline="-25000" dirty="0"/>
          </a:p>
        </p:txBody>
      </p:sp>
      <p:sp>
        <p:nvSpPr>
          <p:cNvPr id="108" name="矩形 107">
            <a:extLst>
              <a:ext uri="{FF2B5EF4-FFF2-40B4-BE49-F238E27FC236}">
                <a16:creationId xmlns:a16="http://schemas.microsoft.com/office/drawing/2014/main" id="{DEF781AD-1CF4-46A8-8FC0-274078D02306}"/>
              </a:ext>
            </a:extLst>
          </p:cNvPr>
          <p:cNvSpPr/>
          <p:nvPr/>
        </p:nvSpPr>
        <p:spPr>
          <a:xfrm>
            <a:off x="9070992" y="2816051"/>
            <a:ext cx="399468" cy="369332"/>
          </a:xfrm>
          <a:prstGeom prst="rect">
            <a:avLst/>
          </a:prstGeom>
        </p:spPr>
        <p:txBody>
          <a:bodyPr wrap="none">
            <a:spAutoFit/>
          </a:bodyPr>
          <a:lstStyle/>
          <a:p>
            <a:r>
              <a:rPr lang="en-US" altLang="zh-CN" dirty="0"/>
              <a:t>o</a:t>
            </a:r>
            <a:r>
              <a:rPr lang="en-US" altLang="zh-CN" baseline="-25000" dirty="0"/>
              <a:t>1</a:t>
            </a:r>
            <a:endParaRPr lang="zh-CN" altLang="en-US" baseline="-25000" dirty="0"/>
          </a:p>
        </p:txBody>
      </p:sp>
      <p:sp>
        <p:nvSpPr>
          <p:cNvPr id="109" name="矩形 108">
            <a:extLst>
              <a:ext uri="{FF2B5EF4-FFF2-40B4-BE49-F238E27FC236}">
                <a16:creationId xmlns:a16="http://schemas.microsoft.com/office/drawing/2014/main" id="{D475B871-0B97-429E-9A9C-A8C6D31E5900}"/>
              </a:ext>
            </a:extLst>
          </p:cNvPr>
          <p:cNvSpPr/>
          <p:nvPr/>
        </p:nvSpPr>
        <p:spPr>
          <a:xfrm>
            <a:off x="9070992" y="4760714"/>
            <a:ext cx="399468" cy="369332"/>
          </a:xfrm>
          <a:prstGeom prst="rect">
            <a:avLst/>
          </a:prstGeom>
        </p:spPr>
        <p:txBody>
          <a:bodyPr wrap="none">
            <a:spAutoFit/>
          </a:bodyPr>
          <a:lstStyle/>
          <a:p>
            <a:r>
              <a:rPr lang="en-US" altLang="zh-CN" dirty="0"/>
              <a:t>o</a:t>
            </a:r>
            <a:r>
              <a:rPr lang="en-US" altLang="zh-CN" baseline="-25000" dirty="0"/>
              <a:t>2</a:t>
            </a:r>
            <a:endParaRPr lang="zh-CN" altLang="en-US" baseline="-25000" dirty="0"/>
          </a:p>
        </p:txBody>
      </p:sp>
      <p:sp>
        <p:nvSpPr>
          <p:cNvPr id="110" name="文本框 109">
            <a:extLst>
              <a:ext uri="{FF2B5EF4-FFF2-40B4-BE49-F238E27FC236}">
                <a16:creationId xmlns:a16="http://schemas.microsoft.com/office/drawing/2014/main" id="{7181BD41-B0E2-417B-8370-E0BCEE775AEA}"/>
              </a:ext>
            </a:extLst>
          </p:cNvPr>
          <p:cNvSpPr txBox="1"/>
          <p:nvPr/>
        </p:nvSpPr>
        <p:spPr>
          <a:xfrm>
            <a:off x="4416199" y="2466722"/>
            <a:ext cx="721039" cy="369332"/>
          </a:xfrm>
          <a:prstGeom prst="rect">
            <a:avLst/>
          </a:prstGeom>
          <a:noFill/>
        </p:spPr>
        <p:txBody>
          <a:bodyPr wrap="square" rtlCol="0">
            <a:spAutoFit/>
          </a:bodyPr>
          <a:lstStyle/>
          <a:p>
            <a:r>
              <a:rPr lang="en-US" altLang="zh-CN" dirty="0"/>
              <a:t>w1</a:t>
            </a:r>
            <a:endParaRPr lang="zh-CN" altLang="en-US" dirty="0"/>
          </a:p>
        </p:txBody>
      </p:sp>
      <p:sp>
        <p:nvSpPr>
          <p:cNvPr id="111" name="文本框 110">
            <a:extLst>
              <a:ext uri="{FF2B5EF4-FFF2-40B4-BE49-F238E27FC236}">
                <a16:creationId xmlns:a16="http://schemas.microsoft.com/office/drawing/2014/main" id="{BC080C61-6D5C-4FC2-811C-BC69A4537102}"/>
              </a:ext>
            </a:extLst>
          </p:cNvPr>
          <p:cNvSpPr txBox="1"/>
          <p:nvPr/>
        </p:nvSpPr>
        <p:spPr>
          <a:xfrm>
            <a:off x="4553973" y="2826095"/>
            <a:ext cx="721039" cy="369332"/>
          </a:xfrm>
          <a:prstGeom prst="rect">
            <a:avLst/>
          </a:prstGeom>
          <a:noFill/>
        </p:spPr>
        <p:txBody>
          <a:bodyPr wrap="square" rtlCol="0">
            <a:spAutoFit/>
          </a:bodyPr>
          <a:lstStyle/>
          <a:p>
            <a:r>
              <a:rPr lang="en-US" altLang="zh-CN" dirty="0"/>
              <a:t>w2</a:t>
            </a:r>
            <a:endParaRPr lang="zh-CN" altLang="en-US" dirty="0"/>
          </a:p>
        </p:txBody>
      </p:sp>
      <p:sp>
        <p:nvSpPr>
          <p:cNvPr id="112" name="文本框 111">
            <a:extLst>
              <a:ext uri="{FF2B5EF4-FFF2-40B4-BE49-F238E27FC236}">
                <a16:creationId xmlns:a16="http://schemas.microsoft.com/office/drawing/2014/main" id="{064DED25-8125-4EA1-8C14-BF686B1AB89A}"/>
              </a:ext>
            </a:extLst>
          </p:cNvPr>
          <p:cNvSpPr txBox="1"/>
          <p:nvPr/>
        </p:nvSpPr>
        <p:spPr>
          <a:xfrm>
            <a:off x="4131968" y="3713610"/>
            <a:ext cx="721039" cy="369332"/>
          </a:xfrm>
          <a:prstGeom prst="rect">
            <a:avLst/>
          </a:prstGeom>
          <a:noFill/>
        </p:spPr>
        <p:txBody>
          <a:bodyPr wrap="square" rtlCol="0">
            <a:spAutoFit/>
          </a:bodyPr>
          <a:lstStyle/>
          <a:p>
            <a:r>
              <a:rPr lang="en-US" altLang="zh-CN" dirty="0"/>
              <a:t>w3</a:t>
            </a:r>
            <a:endParaRPr lang="zh-CN" altLang="en-US" dirty="0"/>
          </a:p>
        </p:txBody>
      </p:sp>
      <p:sp>
        <p:nvSpPr>
          <p:cNvPr id="113" name="文本框 112">
            <a:extLst>
              <a:ext uri="{FF2B5EF4-FFF2-40B4-BE49-F238E27FC236}">
                <a16:creationId xmlns:a16="http://schemas.microsoft.com/office/drawing/2014/main" id="{F4B75CF5-2BFB-4B2D-92CD-3AE318504D08}"/>
              </a:ext>
            </a:extLst>
          </p:cNvPr>
          <p:cNvSpPr txBox="1"/>
          <p:nvPr/>
        </p:nvSpPr>
        <p:spPr>
          <a:xfrm>
            <a:off x="4497139" y="4187734"/>
            <a:ext cx="721039" cy="369332"/>
          </a:xfrm>
          <a:prstGeom prst="rect">
            <a:avLst/>
          </a:prstGeom>
          <a:noFill/>
        </p:spPr>
        <p:txBody>
          <a:bodyPr wrap="square" rtlCol="0">
            <a:spAutoFit/>
          </a:bodyPr>
          <a:lstStyle/>
          <a:p>
            <a:r>
              <a:rPr lang="en-US" altLang="zh-CN" dirty="0"/>
              <a:t>w4</a:t>
            </a:r>
            <a:endParaRPr lang="zh-CN" altLang="en-US" dirty="0"/>
          </a:p>
        </p:txBody>
      </p:sp>
      <p:sp>
        <p:nvSpPr>
          <p:cNvPr id="116" name="文本框 115">
            <a:extLst>
              <a:ext uri="{FF2B5EF4-FFF2-40B4-BE49-F238E27FC236}">
                <a16:creationId xmlns:a16="http://schemas.microsoft.com/office/drawing/2014/main" id="{FFCAC407-1F3F-46D9-A640-A9C8BAB695B9}"/>
              </a:ext>
            </a:extLst>
          </p:cNvPr>
          <p:cNvSpPr txBox="1"/>
          <p:nvPr/>
        </p:nvSpPr>
        <p:spPr>
          <a:xfrm>
            <a:off x="7988289" y="2801556"/>
            <a:ext cx="721039" cy="369332"/>
          </a:xfrm>
          <a:prstGeom prst="rect">
            <a:avLst/>
          </a:prstGeom>
          <a:noFill/>
        </p:spPr>
        <p:txBody>
          <a:bodyPr wrap="square" rtlCol="0">
            <a:spAutoFit/>
          </a:bodyPr>
          <a:lstStyle/>
          <a:p>
            <a:r>
              <a:rPr lang="en-US" altLang="zh-CN" dirty="0"/>
              <a:t>w5</a:t>
            </a:r>
            <a:endParaRPr lang="zh-CN" altLang="en-US" dirty="0"/>
          </a:p>
        </p:txBody>
      </p:sp>
      <p:sp>
        <p:nvSpPr>
          <p:cNvPr id="117" name="文本框 116">
            <a:extLst>
              <a:ext uri="{FF2B5EF4-FFF2-40B4-BE49-F238E27FC236}">
                <a16:creationId xmlns:a16="http://schemas.microsoft.com/office/drawing/2014/main" id="{0B0272FD-93E9-4875-BA7E-2FB7BCC4F65E}"/>
              </a:ext>
            </a:extLst>
          </p:cNvPr>
          <p:cNvSpPr txBox="1"/>
          <p:nvPr/>
        </p:nvSpPr>
        <p:spPr>
          <a:xfrm>
            <a:off x="8169121" y="3137587"/>
            <a:ext cx="721039" cy="369332"/>
          </a:xfrm>
          <a:prstGeom prst="rect">
            <a:avLst/>
          </a:prstGeom>
          <a:noFill/>
        </p:spPr>
        <p:txBody>
          <a:bodyPr wrap="square" rtlCol="0">
            <a:spAutoFit/>
          </a:bodyPr>
          <a:lstStyle/>
          <a:p>
            <a:r>
              <a:rPr lang="en-US" altLang="zh-CN" dirty="0"/>
              <a:t>w6</a:t>
            </a:r>
            <a:endParaRPr lang="zh-CN" altLang="en-US" dirty="0"/>
          </a:p>
        </p:txBody>
      </p:sp>
      <p:sp>
        <p:nvSpPr>
          <p:cNvPr id="118" name="文本框 117">
            <a:extLst>
              <a:ext uri="{FF2B5EF4-FFF2-40B4-BE49-F238E27FC236}">
                <a16:creationId xmlns:a16="http://schemas.microsoft.com/office/drawing/2014/main" id="{B45D6026-49C0-47FC-8A21-88662117C42E}"/>
              </a:ext>
            </a:extLst>
          </p:cNvPr>
          <p:cNvSpPr txBox="1"/>
          <p:nvPr/>
        </p:nvSpPr>
        <p:spPr>
          <a:xfrm>
            <a:off x="7757194" y="4229022"/>
            <a:ext cx="721039" cy="369332"/>
          </a:xfrm>
          <a:prstGeom prst="rect">
            <a:avLst/>
          </a:prstGeom>
          <a:noFill/>
        </p:spPr>
        <p:txBody>
          <a:bodyPr wrap="square" rtlCol="0">
            <a:spAutoFit/>
          </a:bodyPr>
          <a:lstStyle/>
          <a:p>
            <a:r>
              <a:rPr lang="en-US" altLang="zh-CN" dirty="0"/>
              <a:t>w7</a:t>
            </a:r>
            <a:endParaRPr lang="zh-CN" altLang="en-US" dirty="0"/>
          </a:p>
        </p:txBody>
      </p:sp>
      <p:sp>
        <p:nvSpPr>
          <p:cNvPr id="119" name="文本框 118">
            <a:extLst>
              <a:ext uri="{FF2B5EF4-FFF2-40B4-BE49-F238E27FC236}">
                <a16:creationId xmlns:a16="http://schemas.microsoft.com/office/drawing/2014/main" id="{CC8C7ACF-F415-462D-946F-BAD28EFCB056}"/>
              </a:ext>
            </a:extLst>
          </p:cNvPr>
          <p:cNvSpPr txBox="1"/>
          <p:nvPr/>
        </p:nvSpPr>
        <p:spPr>
          <a:xfrm>
            <a:off x="7801033" y="4771100"/>
            <a:ext cx="721039" cy="369332"/>
          </a:xfrm>
          <a:prstGeom prst="rect">
            <a:avLst/>
          </a:prstGeom>
          <a:noFill/>
        </p:spPr>
        <p:txBody>
          <a:bodyPr wrap="square" rtlCol="0">
            <a:spAutoFit/>
          </a:bodyPr>
          <a:lstStyle/>
          <a:p>
            <a:r>
              <a:rPr lang="en-US" altLang="zh-CN" dirty="0"/>
              <a:t>w8</a:t>
            </a:r>
            <a:endParaRPr lang="zh-CN" altLang="en-US" dirty="0"/>
          </a:p>
        </p:txBody>
      </p:sp>
    </p:spTree>
    <p:extLst>
      <p:ext uri="{BB962C8B-B14F-4D97-AF65-F5344CB8AC3E}">
        <p14:creationId xmlns:p14="http://schemas.microsoft.com/office/powerpoint/2010/main" val="130072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966A39-2B35-4746-A822-9E262ADDF8BB}"/>
              </a:ext>
            </a:extLst>
          </p:cNvPr>
          <p:cNvSpPr txBox="1"/>
          <p:nvPr/>
        </p:nvSpPr>
        <p:spPr>
          <a:xfrm>
            <a:off x="891540" y="1295400"/>
            <a:ext cx="9875520" cy="1477328"/>
          </a:xfrm>
          <a:prstGeom prst="rect">
            <a:avLst/>
          </a:prstGeom>
          <a:noFill/>
        </p:spPr>
        <p:txBody>
          <a:bodyPr wrap="square" rtlCol="0">
            <a:spAutoFit/>
          </a:bodyPr>
          <a:lstStyle/>
          <a:p>
            <a:r>
              <a:rPr lang="zh-CN" altLang="en-US" dirty="0"/>
              <a:t>输入数据  </a:t>
            </a:r>
            <a:r>
              <a:rPr lang="en-US" altLang="zh-CN" dirty="0"/>
              <a:t>&lt;0.05,0.01&gt;   &lt;0.10,0.99&gt;</a:t>
            </a:r>
          </a:p>
          <a:p>
            <a:r>
              <a:rPr lang="zh-CN" altLang="en-US" dirty="0"/>
              <a:t>初始权重  </a:t>
            </a:r>
            <a:r>
              <a:rPr lang="en-US" altLang="zh-CN" dirty="0"/>
              <a:t>w1=0.15,w2=0.20,w3=0.25,w4=0.30;</a:t>
            </a:r>
          </a:p>
          <a:p>
            <a:r>
              <a:rPr lang="zh-CN" altLang="en-US" dirty="0"/>
              <a:t>　　　　  </a:t>
            </a:r>
            <a:r>
              <a:rPr lang="en-US" altLang="zh-CN" dirty="0"/>
              <a:t>w5=0.40,w6=0.45,w7=0.50,w8=0.88</a:t>
            </a:r>
          </a:p>
          <a:p>
            <a:r>
              <a:rPr lang="en-US" altLang="zh-CN" dirty="0"/>
              <a:t>X0</a:t>
            </a:r>
            <a:r>
              <a:rPr lang="zh-CN" altLang="en-US" dirty="0"/>
              <a:t>阙值为</a:t>
            </a:r>
            <a:r>
              <a:rPr lang="en-US" altLang="zh-CN" dirty="0"/>
              <a:t>0.35</a:t>
            </a:r>
          </a:p>
          <a:p>
            <a:r>
              <a:rPr lang="en-US" altLang="zh-CN" dirty="0"/>
              <a:t>H0</a:t>
            </a:r>
            <a:r>
              <a:rPr lang="zh-CN" altLang="en-US" dirty="0"/>
              <a:t>阙值为</a:t>
            </a:r>
            <a:r>
              <a:rPr lang="en-US" altLang="zh-CN" dirty="0"/>
              <a:t>0.6</a:t>
            </a:r>
          </a:p>
        </p:txBody>
      </p:sp>
      <p:sp>
        <p:nvSpPr>
          <p:cNvPr id="3" name="文本框 2">
            <a:extLst>
              <a:ext uri="{FF2B5EF4-FFF2-40B4-BE49-F238E27FC236}">
                <a16:creationId xmlns:a16="http://schemas.microsoft.com/office/drawing/2014/main" id="{B84BF024-2665-4432-936D-5B1F4C6A7CBA}"/>
              </a:ext>
            </a:extLst>
          </p:cNvPr>
          <p:cNvSpPr txBox="1"/>
          <p:nvPr/>
        </p:nvSpPr>
        <p:spPr>
          <a:xfrm>
            <a:off x="807720" y="2910840"/>
            <a:ext cx="9799320" cy="3416320"/>
          </a:xfrm>
          <a:prstGeom prst="rect">
            <a:avLst/>
          </a:prstGeom>
          <a:noFill/>
        </p:spPr>
        <p:txBody>
          <a:bodyPr wrap="square" rtlCol="0">
            <a:spAutoFit/>
          </a:bodyPr>
          <a:lstStyle/>
          <a:p>
            <a:r>
              <a:rPr lang="zh-CN" altLang="en-US" dirty="0"/>
              <a:t>计算网络输出</a:t>
            </a:r>
            <a:endParaRPr lang="en-US" altLang="zh-CN" dirty="0"/>
          </a:p>
          <a:p>
            <a:r>
              <a:rPr lang="en-US" altLang="zh-CN" dirty="0"/>
              <a:t>        </a:t>
            </a:r>
            <a:r>
              <a:rPr lang="zh-CN" altLang="en-US" dirty="0"/>
              <a:t>输入层到隐藏层：</a:t>
            </a:r>
            <a:endParaRPr lang="en-US" altLang="zh-CN" dirty="0"/>
          </a:p>
          <a:p>
            <a:r>
              <a:rPr lang="en-US" altLang="zh-CN" dirty="0"/>
              <a:t>                                    net(h</a:t>
            </a:r>
            <a:r>
              <a:rPr lang="en-US" altLang="zh-CN" baseline="-25000" dirty="0"/>
              <a:t>1</a:t>
            </a:r>
            <a:r>
              <a:rPr lang="en-US" altLang="zh-CN" dirty="0"/>
              <a:t>)=0.05*0.15+0.10*0.20+0.35*1=0.3775</a:t>
            </a:r>
          </a:p>
          <a:p>
            <a:r>
              <a:rPr lang="en-US" altLang="zh-CN" dirty="0"/>
              <a:t>                                    output(h</a:t>
            </a:r>
            <a:r>
              <a:rPr lang="en-US" altLang="zh-CN" baseline="-25000" dirty="0"/>
              <a:t>1</a:t>
            </a:r>
            <a:r>
              <a:rPr lang="en-US" altLang="zh-CN" dirty="0"/>
              <a:t>)=1/(1+e(-0.3775))=0.593269992</a:t>
            </a:r>
          </a:p>
          <a:p>
            <a:r>
              <a:rPr lang="en-US" altLang="zh-CN" dirty="0"/>
              <a:t>                                    output(h</a:t>
            </a:r>
            <a:r>
              <a:rPr lang="en-US" altLang="zh-CN" baseline="-25000" dirty="0"/>
              <a:t>2</a:t>
            </a:r>
            <a:r>
              <a:rPr lang="en-US" altLang="zh-CN" dirty="0"/>
              <a:t>)=0.596884378</a:t>
            </a:r>
          </a:p>
          <a:p>
            <a:r>
              <a:rPr lang="en-US" altLang="zh-CN" dirty="0"/>
              <a:t>         </a:t>
            </a:r>
            <a:r>
              <a:rPr lang="zh-CN" altLang="en-US" dirty="0"/>
              <a:t>隐藏层到输出层</a:t>
            </a:r>
            <a:endParaRPr lang="en-US" altLang="zh-CN" dirty="0"/>
          </a:p>
          <a:p>
            <a:r>
              <a:rPr lang="en-US" altLang="zh-CN" dirty="0"/>
              <a:t>                                    net(o</a:t>
            </a:r>
            <a:r>
              <a:rPr lang="en-US" altLang="zh-CN" baseline="-25000" dirty="0"/>
              <a:t>1</a:t>
            </a:r>
            <a:r>
              <a:rPr lang="en-US" altLang="zh-CN" dirty="0"/>
              <a:t>)= 0.4</a:t>
            </a:r>
            <a:r>
              <a:rPr lang="zh-CN" altLang="en-US" dirty="0"/>
              <a:t>*</a:t>
            </a:r>
            <a:r>
              <a:rPr lang="en-US" altLang="zh-CN" dirty="0"/>
              <a:t>0.593269992+0.45</a:t>
            </a:r>
            <a:r>
              <a:rPr lang="zh-CN" altLang="en-US" dirty="0"/>
              <a:t>*</a:t>
            </a:r>
            <a:r>
              <a:rPr lang="en-US" altLang="zh-CN" dirty="0"/>
              <a:t>0.596884378+0.6</a:t>
            </a:r>
            <a:r>
              <a:rPr lang="zh-CN" altLang="en-US" dirty="0"/>
              <a:t>*</a:t>
            </a:r>
            <a:r>
              <a:rPr lang="en-US" altLang="zh-CN" dirty="0"/>
              <a:t>1=1.105905967</a:t>
            </a:r>
          </a:p>
          <a:p>
            <a:r>
              <a:rPr lang="en-US" altLang="zh-CN" dirty="0"/>
              <a:t>                                    output(o</a:t>
            </a:r>
            <a:r>
              <a:rPr lang="en-US" altLang="zh-CN" baseline="-25000" dirty="0"/>
              <a:t>1</a:t>
            </a:r>
            <a:r>
              <a:rPr lang="en-US" altLang="zh-CN" dirty="0"/>
              <a:t>)=1/(1+e(-1.105905967))=0.75136507</a:t>
            </a:r>
          </a:p>
          <a:p>
            <a:r>
              <a:rPr lang="en-US" altLang="zh-CN" dirty="0"/>
              <a:t>                                    output(o</a:t>
            </a:r>
            <a:r>
              <a:rPr lang="en-US" altLang="zh-CN" baseline="-25000" dirty="0"/>
              <a:t>2</a:t>
            </a:r>
            <a:r>
              <a:rPr lang="en-US" altLang="zh-CN" dirty="0"/>
              <a:t>)=0.772928465</a:t>
            </a:r>
          </a:p>
          <a:p>
            <a:r>
              <a:rPr lang="zh-CN" altLang="en-US" dirty="0"/>
              <a:t>计算总误差</a:t>
            </a:r>
            <a:endParaRPr lang="en-US" altLang="zh-CN" dirty="0"/>
          </a:p>
          <a:p>
            <a:r>
              <a:rPr lang="en-US" altLang="zh-CN" dirty="0"/>
              <a:t>        E=</a:t>
            </a:r>
            <a:r>
              <a:rPr lang="zh-CN" altLang="en-US" dirty="0"/>
              <a:t>（（</a:t>
            </a:r>
            <a:r>
              <a:rPr lang="en-US" altLang="zh-CN" dirty="0"/>
              <a:t>0.01- 0.75136507 </a:t>
            </a:r>
            <a:r>
              <a:rPr lang="zh-CN" altLang="en-US" dirty="0"/>
              <a:t>）</a:t>
            </a:r>
            <a:r>
              <a:rPr lang="en-US" altLang="zh-CN" baseline="30000" dirty="0"/>
              <a:t>2 </a:t>
            </a:r>
            <a:r>
              <a:rPr lang="en-US" altLang="zh-CN" dirty="0"/>
              <a:t>+</a:t>
            </a:r>
            <a:r>
              <a:rPr lang="zh-CN" altLang="en-US" dirty="0"/>
              <a:t>（</a:t>
            </a:r>
            <a:r>
              <a:rPr lang="en-US" altLang="zh-CN" dirty="0"/>
              <a:t>0.99- 0.772928465 </a:t>
            </a:r>
            <a:r>
              <a:rPr lang="zh-CN" altLang="en-US" dirty="0"/>
              <a:t>）</a:t>
            </a:r>
            <a:r>
              <a:rPr lang="en-US" altLang="zh-CN" baseline="30000" dirty="0"/>
              <a:t>2</a:t>
            </a:r>
            <a:r>
              <a:rPr lang="zh-CN" altLang="en-US" dirty="0"/>
              <a:t>）</a:t>
            </a:r>
            <a:r>
              <a:rPr lang="en-US" altLang="zh-CN" dirty="0"/>
              <a:t>/2=0.298371109</a:t>
            </a:r>
          </a:p>
          <a:p>
            <a:endParaRPr lang="zh-CN" altLang="en-US" dirty="0"/>
          </a:p>
        </p:txBody>
      </p:sp>
    </p:spTree>
    <p:extLst>
      <p:ext uri="{BB962C8B-B14F-4D97-AF65-F5344CB8AC3E}">
        <p14:creationId xmlns:p14="http://schemas.microsoft.com/office/powerpoint/2010/main" val="1287014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49AEE3-6E6E-4663-AFB4-A0A037D7118D}"/>
              </a:ext>
            </a:extLst>
          </p:cNvPr>
          <p:cNvSpPr txBox="1"/>
          <p:nvPr/>
        </p:nvSpPr>
        <p:spPr>
          <a:xfrm>
            <a:off x="548640" y="472440"/>
            <a:ext cx="9845040" cy="3139321"/>
          </a:xfrm>
          <a:prstGeom prst="rect">
            <a:avLst/>
          </a:prstGeom>
          <a:noFill/>
        </p:spPr>
        <p:txBody>
          <a:bodyPr wrap="square" rtlCol="0">
            <a:spAutoFit/>
          </a:bodyPr>
          <a:lstStyle/>
          <a:p>
            <a:r>
              <a:rPr lang="zh-CN" altLang="en-US" dirty="0"/>
              <a:t>隐藏层到输出层权值更新：以</a:t>
            </a:r>
            <a:r>
              <a:rPr lang="en-US" altLang="zh-CN" dirty="0"/>
              <a:t>w5</a:t>
            </a:r>
            <a:r>
              <a:rPr lang="zh-CN" altLang="en-US" dirty="0"/>
              <a:t>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0.1</a:t>
            </a:r>
            <a:r>
              <a:rPr lang="zh-CN" altLang="en-US" dirty="0"/>
              <a:t>*（</a:t>
            </a:r>
            <a:r>
              <a:rPr lang="en-US" altLang="zh-CN" dirty="0"/>
              <a:t>0.01- 0.75136507 </a:t>
            </a:r>
            <a:r>
              <a:rPr lang="zh-CN" altLang="en-US" dirty="0"/>
              <a:t>）*</a:t>
            </a:r>
            <a:r>
              <a:rPr lang="en-US" altLang="zh-CN" dirty="0"/>
              <a:t> 0.75136507</a:t>
            </a:r>
            <a:r>
              <a:rPr lang="zh-CN" altLang="en-US" dirty="0"/>
              <a:t>*（</a:t>
            </a:r>
            <a:r>
              <a:rPr lang="en-US" altLang="zh-CN" dirty="0"/>
              <a:t>1- 0.75136507 </a:t>
            </a:r>
            <a:r>
              <a:rPr lang="zh-CN" altLang="en-US" dirty="0"/>
              <a:t>）*</a:t>
            </a:r>
            <a:r>
              <a:rPr lang="en-US" altLang="zh-CN" dirty="0"/>
              <a:t> 0.593269992=0.0082167041</a:t>
            </a:r>
          </a:p>
          <a:p>
            <a:r>
              <a:rPr lang="en-US" altLang="zh-CN" dirty="0"/>
              <a:t>      w5 = w5+0.0082167041 = 0.4082167041</a:t>
            </a:r>
          </a:p>
          <a:p>
            <a:r>
              <a:rPr lang="en-US" altLang="zh-CN" dirty="0"/>
              <a:t>        </a:t>
            </a:r>
          </a:p>
          <a:p>
            <a:r>
              <a:rPr lang="en-US" altLang="zh-CN" dirty="0"/>
              <a:t>                         </a:t>
            </a:r>
            <a:endParaRPr lang="zh-CN" altLang="en-US" dirty="0"/>
          </a:p>
        </p:txBody>
      </p:sp>
      <p:pic>
        <p:nvPicPr>
          <p:cNvPr id="3" name="图片 2">
            <a:extLst>
              <a:ext uri="{FF2B5EF4-FFF2-40B4-BE49-F238E27FC236}">
                <a16:creationId xmlns:a16="http://schemas.microsoft.com/office/drawing/2014/main" id="{9E7C4F34-44DA-48F9-BF87-08D529C442D3}"/>
              </a:ext>
            </a:extLst>
          </p:cNvPr>
          <p:cNvPicPr>
            <a:picLocks noChangeAspect="1"/>
          </p:cNvPicPr>
          <p:nvPr/>
        </p:nvPicPr>
        <p:blipFill>
          <a:blip r:embed="rId2"/>
          <a:stretch>
            <a:fillRect/>
          </a:stretch>
        </p:blipFill>
        <p:spPr>
          <a:xfrm>
            <a:off x="1002032" y="934105"/>
            <a:ext cx="5657850" cy="1257300"/>
          </a:xfrm>
          <a:prstGeom prst="rect">
            <a:avLst/>
          </a:prstGeom>
        </p:spPr>
      </p:pic>
    </p:spTree>
    <p:extLst>
      <p:ext uri="{BB962C8B-B14F-4D97-AF65-F5344CB8AC3E}">
        <p14:creationId xmlns:p14="http://schemas.microsoft.com/office/powerpoint/2010/main" val="147562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277692-8DAF-49FF-BB27-A9FA85757269}"/>
              </a:ext>
            </a:extLst>
          </p:cNvPr>
          <p:cNvSpPr txBox="1"/>
          <p:nvPr/>
        </p:nvSpPr>
        <p:spPr>
          <a:xfrm>
            <a:off x="1276350" y="1524275"/>
            <a:ext cx="963930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单个感知器仅能表示线性决策面，而</a:t>
            </a:r>
            <a:r>
              <a:rPr lang="en-US" altLang="zh-CN" dirty="0"/>
              <a:t>BP</a:t>
            </a:r>
            <a:r>
              <a:rPr lang="zh-CN" altLang="en-US" dirty="0"/>
              <a:t>算法所学习的多层网络可以表示种类繁多的非线性决策面</a:t>
            </a:r>
            <a:endParaRPr lang="en-US" altLang="zh-CN" dirty="0"/>
          </a:p>
          <a:p>
            <a:pPr marL="285750" indent="-285750">
              <a:buFont typeface="Arial" panose="020B0604020202020204" pitchFamily="34" charset="0"/>
              <a:buChar char="•"/>
            </a:pPr>
            <a:r>
              <a:rPr lang="zh-CN" altLang="en-US" dirty="0"/>
              <a:t>线性单元：多个线性单元的连接仍旧产生线性函数，希望选择能够表征非线性函数的网络。</a:t>
            </a:r>
            <a:endParaRPr lang="en-US" altLang="zh-CN" dirty="0"/>
          </a:p>
          <a:p>
            <a:pPr marL="285750" indent="-285750">
              <a:buFont typeface="Arial" panose="020B0604020202020204" pitchFamily="34" charset="0"/>
              <a:buChar char="•"/>
            </a:pPr>
            <a:r>
              <a:rPr lang="zh-CN" altLang="en-US" dirty="0"/>
              <a:t>感知器单元：它的不连续阈值使它不可微，所以不适合梯度下降算法。</a:t>
            </a:r>
          </a:p>
        </p:txBody>
      </p:sp>
      <p:sp>
        <p:nvSpPr>
          <p:cNvPr id="3" name="文本框 2">
            <a:extLst>
              <a:ext uri="{FF2B5EF4-FFF2-40B4-BE49-F238E27FC236}">
                <a16:creationId xmlns:a16="http://schemas.microsoft.com/office/drawing/2014/main" id="{E72B629B-73D1-4A59-A219-F33C86FA22E3}"/>
              </a:ext>
            </a:extLst>
          </p:cNvPr>
          <p:cNvSpPr txBox="1"/>
          <p:nvPr/>
        </p:nvSpPr>
        <p:spPr>
          <a:xfrm>
            <a:off x="1276350" y="723900"/>
            <a:ext cx="5707380" cy="369332"/>
          </a:xfrm>
          <a:prstGeom prst="rect">
            <a:avLst/>
          </a:prstGeom>
          <a:noFill/>
        </p:spPr>
        <p:txBody>
          <a:bodyPr wrap="square" rtlCol="0">
            <a:spAutoFit/>
          </a:bodyPr>
          <a:lstStyle/>
          <a:p>
            <a:r>
              <a:rPr lang="zh-CN" altLang="en-US" dirty="0"/>
              <a:t>可微阙值单元选择</a:t>
            </a:r>
          </a:p>
        </p:txBody>
      </p:sp>
      <p:pic>
        <p:nvPicPr>
          <p:cNvPr id="4" name="图片 3">
            <a:extLst>
              <a:ext uri="{FF2B5EF4-FFF2-40B4-BE49-F238E27FC236}">
                <a16:creationId xmlns:a16="http://schemas.microsoft.com/office/drawing/2014/main" id="{B0DA38CC-E103-4E1F-A272-2068883A7776}"/>
              </a:ext>
            </a:extLst>
          </p:cNvPr>
          <p:cNvPicPr>
            <a:picLocks noChangeAspect="1"/>
          </p:cNvPicPr>
          <p:nvPr/>
        </p:nvPicPr>
        <p:blipFill>
          <a:blip r:embed="rId2"/>
          <a:stretch>
            <a:fillRect/>
          </a:stretch>
        </p:blipFill>
        <p:spPr>
          <a:xfrm>
            <a:off x="6674071" y="3478239"/>
            <a:ext cx="4138360" cy="2459591"/>
          </a:xfrm>
          <a:prstGeom prst="rect">
            <a:avLst/>
          </a:prstGeom>
        </p:spPr>
      </p:pic>
      <p:sp>
        <p:nvSpPr>
          <p:cNvPr id="5" name="文本框 4">
            <a:extLst>
              <a:ext uri="{FF2B5EF4-FFF2-40B4-BE49-F238E27FC236}">
                <a16:creationId xmlns:a16="http://schemas.microsoft.com/office/drawing/2014/main" id="{07C7146B-94CD-4D4E-A60F-CAF432817EF2}"/>
              </a:ext>
            </a:extLst>
          </p:cNvPr>
          <p:cNvSpPr txBox="1"/>
          <p:nvPr/>
        </p:nvSpPr>
        <p:spPr>
          <a:xfrm>
            <a:off x="1409700" y="3129913"/>
            <a:ext cx="5574030" cy="369332"/>
          </a:xfrm>
          <a:prstGeom prst="rect">
            <a:avLst/>
          </a:prstGeom>
          <a:noFill/>
        </p:spPr>
        <p:txBody>
          <a:bodyPr wrap="square" rtlCol="0">
            <a:spAutoFit/>
          </a:bodyPr>
          <a:lstStyle/>
          <a:p>
            <a:r>
              <a:rPr lang="en-US" altLang="zh-CN" dirty="0"/>
              <a:t>Sigmoid</a:t>
            </a:r>
            <a:r>
              <a:rPr lang="zh-CN" altLang="en-US" dirty="0"/>
              <a:t>单元：它基于一个平滑的可微阈值函数</a:t>
            </a:r>
          </a:p>
        </p:txBody>
      </p:sp>
      <p:pic>
        <p:nvPicPr>
          <p:cNvPr id="6" name="图片 5">
            <a:extLst>
              <a:ext uri="{FF2B5EF4-FFF2-40B4-BE49-F238E27FC236}">
                <a16:creationId xmlns:a16="http://schemas.microsoft.com/office/drawing/2014/main" id="{0EE08931-C6B5-44B0-A5F1-FFBBB3064590}"/>
              </a:ext>
            </a:extLst>
          </p:cNvPr>
          <p:cNvPicPr>
            <a:picLocks noChangeAspect="1"/>
          </p:cNvPicPr>
          <p:nvPr/>
        </p:nvPicPr>
        <p:blipFill>
          <a:blip r:embed="rId3"/>
          <a:stretch>
            <a:fillRect/>
          </a:stretch>
        </p:blipFill>
        <p:spPr>
          <a:xfrm>
            <a:off x="2169755" y="4064850"/>
            <a:ext cx="3206774" cy="1286367"/>
          </a:xfrm>
          <a:prstGeom prst="rect">
            <a:avLst/>
          </a:prstGeom>
        </p:spPr>
      </p:pic>
    </p:spTree>
    <p:extLst>
      <p:ext uri="{BB962C8B-B14F-4D97-AF65-F5344CB8AC3E}">
        <p14:creationId xmlns:p14="http://schemas.microsoft.com/office/powerpoint/2010/main" val="177586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DAB63D-6E7C-4C8B-9D62-C40B7067D07B}"/>
              </a:ext>
            </a:extLst>
          </p:cNvPr>
          <p:cNvSpPr txBox="1"/>
          <p:nvPr/>
        </p:nvSpPr>
        <p:spPr>
          <a:xfrm>
            <a:off x="735005" y="589683"/>
            <a:ext cx="10894168" cy="369332"/>
          </a:xfrm>
          <a:prstGeom prst="rect">
            <a:avLst/>
          </a:prstGeom>
          <a:noFill/>
        </p:spPr>
        <p:txBody>
          <a:bodyPr wrap="square" rtlCol="0">
            <a:spAutoFit/>
          </a:bodyPr>
          <a:lstStyle/>
          <a:p>
            <a:r>
              <a:rPr lang="en-US" altLang="zh-CN" dirty="0"/>
              <a:t>Sigmoid</a:t>
            </a:r>
            <a:r>
              <a:rPr lang="zh-CN" altLang="en-US" dirty="0"/>
              <a:t>单元输入</a:t>
            </a:r>
          </a:p>
        </p:txBody>
      </p:sp>
      <p:pic>
        <p:nvPicPr>
          <p:cNvPr id="6" name="图片 5">
            <a:extLst>
              <a:ext uri="{FF2B5EF4-FFF2-40B4-BE49-F238E27FC236}">
                <a16:creationId xmlns:a16="http://schemas.microsoft.com/office/drawing/2014/main" id="{686AF330-E8CA-484F-A683-E9D31FC1B628}"/>
              </a:ext>
            </a:extLst>
          </p:cNvPr>
          <p:cNvPicPr>
            <a:picLocks noChangeAspect="1"/>
          </p:cNvPicPr>
          <p:nvPr/>
        </p:nvPicPr>
        <p:blipFill>
          <a:blip r:embed="rId2"/>
          <a:stretch>
            <a:fillRect/>
          </a:stretch>
        </p:blipFill>
        <p:spPr>
          <a:xfrm>
            <a:off x="2785326" y="2789786"/>
            <a:ext cx="3838575" cy="1247775"/>
          </a:xfrm>
          <a:prstGeom prst="rect">
            <a:avLst/>
          </a:prstGeom>
        </p:spPr>
      </p:pic>
      <p:pic>
        <p:nvPicPr>
          <p:cNvPr id="8" name="图片 7">
            <a:extLst>
              <a:ext uri="{FF2B5EF4-FFF2-40B4-BE49-F238E27FC236}">
                <a16:creationId xmlns:a16="http://schemas.microsoft.com/office/drawing/2014/main" id="{07ED8B52-67B9-4B2A-B8D1-4D774ABB1892}"/>
              </a:ext>
            </a:extLst>
          </p:cNvPr>
          <p:cNvPicPr>
            <a:picLocks noChangeAspect="1"/>
          </p:cNvPicPr>
          <p:nvPr/>
        </p:nvPicPr>
        <p:blipFill>
          <a:blip r:embed="rId3"/>
          <a:stretch>
            <a:fillRect/>
          </a:stretch>
        </p:blipFill>
        <p:spPr>
          <a:xfrm>
            <a:off x="3072369" y="1003882"/>
            <a:ext cx="971550" cy="552450"/>
          </a:xfrm>
          <a:prstGeom prst="rect">
            <a:avLst/>
          </a:prstGeom>
        </p:spPr>
      </p:pic>
      <p:pic>
        <p:nvPicPr>
          <p:cNvPr id="9" name="图片 8">
            <a:extLst>
              <a:ext uri="{FF2B5EF4-FFF2-40B4-BE49-F238E27FC236}">
                <a16:creationId xmlns:a16="http://schemas.microsoft.com/office/drawing/2014/main" id="{101C2424-2655-4AB3-BBEB-D9AE29F10B71}"/>
              </a:ext>
            </a:extLst>
          </p:cNvPr>
          <p:cNvPicPr>
            <a:picLocks noChangeAspect="1"/>
          </p:cNvPicPr>
          <p:nvPr/>
        </p:nvPicPr>
        <p:blipFill>
          <a:blip r:embed="rId4"/>
          <a:stretch>
            <a:fillRect/>
          </a:stretch>
        </p:blipFill>
        <p:spPr>
          <a:xfrm>
            <a:off x="2871415" y="1962160"/>
            <a:ext cx="2209800" cy="571500"/>
          </a:xfrm>
          <a:prstGeom prst="rect">
            <a:avLst/>
          </a:prstGeom>
        </p:spPr>
      </p:pic>
      <p:sp>
        <p:nvSpPr>
          <p:cNvPr id="11" name="文本框 10">
            <a:extLst>
              <a:ext uri="{FF2B5EF4-FFF2-40B4-BE49-F238E27FC236}">
                <a16:creationId xmlns:a16="http://schemas.microsoft.com/office/drawing/2014/main" id="{2DDD6728-9074-417E-8884-C6CF5316E8D6}"/>
              </a:ext>
            </a:extLst>
          </p:cNvPr>
          <p:cNvSpPr txBox="1"/>
          <p:nvPr/>
        </p:nvSpPr>
        <p:spPr>
          <a:xfrm>
            <a:off x="735005" y="1615467"/>
            <a:ext cx="10894168" cy="369332"/>
          </a:xfrm>
          <a:prstGeom prst="rect">
            <a:avLst/>
          </a:prstGeom>
          <a:noFill/>
        </p:spPr>
        <p:txBody>
          <a:bodyPr wrap="square" rtlCol="0">
            <a:spAutoFit/>
          </a:bodyPr>
          <a:lstStyle/>
          <a:p>
            <a:r>
              <a:rPr lang="en-US" altLang="zh-CN" dirty="0"/>
              <a:t>Sigmoid</a:t>
            </a:r>
            <a:r>
              <a:rPr lang="zh-CN" altLang="en-US" dirty="0"/>
              <a:t>单元输出</a:t>
            </a:r>
          </a:p>
        </p:txBody>
      </p:sp>
      <p:sp>
        <p:nvSpPr>
          <p:cNvPr id="12" name="文本框 11">
            <a:extLst>
              <a:ext uri="{FF2B5EF4-FFF2-40B4-BE49-F238E27FC236}">
                <a16:creationId xmlns:a16="http://schemas.microsoft.com/office/drawing/2014/main" id="{93127BDD-8ED9-48A4-8BD0-D2DA38A3D410}"/>
              </a:ext>
            </a:extLst>
          </p:cNvPr>
          <p:cNvSpPr txBox="1"/>
          <p:nvPr/>
        </p:nvSpPr>
        <p:spPr>
          <a:xfrm>
            <a:off x="767319" y="2474907"/>
            <a:ext cx="2751407" cy="369332"/>
          </a:xfrm>
          <a:prstGeom prst="rect">
            <a:avLst/>
          </a:prstGeom>
          <a:noFill/>
        </p:spPr>
        <p:txBody>
          <a:bodyPr wrap="square" rtlCol="0">
            <a:spAutoFit/>
          </a:bodyPr>
          <a:lstStyle/>
          <a:p>
            <a:r>
              <a:rPr lang="en-US" altLang="zh-CN" dirty="0"/>
              <a:t>Sigmoid</a:t>
            </a:r>
            <a:r>
              <a:rPr lang="zh-CN" altLang="en-US" dirty="0"/>
              <a:t>函数导数</a:t>
            </a:r>
          </a:p>
        </p:txBody>
      </p:sp>
      <p:pic>
        <p:nvPicPr>
          <p:cNvPr id="13" name="图片 12">
            <a:extLst>
              <a:ext uri="{FF2B5EF4-FFF2-40B4-BE49-F238E27FC236}">
                <a16:creationId xmlns:a16="http://schemas.microsoft.com/office/drawing/2014/main" id="{9CF21EBA-50D5-418E-A98C-A5BD0E298A17}"/>
              </a:ext>
            </a:extLst>
          </p:cNvPr>
          <p:cNvPicPr>
            <a:picLocks noChangeAspect="1"/>
          </p:cNvPicPr>
          <p:nvPr/>
        </p:nvPicPr>
        <p:blipFill>
          <a:blip r:embed="rId5"/>
          <a:stretch>
            <a:fillRect/>
          </a:stretch>
        </p:blipFill>
        <p:spPr>
          <a:xfrm>
            <a:off x="2047502" y="4229609"/>
            <a:ext cx="6067425" cy="1552575"/>
          </a:xfrm>
          <a:prstGeom prst="rect">
            <a:avLst/>
          </a:prstGeom>
        </p:spPr>
      </p:pic>
      <p:sp>
        <p:nvSpPr>
          <p:cNvPr id="14" name="文本框 13">
            <a:extLst>
              <a:ext uri="{FF2B5EF4-FFF2-40B4-BE49-F238E27FC236}">
                <a16:creationId xmlns:a16="http://schemas.microsoft.com/office/drawing/2014/main" id="{F8A1F111-D2B2-4C29-AA45-BDE95DD14D43}"/>
              </a:ext>
            </a:extLst>
          </p:cNvPr>
          <p:cNvSpPr txBox="1"/>
          <p:nvPr/>
        </p:nvSpPr>
        <p:spPr>
          <a:xfrm>
            <a:off x="767319" y="3860277"/>
            <a:ext cx="4610100" cy="369332"/>
          </a:xfrm>
          <a:prstGeom prst="rect">
            <a:avLst/>
          </a:prstGeom>
          <a:noFill/>
        </p:spPr>
        <p:txBody>
          <a:bodyPr wrap="square" rtlCol="0">
            <a:spAutoFit/>
          </a:bodyPr>
          <a:lstStyle/>
          <a:p>
            <a:r>
              <a:rPr lang="zh-CN" altLang="en-US" dirty="0"/>
              <a:t>新的误差</a:t>
            </a:r>
            <a:r>
              <a:rPr lang="en-US" altLang="zh-CN" dirty="0"/>
              <a:t>E</a:t>
            </a:r>
            <a:endParaRPr lang="zh-CN" altLang="en-US" dirty="0"/>
          </a:p>
        </p:txBody>
      </p:sp>
      <p:sp>
        <p:nvSpPr>
          <p:cNvPr id="15" name="文本框 14">
            <a:extLst>
              <a:ext uri="{FF2B5EF4-FFF2-40B4-BE49-F238E27FC236}">
                <a16:creationId xmlns:a16="http://schemas.microsoft.com/office/drawing/2014/main" id="{8CFAE6E4-5662-48AE-A085-3DE965135519}"/>
              </a:ext>
            </a:extLst>
          </p:cNvPr>
          <p:cNvSpPr txBox="1"/>
          <p:nvPr/>
        </p:nvSpPr>
        <p:spPr>
          <a:xfrm>
            <a:off x="1501082" y="5854118"/>
            <a:ext cx="5913120" cy="646331"/>
          </a:xfrm>
          <a:prstGeom prst="rect">
            <a:avLst/>
          </a:prstGeom>
          <a:noFill/>
        </p:spPr>
        <p:txBody>
          <a:bodyPr wrap="square" rtlCol="0">
            <a:spAutoFit/>
          </a:bodyPr>
          <a:lstStyle/>
          <a:p>
            <a:r>
              <a:rPr lang="en-US" altLang="zh-CN" dirty="0"/>
              <a:t>outputs </a:t>
            </a:r>
            <a:r>
              <a:rPr lang="zh-CN" altLang="en-US" dirty="0"/>
              <a:t>是网络输出单元的集合， </a:t>
            </a:r>
            <a:r>
              <a:rPr lang="en-US" altLang="zh-CN" dirty="0" err="1"/>
              <a:t>t</a:t>
            </a:r>
            <a:r>
              <a:rPr lang="en-US" altLang="zh-CN" baseline="-25000" dirty="0" err="1"/>
              <a:t>kd</a:t>
            </a:r>
            <a:r>
              <a:rPr lang="zh-CN" altLang="en-US" dirty="0"/>
              <a:t>和 </a:t>
            </a:r>
            <a:r>
              <a:rPr lang="en-US" altLang="zh-CN" dirty="0" err="1"/>
              <a:t>o</a:t>
            </a:r>
            <a:r>
              <a:rPr lang="en-US" altLang="zh-CN" baseline="-25000" dirty="0" err="1"/>
              <a:t>kd</a:t>
            </a:r>
            <a:r>
              <a:rPr lang="zh-CN" altLang="en-US" dirty="0"/>
              <a:t>是与训练样例 </a:t>
            </a:r>
            <a:r>
              <a:rPr lang="en-US" altLang="zh-CN" dirty="0"/>
              <a:t>d </a:t>
            </a:r>
            <a:r>
              <a:rPr lang="zh-CN" altLang="en-US" dirty="0"/>
              <a:t>和第 </a:t>
            </a:r>
            <a:r>
              <a:rPr lang="en-US" altLang="zh-CN" dirty="0"/>
              <a:t>k </a:t>
            </a:r>
            <a:r>
              <a:rPr lang="zh-CN" altLang="en-US" dirty="0"/>
              <a:t>个输出单元相关的 输出值</a:t>
            </a:r>
          </a:p>
        </p:txBody>
      </p:sp>
    </p:spTree>
    <p:extLst>
      <p:ext uri="{BB962C8B-B14F-4D97-AF65-F5344CB8AC3E}">
        <p14:creationId xmlns:p14="http://schemas.microsoft.com/office/powerpoint/2010/main" val="272320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AC796E-2166-42CE-A267-2F0D6001A5D9}"/>
              </a:ext>
            </a:extLst>
          </p:cNvPr>
          <p:cNvPicPr>
            <a:picLocks noChangeAspect="1"/>
          </p:cNvPicPr>
          <p:nvPr/>
        </p:nvPicPr>
        <p:blipFill>
          <a:blip r:embed="rId2"/>
          <a:stretch>
            <a:fillRect/>
          </a:stretch>
        </p:blipFill>
        <p:spPr>
          <a:xfrm>
            <a:off x="3215640" y="1949324"/>
            <a:ext cx="5554027" cy="4269991"/>
          </a:xfrm>
          <a:prstGeom prst="rect">
            <a:avLst/>
          </a:prstGeom>
        </p:spPr>
      </p:pic>
      <p:sp>
        <p:nvSpPr>
          <p:cNvPr id="3" name="文本框 2">
            <a:extLst>
              <a:ext uri="{FF2B5EF4-FFF2-40B4-BE49-F238E27FC236}">
                <a16:creationId xmlns:a16="http://schemas.microsoft.com/office/drawing/2014/main" id="{B527C6E8-2922-4277-BFCB-CC25738AF5A9}"/>
              </a:ext>
            </a:extLst>
          </p:cNvPr>
          <p:cNvSpPr txBox="1"/>
          <p:nvPr/>
        </p:nvSpPr>
        <p:spPr>
          <a:xfrm>
            <a:off x="824722" y="383143"/>
            <a:ext cx="2992898" cy="369332"/>
          </a:xfrm>
          <a:prstGeom prst="rect">
            <a:avLst/>
          </a:prstGeom>
          <a:noFill/>
        </p:spPr>
        <p:txBody>
          <a:bodyPr wrap="square" rtlCol="0">
            <a:spAutoFit/>
          </a:bodyPr>
          <a:lstStyle/>
          <a:p>
            <a:r>
              <a:rPr lang="en-US" altLang="zh-CN" dirty="0"/>
              <a:t>BP</a:t>
            </a:r>
            <a:r>
              <a:rPr lang="zh-CN" altLang="en-US" dirty="0"/>
              <a:t>算法：随机梯度版本</a:t>
            </a:r>
          </a:p>
        </p:txBody>
      </p:sp>
      <p:sp>
        <p:nvSpPr>
          <p:cNvPr id="4" name="文本框 3">
            <a:extLst>
              <a:ext uri="{FF2B5EF4-FFF2-40B4-BE49-F238E27FC236}">
                <a16:creationId xmlns:a16="http://schemas.microsoft.com/office/drawing/2014/main" id="{FDF78EF9-E9A8-40E4-833D-A23A2017C528}"/>
              </a:ext>
            </a:extLst>
          </p:cNvPr>
          <p:cNvSpPr txBox="1"/>
          <p:nvPr/>
        </p:nvSpPr>
        <p:spPr>
          <a:xfrm>
            <a:off x="1348740" y="941070"/>
            <a:ext cx="9928859" cy="646331"/>
          </a:xfrm>
          <a:prstGeom prst="rect">
            <a:avLst/>
          </a:prstGeom>
          <a:noFill/>
        </p:spPr>
        <p:txBody>
          <a:bodyPr wrap="square" rtlCol="0">
            <a:spAutoFit/>
          </a:bodyPr>
          <a:lstStyle/>
          <a:p>
            <a:r>
              <a:rPr lang="zh-CN" altLang="en-US" dirty="0"/>
              <a:t>这里描述的算法适用于包含两层 </a:t>
            </a:r>
            <a:r>
              <a:rPr lang="en-US" altLang="zh-CN" dirty="0"/>
              <a:t>sigmoid </a:t>
            </a:r>
            <a:r>
              <a:rPr lang="zh-CN" altLang="en-US" dirty="0"/>
              <a:t>单元的分层前馈 网络，并且每一层的单元与前一层的所有单元相连。</a:t>
            </a:r>
          </a:p>
        </p:txBody>
      </p:sp>
    </p:spTree>
    <p:extLst>
      <p:ext uri="{BB962C8B-B14F-4D97-AF65-F5344CB8AC3E}">
        <p14:creationId xmlns:p14="http://schemas.microsoft.com/office/powerpoint/2010/main" val="391764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E2238E-3CD5-4EE2-969C-BBF0C0E7F925}"/>
              </a:ext>
            </a:extLst>
          </p:cNvPr>
          <p:cNvPicPr>
            <a:picLocks noChangeAspect="1"/>
          </p:cNvPicPr>
          <p:nvPr/>
        </p:nvPicPr>
        <p:blipFill>
          <a:blip r:embed="rId2"/>
          <a:stretch>
            <a:fillRect/>
          </a:stretch>
        </p:blipFill>
        <p:spPr>
          <a:xfrm>
            <a:off x="3110865" y="1769983"/>
            <a:ext cx="5314950" cy="819150"/>
          </a:xfrm>
          <a:prstGeom prst="rect">
            <a:avLst/>
          </a:prstGeom>
        </p:spPr>
      </p:pic>
      <p:cxnSp>
        <p:nvCxnSpPr>
          <p:cNvPr id="4" name="直接箭头连接符 3">
            <a:extLst>
              <a:ext uri="{FF2B5EF4-FFF2-40B4-BE49-F238E27FC236}">
                <a16:creationId xmlns:a16="http://schemas.microsoft.com/office/drawing/2014/main" id="{22DD829F-C1F4-4904-8E6B-FABA147C6FBC}"/>
              </a:ext>
            </a:extLst>
          </p:cNvPr>
          <p:cNvCxnSpPr>
            <a:cxnSpLocks/>
          </p:cNvCxnSpPr>
          <p:nvPr/>
        </p:nvCxnSpPr>
        <p:spPr>
          <a:xfrm>
            <a:off x="7330440" y="2629138"/>
            <a:ext cx="0" cy="122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934D8C60-2C1E-4FDD-88B5-C84AC6BAF40F}"/>
              </a:ext>
            </a:extLst>
          </p:cNvPr>
          <p:cNvCxnSpPr>
            <a:cxnSpLocks/>
          </p:cNvCxnSpPr>
          <p:nvPr/>
        </p:nvCxnSpPr>
        <p:spPr>
          <a:xfrm>
            <a:off x="6107430" y="2743438"/>
            <a:ext cx="0" cy="156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B98A37F-BE44-486D-9D93-DA3C79097662}"/>
              </a:ext>
            </a:extLst>
          </p:cNvPr>
          <p:cNvCxnSpPr/>
          <p:nvPr/>
        </p:nvCxnSpPr>
        <p:spPr>
          <a:xfrm>
            <a:off x="5958840" y="2589133"/>
            <a:ext cx="297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F112C08-0FBB-45D9-B0A6-10BC35373775}"/>
              </a:ext>
            </a:extLst>
          </p:cNvPr>
          <p:cNvCxnSpPr>
            <a:cxnSpLocks/>
          </p:cNvCxnSpPr>
          <p:nvPr/>
        </p:nvCxnSpPr>
        <p:spPr>
          <a:xfrm>
            <a:off x="6012180" y="2453878"/>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6E2C54B-BF80-40A8-AF20-B984695722E9}"/>
              </a:ext>
            </a:extLst>
          </p:cNvPr>
          <p:cNvSpPr txBox="1"/>
          <p:nvPr/>
        </p:nvSpPr>
        <p:spPr>
          <a:xfrm>
            <a:off x="5394963" y="4372392"/>
            <a:ext cx="1722114" cy="369332"/>
          </a:xfrm>
          <a:prstGeom prst="rect">
            <a:avLst/>
          </a:prstGeom>
          <a:noFill/>
        </p:spPr>
        <p:txBody>
          <a:bodyPr wrap="square" rtlCol="0">
            <a:spAutoFit/>
          </a:bodyPr>
          <a:lstStyle/>
          <a:p>
            <a:r>
              <a:rPr lang="el-GR" altLang="zh-CN" dirty="0"/>
              <a:t> 0≤ α &lt;1</a:t>
            </a:r>
            <a:r>
              <a:rPr lang="zh-CN" altLang="en-US" dirty="0"/>
              <a:t>冲量</a:t>
            </a:r>
          </a:p>
        </p:txBody>
      </p:sp>
      <p:sp>
        <p:nvSpPr>
          <p:cNvPr id="13" name="文本框 12">
            <a:extLst>
              <a:ext uri="{FF2B5EF4-FFF2-40B4-BE49-F238E27FC236}">
                <a16:creationId xmlns:a16="http://schemas.microsoft.com/office/drawing/2014/main" id="{8381E7C4-2012-4D78-B05C-68EF125C16EC}"/>
              </a:ext>
            </a:extLst>
          </p:cNvPr>
          <p:cNvSpPr txBox="1"/>
          <p:nvPr/>
        </p:nvSpPr>
        <p:spPr>
          <a:xfrm>
            <a:off x="6948447" y="3941251"/>
            <a:ext cx="1272512" cy="369332"/>
          </a:xfrm>
          <a:prstGeom prst="rect">
            <a:avLst/>
          </a:prstGeom>
          <a:noFill/>
        </p:spPr>
        <p:txBody>
          <a:bodyPr wrap="square" rtlCol="0">
            <a:spAutoFit/>
          </a:bodyPr>
          <a:lstStyle/>
          <a:p>
            <a:r>
              <a:rPr lang="zh-CN" altLang="en-US" dirty="0"/>
              <a:t>冲量项</a:t>
            </a:r>
          </a:p>
        </p:txBody>
      </p:sp>
      <p:sp>
        <p:nvSpPr>
          <p:cNvPr id="14" name="文本框 13">
            <a:extLst>
              <a:ext uri="{FF2B5EF4-FFF2-40B4-BE49-F238E27FC236}">
                <a16:creationId xmlns:a16="http://schemas.microsoft.com/office/drawing/2014/main" id="{DCD11BF2-DB07-4937-9C63-5B479E113FDE}"/>
              </a:ext>
            </a:extLst>
          </p:cNvPr>
          <p:cNvSpPr txBox="1"/>
          <p:nvPr/>
        </p:nvSpPr>
        <p:spPr>
          <a:xfrm>
            <a:off x="1104900" y="1310878"/>
            <a:ext cx="2499360" cy="369332"/>
          </a:xfrm>
          <a:prstGeom prst="rect">
            <a:avLst/>
          </a:prstGeom>
          <a:noFill/>
        </p:spPr>
        <p:txBody>
          <a:bodyPr wrap="square" rtlCol="0">
            <a:spAutoFit/>
          </a:bodyPr>
          <a:lstStyle/>
          <a:p>
            <a:r>
              <a:rPr lang="en-US" altLang="zh-CN" dirty="0"/>
              <a:t>1.</a:t>
            </a:r>
            <a:r>
              <a:rPr lang="zh-CN" altLang="en-US" dirty="0"/>
              <a:t>增加冲量项</a:t>
            </a:r>
          </a:p>
        </p:txBody>
      </p:sp>
      <p:sp>
        <p:nvSpPr>
          <p:cNvPr id="15" name="文本框 14">
            <a:extLst>
              <a:ext uri="{FF2B5EF4-FFF2-40B4-BE49-F238E27FC236}">
                <a16:creationId xmlns:a16="http://schemas.microsoft.com/office/drawing/2014/main" id="{BD134F96-3D77-4880-A146-9B03C426A0FE}"/>
              </a:ext>
            </a:extLst>
          </p:cNvPr>
          <p:cNvSpPr txBox="1"/>
          <p:nvPr/>
        </p:nvSpPr>
        <p:spPr>
          <a:xfrm>
            <a:off x="1104900" y="807720"/>
            <a:ext cx="6294120" cy="369332"/>
          </a:xfrm>
          <a:prstGeom prst="rect">
            <a:avLst/>
          </a:prstGeom>
          <a:noFill/>
        </p:spPr>
        <p:txBody>
          <a:bodyPr wrap="square" rtlCol="0">
            <a:spAutoFit/>
          </a:bodyPr>
          <a:lstStyle/>
          <a:p>
            <a:r>
              <a:rPr lang="en-US" altLang="zh-CN" dirty="0"/>
              <a:t>BP</a:t>
            </a:r>
            <a:r>
              <a:rPr lang="zh-CN" altLang="en-US" dirty="0"/>
              <a:t>算法的变体</a:t>
            </a:r>
          </a:p>
        </p:txBody>
      </p:sp>
      <p:sp>
        <p:nvSpPr>
          <p:cNvPr id="18" name="文本框 17">
            <a:extLst>
              <a:ext uri="{FF2B5EF4-FFF2-40B4-BE49-F238E27FC236}">
                <a16:creationId xmlns:a16="http://schemas.microsoft.com/office/drawing/2014/main" id="{4826FDA5-5EF3-4A2A-AAAC-CD4C53D6B91F}"/>
              </a:ext>
            </a:extLst>
          </p:cNvPr>
          <p:cNvSpPr txBox="1"/>
          <p:nvPr/>
        </p:nvSpPr>
        <p:spPr>
          <a:xfrm>
            <a:off x="1604010" y="5185170"/>
            <a:ext cx="8709660" cy="923330"/>
          </a:xfrm>
          <a:prstGeom prst="rect">
            <a:avLst/>
          </a:prstGeom>
          <a:noFill/>
        </p:spPr>
        <p:txBody>
          <a:bodyPr wrap="square" rtlCol="0">
            <a:spAutoFit/>
          </a:bodyPr>
          <a:lstStyle/>
          <a:p>
            <a:r>
              <a:rPr lang="en-US" altLang="zh-CN" dirty="0"/>
              <a:t>α</a:t>
            </a:r>
            <a:r>
              <a:rPr lang="zh-CN" altLang="en-US" dirty="0"/>
              <a:t>的作用是增加冲量使这个球从一次迭代到下一次迭代时以同样的方向滚动。冲量有时会使这个球滚过误差曲面的局部极小值；或使其滚过误差曲面上的平坦区域，但是会不会滚过最小值</a:t>
            </a:r>
          </a:p>
        </p:txBody>
      </p:sp>
    </p:spTree>
    <p:extLst>
      <p:ext uri="{BB962C8B-B14F-4D97-AF65-F5344CB8AC3E}">
        <p14:creationId xmlns:p14="http://schemas.microsoft.com/office/powerpoint/2010/main" val="3378174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F3F206-BB22-4EEB-BE1A-C6E5D2D73982}"/>
              </a:ext>
            </a:extLst>
          </p:cNvPr>
          <p:cNvSpPr txBox="1"/>
          <p:nvPr/>
        </p:nvSpPr>
        <p:spPr>
          <a:xfrm>
            <a:off x="747712" y="876182"/>
            <a:ext cx="7010400" cy="369332"/>
          </a:xfrm>
          <a:prstGeom prst="rect">
            <a:avLst/>
          </a:prstGeom>
          <a:noFill/>
        </p:spPr>
        <p:txBody>
          <a:bodyPr wrap="square" rtlCol="0">
            <a:spAutoFit/>
          </a:bodyPr>
          <a:lstStyle/>
          <a:p>
            <a:r>
              <a:rPr lang="zh-CN" altLang="en-US" dirty="0"/>
              <a:t>学习任意的无环网络</a:t>
            </a:r>
          </a:p>
        </p:txBody>
      </p:sp>
      <p:pic>
        <p:nvPicPr>
          <p:cNvPr id="3" name="图片 2">
            <a:extLst>
              <a:ext uri="{FF2B5EF4-FFF2-40B4-BE49-F238E27FC236}">
                <a16:creationId xmlns:a16="http://schemas.microsoft.com/office/drawing/2014/main" id="{90DCDCB0-08D9-432D-BE46-542929C27B67}"/>
              </a:ext>
            </a:extLst>
          </p:cNvPr>
          <p:cNvPicPr>
            <a:picLocks noChangeAspect="1"/>
          </p:cNvPicPr>
          <p:nvPr/>
        </p:nvPicPr>
        <p:blipFill>
          <a:blip r:embed="rId2"/>
          <a:stretch>
            <a:fillRect/>
          </a:stretch>
        </p:blipFill>
        <p:spPr>
          <a:xfrm>
            <a:off x="4132229" y="2429072"/>
            <a:ext cx="3324225" cy="981075"/>
          </a:xfrm>
          <a:prstGeom prst="rect">
            <a:avLst/>
          </a:prstGeom>
        </p:spPr>
      </p:pic>
      <p:sp>
        <p:nvSpPr>
          <p:cNvPr id="4" name="文本框 3">
            <a:extLst>
              <a:ext uri="{FF2B5EF4-FFF2-40B4-BE49-F238E27FC236}">
                <a16:creationId xmlns:a16="http://schemas.microsoft.com/office/drawing/2014/main" id="{3F8BD95E-4C71-4F4D-807C-4FCAE968BAAF}"/>
              </a:ext>
            </a:extLst>
          </p:cNvPr>
          <p:cNvSpPr txBox="1"/>
          <p:nvPr/>
        </p:nvSpPr>
        <p:spPr>
          <a:xfrm>
            <a:off x="1245281" y="1577340"/>
            <a:ext cx="3352800" cy="369332"/>
          </a:xfrm>
          <a:prstGeom prst="rect">
            <a:avLst/>
          </a:prstGeom>
          <a:noFill/>
        </p:spPr>
        <p:txBody>
          <a:bodyPr wrap="square" rtlCol="0">
            <a:spAutoFit/>
          </a:bodyPr>
          <a:lstStyle/>
          <a:p>
            <a:r>
              <a:rPr lang="zh-CN" altLang="en-US" dirty="0"/>
              <a:t>任意层前馈网络</a:t>
            </a:r>
          </a:p>
        </p:txBody>
      </p:sp>
      <p:sp>
        <p:nvSpPr>
          <p:cNvPr id="5" name="文本框 4">
            <a:extLst>
              <a:ext uri="{FF2B5EF4-FFF2-40B4-BE49-F238E27FC236}">
                <a16:creationId xmlns:a16="http://schemas.microsoft.com/office/drawing/2014/main" id="{80C56A39-4532-4E3D-ADAE-8842AB72181A}"/>
              </a:ext>
            </a:extLst>
          </p:cNvPr>
          <p:cNvSpPr txBox="1"/>
          <p:nvPr/>
        </p:nvSpPr>
        <p:spPr>
          <a:xfrm>
            <a:off x="1006233" y="3892547"/>
            <a:ext cx="3970020" cy="369332"/>
          </a:xfrm>
          <a:prstGeom prst="rect">
            <a:avLst/>
          </a:prstGeom>
          <a:noFill/>
        </p:spPr>
        <p:txBody>
          <a:bodyPr wrap="square" rtlCol="0">
            <a:spAutoFit/>
          </a:bodyPr>
          <a:lstStyle/>
          <a:p>
            <a:r>
              <a:rPr lang="zh-CN" altLang="en-US" dirty="0"/>
              <a:t>任何有向无环结构，任意内部单元</a:t>
            </a:r>
          </a:p>
        </p:txBody>
      </p:sp>
      <p:pic>
        <p:nvPicPr>
          <p:cNvPr id="7" name="图片 6">
            <a:extLst>
              <a:ext uri="{FF2B5EF4-FFF2-40B4-BE49-F238E27FC236}">
                <a16:creationId xmlns:a16="http://schemas.microsoft.com/office/drawing/2014/main" id="{56A2338A-D04F-471D-99B8-507A378DBE56}"/>
              </a:ext>
            </a:extLst>
          </p:cNvPr>
          <p:cNvPicPr>
            <a:picLocks noChangeAspect="1"/>
          </p:cNvPicPr>
          <p:nvPr/>
        </p:nvPicPr>
        <p:blipFill>
          <a:blip r:embed="rId3"/>
          <a:stretch>
            <a:fillRect/>
          </a:stretch>
        </p:blipFill>
        <p:spPr>
          <a:xfrm>
            <a:off x="4252912" y="4941472"/>
            <a:ext cx="3971925" cy="885825"/>
          </a:xfrm>
          <a:prstGeom prst="rect">
            <a:avLst/>
          </a:prstGeom>
        </p:spPr>
      </p:pic>
    </p:spTree>
    <p:extLst>
      <p:ext uri="{BB962C8B-B14F-4D97-AF65-F5344CB8AC3E}">
        <p14:creationId xmlns:p14="http://schemas.microsoft.com/office/powerpoint/2010/main" val="335435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E42812-0E45-4DF3-8350-0C68E83B4478}"/>
              </a:ext>
            </a:extLst>
          </p:cNvPr>
          <p:cNvSpPr txBox="1"/>
          <p:nvPr/>
        </p:nvSpPr>
        <p:spPr>
          <a:xfrm>
            <a:off x="609600" y="807720"/>
            <a:ext cx="5143500" cy="369332"/>
          </a:xfrm>
          <a:prstGeom prst="rect">
            <a:avLst/>
          </a:prstGeom>
          <a:noFill/>
        </p:spPr>
        <p:txBody>
          <a:bodyPr wrap="square" rtlCol="0">
            <a:spAutoFit/>
          </a:bodyPr>
          <a:lstStyle/>
          <a:p>
            <a:r>
              <a:rPr lang="en-US" altLang="zh-CN" dirty="0"/>
              <a:t>BP</a:t>
            </a:r>
            <a:r>
              <a:rPr lang="zh-CN" altLang="en-US" dirty="0"/>
              <a:t>算法推导</a:t>
            </a:r>
          </a:p>
        </p:txBody>
      </p:sp>
      <p:pic>
        <p:nvPicPr>
          <p:cNvPr id="3" name="图片 2">
            <a:extLst>
              <a:ext uri="{FF2B5EF4-FFF2-40B4-BE49-F238E27FC236}">
                <a16:creationId xmlns:a16="http://schemas.microsoft.com/office/drawing/2014/main" id="{3425B71F-BED1-480D-9E14-09C0281721E0}"/>
              </a:ext>
            </a:extLst>
          </p:cNvPr>
          <p:cNvPicPr>
            <a:picLocks noChangeAspect="1"/>
          </p:cNvPicPr>
          <p:nvPr/>
        </p:nvPicPr>
        <p:blipFill>
          <a:blip r:embed="rId2"/>
          <a:stretch>
            <a:fillRect/>
          </a:stretch>
        </p:blipFill>
        <p:spPr>
          <a:xfrm>
            <a:off x="2460306" y="5156590"/>
            <a:ext cx="2838450" cy="1276350"/>
          </a:xfrm>
          <a:prstGeom prst="rect">
            <a:avLst/>
          </a:prstGeom>
        </p:spPr>
      </p:pic>
      <p:pic>
        <p:nvPicPr>
          <p:cNvPr id="4" name="图片 3">
            <a:extLst>
              <a:ext uri="{FF2B5EF4-FFF2-40B4-BE49-F238E27FC236}">
                <a16:creationId xmlns:a16="http://schemas.microsoft.com/office/drawing/2014/main" id="{32C854FE-FD73-41E2-A530-7E9C3414CB39}"/>
              </a:ext>
            </a:extLst>
          </p:cNvPr>
          <p:cNvPicPr>
            <a:picLocks noChangeAspect="1"/>
          </p:cNvPicPr>
          <p:nvPr/>
        </p:nvPicPr>
        <p:blipFill>
          <a:blip r:embed="rId3"/>
          <a:stretch>
            <a:fillRect/>
          </a:stretch>
        </p:blipFill>
        <p:spPr>
          <a:xfrm>
            <a:off x="2460306" y="3652206"/>
            <a:ext cx="3819525" cy="990600"/>
          </a:xfrm>
          <a:prstGeom prst="rect">
            <a:avLst/>
          </a:prstGeom>
        </p:spPr>
      </p:pic>
      <p:pic>
        <p:nvPicPr>
          <p:cNvPr id="5" name="图片 4">
            <a:extLst>
              <a:ext uri="{FF2B5EF4-FFF2-40B4-BE49-F238E27FC236}">
                <a16:creationId xmlns:a16="http://schemas.microsoft.com/office/drawing/2014/main" id="{511ED4FC-2303-453D-A640-328593383F4A}"/>
              </a:ext>
            </a:extLst>
          </p:cNvPr>
          <p:cNvPicPr>
            <a:picLocks noChangeAspect="1"/>
          </p:cNvPicPr>
          <p:nvPr/>
        </p:nvPicPr>
        <p:blipFill>
          <a:blip r:embed="rId4"/>
          <a:stretch>
            <a:fillRect/>
          </a:stretch>
        </p:blipFill>
        <p:spPr>
          <a:xfrm>
            <a:off x="682942" y="1444778"/>
            <a:ext cx="5191125" cy="457200"/>
          </a:xfrm>
          <a:prstGeom prst="rect">
            <a:avLst/>
          </a:prstGeom>
        </p:spPr>
      </p:pic>
      <p:pic>
        <p:nvPicPr>
          <p:cNvPr id="7" name="图片 6">
            <a:extLst>
              <a:ext uri="{FF2B5EF4-FFF2-40B4-BE49-F238E27FC236}">
                <a16:creationId xmlns:a16="http://schemas.microsoft.com/office/drawing/2014/main" id="{232DDB07-F9BB-4008-8848-C3A97DB44922}"/>
              </a:ext>
            </a:extLst>
          </p:cNvPr>
          <p:cNvPicPr>
            <a:picLocks noChangeAspect="1"/>
          </p:cNvPicPr>
          <p:nvPr/>
        </p:nvPicPr>
        <p:blipFill>
          <a:blip r:embed="rId5"/>
          <a:stretch>
            <a:fillRect/>
          </a:stretch>
        </p:blipFill>
        <p:spPr>
          <a:xfrm>
            <a:off x="2562223" y="2434586"/>
            <a:ext cx="2206943" cy="573074"/>
          </a:xfrm>
          <a:prstGeom prst="rect">
            <a:avLst/>
          </a:prstGeom>
        </p:spPr>
      </p:pic>
      <p:sp>
        <p:nvSpPr>
          <p:cNvPr id="9" name="文本框 8">
            <a:extLst>
              <a:ext uri="{FF2B5EF4-FFF2-40B4-BE49-F238E27FC236}">
                <a16:creationId xmlns:a16="http://schemas.microsoft.com/office/drawing/2014/main" id="{817CFD1F-11D1-447F-B577-FE72C5F9AED0}"/>
              </a:ext>
            </a:extLst>
          </p:cNvPr>
          <p:cNvSpPr txBox="1"/>
          <p:nvPr/>
        </p:nvSpPr>
        <p:spPr>
          <a:xfrm>
            <a:off x="682942" y="3141316"/>
            <a:ext cx="2613660" cy="369332"/>
          </a:xfrm>
          <a:prstGeom prst="rect">
            <a:avLst/>
          </a:prstGeom>
          <a:noFill/>
        </p:spPr>
        <p:txBody>
          <a:bodyPr wrap="square" rtlCol="0">
            <a:spAutoFit/>
          </a:bodyPr>
          <a:lstStyle/>
          <a:p>
            <a:r>
              <a:rPr lang="zh-CN" altLang="en-US" dirty="0"/>
              <a:t>关于训练样例</a:t>
            </a:r>
            <a:r>
              <a:rPr lang="en-US" altLang="zh-CN" dirty="0"/>
              <a:t>d</a:t>
            </a:r>
            <a:r>
              <a:rPr lang="zh-CN" altLang="en-US" dirty="0"/>
              <a:t>误差</a:t>
            </a:r>
            <a:r>
              <a:rPr lang="en-US" altLang="zh-CN" dirty="0"/>
              <a:t>E</a:t>
            </a:r>
            <a:endParaRPr lang="zh-CN" altLang="en-US" dirty="0"/>
          </a:p>
        </p:txBody>
      </p:sp>
      <p:sp>
        <p:nvSpPr>
          <p:cNvPr id="10" name="文本框 9">
            <a:extLst>
              <a:ext uri="{FF2B5EF4-FFF2-40B4-BE49-F238E27FC236}">
                <a16:creationId xmlns:a16="http://schemas.microsoft.com/office/drawing/2014/main" id="{BBC11C33-4B67-4894-BB92-DF2E12C69D40}"/>
              </a:ext>
            </a:extLst>
          </p:cNvPr>
          <p:cNvSpPr txBox="1"/>
          <p:nvPr/>
        </p:nvSpPr>
        <p:spPr>
          <a:xfrm>
            <a:off x="682942" y="1964413"/>
            <a:ext cx="2613660" cy="369332"/>
          </a:xfrm>
          <a:prstGeom prst="rect">
            <a:avLst/>
          </a:prstGeom>
          <a:noFill/>
        </p:spPr>
        <p:txBody>
          <a:bodyPr wrap="square" rtlCol="0">
            <a:spAutoFit/>
          </a:bodyPr>
          <a:lstStyle/>
          <a:p>
            <a:r>
              <a:rPr lang="zh-CN" altLang="en-US" dirty="0"/>
              <a:t>网络输出</a:t>
            </a:r>
          </a:p>
        </p:txBody>
      </p:sp>
      <p:sp>
        <p:nvSpPr>
          <p:cNvPr id="11" name="文本框 10">
            <a:extLst>
              <a:ext uri="{FF2B5EF4-FFF2-40B4-BE49-F238E27FC236}">
                <a16:creationId xmlns:a16="http://schemas.microsoft.com/office/drawing/2014/main" id="{DC834AE8-803A-4102-979C-ACBA31818917}"/>
              </a:ext>
            </a:extLst>
          </p:cNvPr>
          <p:cNvSpPr txBox="1"/>
          <p:nvPr/>
        </p:nvSpPr>
        <p:spPr>
          <a:xfrm>
            <a:off x="682942" y="4784365"/>
            <a:ext cx="2613660" cy="369332"/>
          </a:xfrm>
          <a:prstGeom prst="rect">
            <a:avLst/>
          </a:prstGeom>
          <a:noFill/>
        </p:spPr>
        <p:txBody>
          <a:bodyPr wrap="square" rtlCol="0">
            <a:spAutoFit/>
          </a:bodyPr>
          <a:lstStyle/>
          <a:p>
            <a:r>
              <a:rPr lang="zh-CN" altLang="en-US" dirty="0"/>
              <a:t>根据梯度修改权值</a:t>
            </a:r>
          </a:p>
        </p:txBody>
      </p:sp>
    </p:spTree>
    <p:extLst>
      <p:ext uri="{BB962C8B-B14F-4D97-AF65-F5344CB8AC3E}">
        <p14:creationId xmlns:p14="http://schemas.microsoft.com/office/powerpoint/2010/main" val="30052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0C40EA9-CF97-45BF-9368-6525B8DB60D7}"/>
              </a:ext>
            </a:extLst>
          </p:cNvPr>
          <p:cNvPicPr>
            <a:picLocks noChangeAspect="1"/>
          </p:cNvPicPr>
          <p:nvPr/>
        </p:nvPicPr>
        <p:blipFill>
          <a:blip r:embed="rId2"/>
          <a:stretch>
            <a:fillRect/>
          </a:stretch>
        </p:blipFill>
        <p:spPr>
          <a:xfrm>
            <a:off x="1363668" y="1645736"/>
            <a:ext cx="3596952" cy="4237087"/>
          </a:xfrm>
          <a:prstGeom prst="rect">
            <a:avLst/>
          </a:prstGeom>
        </p:spPr>
      </p:pic>
    </p:spTree>
    <p:extLst>
      <p:ext uri="{BB962C8B-B14F-4D97-AF65-F5344CB8AC3E}">
        <p14:creationId xmlns:p14="http://schemas.microsoft.com/office/powerpoint/2010/main" val="221434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B7148A7-B2E1-4AB1-9E68-52B4BC95B745}"/>
              </a:ext>
            </a:extLst>
          </p:cNvPr>
          <p:cNvPicPr>
            <a:picLocks noChangeAspect="1"/>
          </p:cNvPicPr>
          <p:nvPr/>
        </p:nvPicPr>
        <p:blipFill>
          <a:blip r:embed="rId2"/>
          <a:stretch>
            <a:fillRect/>
          </a:stretch>
        </p:blipFill>
        <p:spPr>
          <a:xfrm>
            <a:off x="6469382" y="1844872"/>
            <a:ext cx="3781425" cy="2085975"/>
          </a:xfrm>
          <a:prstGeom prst="rect">
            <a:avLst/>
          </a:prstGeom>
        </p:spPr>
      </p:pic>
      <p:sp>
        <p:nvSpPr>
          <p:cNvPr id="5" name="文本框 4">
            <a:extLst>
              <a:ext uri="{FF2B5EF4-FFF2-40B4-BE49-F238E27FC236}">
                <a16:creationId xmlns:a16="http://schemas.microsoft.com/office/drawing/2014/main" id="{E868C638-A269-44EA-AD9F-53226B0E9E65}"/>
              </a:ext>
            </a:extLst>
          </p:cNvPr>
          <p:cNvSpPr txBox="1"/>
          <p:nvPr/>
        </p:nvSpPr>
        <p:spPr>
          <a:xfrm>
            <a:off x="685800" y="838200"/>
            <a:ext cx="4046220" cy="369332"/>
          </a:xfrm>
          <a:prstGeom prst="rect">
            <a:avLst/>
          </a:prstGeom>
          <a:noFill/>
        </p:spPr>
        <p:txBody>
          <a:bodyPr wrap="square" rtlCol="0">
            <a:spAutoFit/>
          </a:bodyPr>
          <a:lstStyle/>
          <a:p>
            <a:r>
              <a:rPr lang="zh-CN" altLang="en-US" dirty="0"/>
              <a:t>输出单元权值训练法则</a:t>
            </a:r>
          </a:p>
        </p:txBody>
      </p:sp>
      <p:pic>
        <p:nvPicPr>
          <p:cNvPr id="6" name="图片 5">
            <a:extLst>
              <a:ext uri="{FF2B5EF4-FFF2-40B4-BE49-F238E27FC236}">
                <a16:creationId xmlns:a16="http://schemas.microsoft.com/office/drawing/2014/main" id="{926156FD-E3A6-4462-A137-9D2BEE92B4BC}"/>
              </a:ext>
            </a:extLst>
          </p:cNvPr>
          <p:cNvPicPr>
            <a:picLocks noChangeAspect="1"/>
          </p:cNvPicPr>
          <p:nvPr/>
        </p:nvPicPr>
        <p:blipFill>
          <a:blip r:embed="rId3"/>
          <a:stretch>
            <a:fillRect/>
          </a:stretch>
        </p:blipFill>
        <p:spPr>
          <a:xfrm>
            <a:off x="445770" y="1673423"/>
            <a:ext cx="4914900" cy="2428875"/>
          </a:xfrm>
          <a:prstGeom prst="rect">
            <a:avLst/>
          </a:prstGeom>
        </p:spPr>
      </p:pic>
      <p:pic>
        <p:nvPicPr>
          <p:cNvPr id="7" name="图片 6">
            <a:extLst>
              <a:ext uri="{FF2B5EF4-FFF2-40B4-BE49-F238E27FC236}">
                <a16:creationId xmlns:a16="http://schemas.microsoft.com/office/drawing/2014/main" id="{21554FA3-2296-4B83-80BD-2367002486E8}"/>
              </a:ext>
            </a:extLst>
          </p:cNvPr>
          <p:cNvPicPr>
            <a:picLocks noChangeAspect="1"/>
          </p:cNvPicPr>
          <p:nvPr/>
        </p:nvPicPr>
        <p:blipFill>
          <a:blip r:embed="rId4"/>
          <a:stretch>
            <a:fillRect/>
          </a:stretch>
        </p:blipFill>
        <p:spPr>
          <a:xfrm>
            <a:off x="1596392" y="4044306"/>
            <a:ext cx="866775" cy="466725"/>
          </a:xfrm>
          <a:prstGeom prst="rect">
            <a:avLst/>
          </a:prstGeom>
        </p:spPr>
      </p:pic>
      <p:pic>
        <p:nvPicPr>
          <p:cNvPr id="8" name="图片 7">
            <a:extLst>
              <a:ext uri="{FF2B5EF4-FFF2-40B4-BE49-F238E27FC236}">
                <a16:creationId xmlns:a16="http://schemas.microsoft.com/office/drawing/2014/main" id="{44933F0C-AAD0-470F-9D19-472243F93A3F}"/>
              </a:ext>
            </a:extLst>
          </p:cNvPr>
          <p:cNvPicPr>
            <a:picLocks noChangeAspect="1"/>
          </p:cNvPicPr>
          <p:nvPr/>
        </p:nvPicPr>
        <p:blipFill>
          <a:blip r:embed="rId5"/>
          <a:stretch>
            <a:fillRect/>
          </a:stretch>
        </p:blipFill>
        <p:spPr>
          <a:xfrm>
            <a:off x="1363980" y="4205993"/>
            <a:ext cx="295275" cy="190500"/>
          </a:xfrm>
          <a:prstGeom prst="rect">
            <a:avLst/>
          </a:prstGeom>
        </p:spPr>
      </p:pic>
      <p:pic>
        <p:nvPicPr>
          <p:cNvPr id="9" name="图片 8">
            <a:extLst>
              <a:ext uri="{FF2B5EF4-FFF2-40B4-BE49-F238E27FC236}">
                <a16:creationId xmlns:a16="http://schemas.microsoft.com/office/drawing/2014/main" id="{34C63224-228B-4B53-98D2-0CAAC8B9BB3D}"/>
              </a:ext>
            </a:extLst>
          </p:cNvPr>
          <p:cNvPicPr>
            <a:picLocks noChangeAspect="1"/>
          </p:cNvPicPr>
          <p:nvPr/>
        </p:nvPicPr>
        <p:blipFill>
          <a:blip r:embed="rId6"/>
          <a:stretch>
            <a:fillRect/>
          </a:stretch>
        </p:blipFill>
        <p:spPr>
          <a:xfrm>
            <a:off x="811532" y="5044430"/>
            <a:ext cx="5657850" cy="1257300"/>
          </a:xfrm>
          <a:prstGeom prst="rect">
            <a:avLst/>
          </a:prstGeom>
        </p:spPr>
      </p:pic>
    </p:spTree>
    <p:extLst>
      <p:ext uri="{BB962C8B-B14F-4D97-AF65-F5344CB8AC3E}">
        <p14:creationId xmlns:p14="http://schemas.microsoft.com/office/powerpoint/2010/main" val="7024049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476</Words>
  <Application>Microsoft Office PowerPoint</Application>
  <PresentationFormat>宽屏</PresentationFormat>
  <Paragraphs>70</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多层网络和BP算法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 小丰菌</dc:creator>
  <cp:lastModifiedBy>小 小丰菌</cp:lastModifiedBy>
  <cp:revision>28</cp:revision>
  <dcterms:created xsi:type="dcterms:W3CDTF">2019-11-16T09:31:44Z</dcterms:created>
  <dcterms:modified xsi:type="dcterms:W3CDTF">2019-11-17T06:21:48Z</dcterms:modified>
</cp:coreProperties>
</file>