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handoutMasterIdLst>
    <p:handoutMasterId r:id="rId32"/>
  </p:handoutMasterIdLst>
  <p:sldIdLst>
    <p:sldId id="454" r:id="rId2"/>
    <p:sldId id="458" r:id="rId3"/>
    <p:sldId id="455" r:id="rId4"/>
    <p:sldId id="459" r:id="rId5"/>
    <p:sldId id="460" r:id="rId6"/>
    <p:sldId id="462" r:id="rId7"/>
    <p:sldId id="461" r:id="rId8"/>
    <p:sldId id="463" r:id="rId9"/>
    <p:sldId id="464" r:id="rId10"/>
    <p:sldId id="465" r:id="rId11"/>
    <p:sldId id="466" r:id="rId12"/>
    <p:sldId id="467" r:id="rId13"/>
    <p:sldId id="468" r:id="rId14"/>
    <p:sldId id="469" r:id="rId15"/>
    <p:sldId id="470" r:id="rId16"/>
    <p:sldId id="471" r:id="rId17"/>
    <p:sldId id="472" r:id="rId18"/>
    <p:sldId id="473" r:id="rId19"/>
    <p:sldId id="474" r:id="rId20"/>
    <p:sldId id="475" r:id="rId21"/>
    <p:sldId id="476" r:id="rId22"/>
    <p:sldId id="477" r:id="rId23"/>
    <p:sldId id="478" r:id="rId24"/>
    <p:sldId id="479" r:id="rId25"/>
    <p:sldId id="480" r:id="rId26"/>
    <p:sldId id="481" r:id="rId27"/>
    <p:sldId id="482" r:id="rId28"/>
    <p:sldId id="483" r:id="rId29"/>
    <p:sldId id="484" r:id="rId3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g Xiaoou" initials="CX" lastIdx="0" clrIdx="0">
    <p:extLst>
      <p:ext uri="{19B8F6BF-5375-455C-9EA6-DF929625EA0E}">
        <p15:presenceInfo xmlns:p15="http://schemas.microsoft.com/office/powerpoint/2012/main" userId="dd5b1c718a17a4d9" providerId="Windows Live"/>
      </p:ext>
    </p:extLst>
  </p:cmAuthor>
  <p:cmAuthor id="2" name="小 小丰菌" initials="小" lastIdx="1" clrIdx="1">
    <p:extLst>
      <p:ext uri="{19B8F6BF-5375-455C-9EA6-DF929625EA0E}">
        <p15:presenceInfo xmlns:p15="http://schemas.microsoft.com/office/powerpoint/2012/main" userId="c2ef37d478ecf7c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E3ED"/>
    <a:srgbClr val="FFFF47"/>
    <a:srgbClr val="8064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47" autoAdjust="0"/>
    <p:restoredTop sz="94951" autoAdjust="0"/>
  </p:normalViewPr>
  <p:slideViewPr>
    <p:cSldViewPr>
      <p:cViewPr varScale="1">
        <p:scale>
          <a:sx n="86" d="100"/>
          <a:sy n="86" d="100"/>
        </p:scale>
        <p:origin x="1157" y="24"/>
      </p:cViewPr>
      <p:guideLst>
        <p:guide orient="horz" pos="2160"/>
        <p:guide pos="2880"/>
      </p:guideLst>
    </p:cSldViewPr>
  </p:slideViewPr>
  <p:outlineViewPr>
    <p:cViewPr>
      <p:scale>
        <a:sx n="33" d="100"/>
        <a:sy n="33" d="100"/>
      </p:scale>
      <p:origin x="78" y="8172"/>
    </p:cViewPr>
  </p:outlineViewPr>
  <p:notesTextViewPr>
    <p:cViewPr>
      <p:scale>
        <a:sx n="3" d="2"/>
        <a:sy n="3" d="2"/>
      </p:scale>
      <p:origin x="0" y="0"/>
    </p:cViewPr>
  </p:notesTextViewPr>
  <p:sorterViewPr>
    <p:cViewPr>
      <p:scale>
        <a:sx n="80" d="100"/>
        <a:sy n="80" d="100"/>
      </p:scale>
      <p:origin x="0" y="-8052"/>
    </p:cViewPr>
  </p:sorterViewPr>
  <p:notesViewPr>
    <p:cSldViewPr>
      <p:cViewPr varScale="1">
        <p:scale>
          <a:sx n="67" d="100"/>
          <a:sy n="67" d="100"/>
        </p:scale>
        <p:origin x="-2400"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10-26T16:21:05.174" idx="1">
    <p:pos x="10" y="10"/>
    <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4EEC7880-0DA5-4C13-B6C2-3472BFB6BC96}" type="datetimeFigureOut">
              <a:rPr lang="zh-CN" altLang="en-US"/>
              <a:pPr>
                <a:defRPr/>
              </a:pPr>
              <a:t>2019/10/26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DF2BF7D5-C274-42FB-83D0-CC436660A0FE}" type="slidenum">
              <a:rPr lang="zh-CN" altLang="en-US"/>
              <a:pPr/>
              <a:t>‹#›</a:t>
            </a:fld>
            <a:endParaRPr lang="zh-CN" altLang="en-US"/>
          </a:p>
        </p:txBody>
      </p:sp>
    </p:spTree>
    <p:extLst>
      <p:ext uri="{BB962C8B-B14F-4D97-AF65-F5344CB8AC3E}">
        <p14:creationId xmlns:p14="http://schemas.microsoft.com/office/powerpoint/2010/main" val="20216133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charset="-122"/>
              </a:defRPr>
            </a:lvl1pPr>
          </a:lstStyle>
          <a:p>
            <a:pPr>
              <a:defRPr/>
            </a:pPr>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charset="-122"/>
              </a:defRPr>
            </a:lvl1pPr>
          </a:lstStyle>
          <a:p>
            <a:pPr>
              <a:defRPr/>
            </a:pPr>
            <a:fld id="{45DEC17E-9A94-42CC-869E-70B837900417}" type="datetimeFigureOut">
              <a:rPr lang="zh-CN" altLang="en-US"/>
              <a:pPr>
                <a:defRPr/>
              </a:pPr>
              <a:t>2019/10/26</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zh-CN" alt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charset="-122"/>
              </a:defRPr>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AD189C3-D5D2-461B-AED4-FF1EBAD40E13}" type="slidenum">
              <a:rPr lang="zh-CN" altLang="en-US"/>
              <a:pPr/>
              <a:t>‹#›</a:t>
            </a:fld>
            <a:endParaRPr lang="zh-CN" altLang="en-US"/>
          </a:p>
        </p:txBody>
      </p:sp>
    </p:spTree>
    <p:extLst>
      <p:ext uri="{BB962C8B-B14F-4D97-AF65-F5344CB8AC3E}">
        <p14:creationId xmlns:p14="http://schemas.microsoft.com/office/powerpoint/2010/main" val="1320875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624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790AD421-57FF-41D0-8FF9-FA00090453C4}" type="slidenum">
              <a:rPr lang="zh-CN" altLang="en-US"/>
              <a:pPr eaLnBrk="1" hangingPunct="1"/>
              <a:t>1</a:t>
            </a:fld>
            <a:endParaRPr lang="zh-CN" altLang="en-US"/>
          </a:p>
        </p:txBody>
      </p:sp>
    </p:spTree>
    <p:extLst>
      <p:ext uri="{BB962C8B-B14F-4D97-AF65-F5344CB8AC3E}">
        <p14:creationId xmlns:p14="http://schemas.microsoft.com/office/powerpoint/2010/main" val="2088927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624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790AD421-57FF-41D0-8FF9-FA00090453C4}" type="slidenum">
              <a:rPr lang="zh-CN" altLang="en-US"/>
              <a:pPr eaLnBrk="1" hangingPunct="1"/>
              <a:t>3</a:t>
            </a:fld>
            <a:endParaRPr lang="zh-CN" altLang="en-US"/>
          </a:p>
        </p:txBody>
      </p:sp>
    </p:spTree>
    <p:extLst>
      <p:ext uri="{BB962C8B-B14F-4D97-AF65-F5344CB8AC3E}">
        <p14:creationId xmlns:p14="http://schemas.microsoft.com/office/powerpoint/2010/main" val="20889274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图片 9" descr="背景1.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0"/>
            <a:ext cx="9137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492896"/>
            <a:ext cx="7772400" cy="1470025"/>
          </a:xfrm>
        </p:spPr>
        <p:txBody>
          <a:bodyPr>
            <a:noAutofit/>
          </a:bodyPr>
          <a:lstStyle>
            <a:lvl1pPr>
              <a:defRPr sz="5200" b="1" baseline="0">
                <a:solidFill>
                  <a:schemeClr val="tx1"/>
                </a:solidFill>
              </a:defRPr>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683568" y="4437112"/>
            <a:ext cx="7088832" cy="1656184"/>
          </a:xfrm>
        </p:spPr>
        <p:txBody>
          <a:bodyPr/>
          <a:lstStyle>
            <a:lvl1pPr marL="0" indent="0" algn="l">
              <a:buNone/>
              <a:defRPr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zh-CN" altLang="en-US" dirty="0"/>
          </a:p>
        </p:txBody>
      </p:sp>
      <p:sp>
        <p:nvSpPr>
          <p:cNvPr id="5" name="Date Placeholder 3"/>
          <p:cNvSpPr>
            <a:spLocks noGrp="1"/>
          </p:cNvSpPr>
          <p:nvPr>
            <p:ph type="dt" sz="half" idx="10"/>
          </p:nvPr>
        </p:nvSpPr>
        <p:spPr/>
        <p:txBody>
          <a:bodyPr/>
          <a:lstStyle>
            <a:lvl1pPr>
              <a:defRPr/>
            </a:lvl1pPr>
          </a:lstStyle>
          <a:p>
            <a:pPr>
              <a:defRPr/>
            </a:pPr>
            <a:r>
              <a:rPr lang="en-US" altLang="zh-CN"/>
              <a:t>2019/10/24</a:t>
            </a:r>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80A53EBB-CA94-40A1-ADF1-C383ED60AA97}" type="slidenum">
              <a:rPr lang="zh-CN" altLang="en-US"/>
              <a:pPr/>
              <a:t>‹#›</a:t>
            </a:fld>
            <a:endParaRPr lang="zh-CN" altLang="en-US"/>
          </a:p>
        </p:txBody>
      </p:sp>
    </p:spTree>
    <p:extLst>
      <p:ext uri="{BB962C8B-B14F-4D97-AF65-F5344CB8AC3E}">
        <p14:creationId xmlns:p14="http://schemas.microsoft.com/office/powerpoint/2010/main" val="1204981281"/>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4" name="Content Placeholder 3"/>
          <p:cNvSpPr>
            <a:spLocks noGrp="1"/>
          </p:cNvSpPr>
          <p:nvPr>
            <p:ph sz="half" idx="2"/>
          </p:nvPr>
        </p:nvSpPr>
        <p:spPr>
          <a:xfrm>
            <a:off x="4644008" y="1700808"/>
            <a:ext cx="4038600" cy="21888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8" name="Content Placeholder 3"/>
          <p:cNvSpPr>
            <a:spLocks noGrp="1"/>
          </p:cNvSpPr>
          <p:nvPr>
            <p:ph sz="half" idx="13"/>
          </p:nvPr>
        </p:nvSpPr>
        <p:spPr>
          <a:xfrm>
            <a:off x="467544" y="3933056"/>
            <a:ext cx="8215064" cy="21888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10" name="Content Placeholder 3"/>
          <p:cNvSpPr>
            <a:spLocks noGrp="1"/>
          </p:cNvSpPr>
          <p:nvPr>
            <p:ph sz="half" idx="17"/>
          </p:nvPr>
        </p:nvSpPr>
        <p:spPr>
          <a:xfrm>
            <a:off x="467544" y="1700808"/>
            <a:ext cx="4038600" cy="21888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6" name="Date Placeholder 3"/>
          <p:cNvSpPr>
            <a:spLocks noGrp="1"/>
          </p:cNvSpPr>
          <p:nvPr>
            <p:ph type="dt" sz="half" idx="18"/>
          </p:nvPr>
        </p:nvSpPr>
        <p:spPr/>
        <p:txBody>
          <a:bodyPr/>
          <a:lstStyle>
            <a:lvl1pPr>
              <a:defRPr/>
            </a:lvl1pPr>
          </a:lstStyle>
          <a:p>
            <a:pPr>
              <a:defRPr/>
            </a:pPr>
            <a:r>
              <a:rPr lang="en-US" altLang="zh-CN"/>
              <a:t>2019/10/24</a:t>
            </a:r>
            <a:endParaRPr lang="zh-CN" altLang="en-US" dirty="0"/>
          </a:p>
        </p:txBody>
      </p:sp>
      <p:sp>
        <p:nvSpPr>
          <p:cNvPr id="7" name="Footer Placeholder 4"/>
          <p:cNvSpPr>
            <a:spLocks noGrp="1"/>
          </p:cNvSpPr>
          <p:nvPr>
            <p:ph type="ftr" sz="quarter" idx="19"/>
          </p:nvPr>
        </p:nvSpPr>
        <p:spPr/>
        <p:txBody>
          <a:bodyPr/>
          <a:lstStyle>
            <a:lvl1pPr>
              <a:defRPr/>
            </a:lvl1pPr>
          </a:lstStyle>
          <a:p>
            <a:pPr>
              <a:defRPr/>
            </a:pPr>
            <a:endParaRPr lang="zh-CN" altLang="en-US"/>
          </a:p>
        </p:txBody>
      </p:sp>
      <p:sp>
        <p:nvSpPr>
          <p:cNvPr id="9" name="Slide Number Placeholder 5"/>
          <p:cNvSpPr>
            <a:spLocks noGrp="1"/>
          </p:cNvSpPr>
          <p:nvPr>
            <p:ph type="sldNum" sz="quarter" idx="20"/>
          </p:nvPr>
        </p:nvSpPr>
        <p:spPr/>
        <p:txBody>
          <a:bodyPr/>
          <a:lstStyle>
            <a:lvl1pPr>
              <a:defRPr/>
            </a:lvl1pPr>
          </a:lstStyle>
          <a:p>
            <a:fld id="{1A955033-5A40-43BF-AA74-39B761C41270}" type="slidenum">
              <a:rPr lang="zh-CN" altLang="en-US"/>
              <a:pPr/>
              <a:t>‹#›</a:t>
            </a:fld>
            <a:endParaRPr lang="zh-CN" altLang="en-US"/>
          </a:p>
        </p:txBody>
      </p:sp>
    </p:spTree>
    <p:extLst>
      <p:ext uri="{BB962C8B-B14F-4D97-AF65-F5344CB8AC3E}">
        <p14:creationId xmlns:p14="http://schemas.microsoft.com/office/powerpoint/2010/main" val="3056180814"/>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3"/>
          <p:cNvSpPr>
            <a:spLocks noGrp="1"/>
          </p:cNvSpPr>
          <p:nvPr>
            <p:ph type="dt" sz="half" idx="10"/>
          </p:nvPr>
        </p:nvSpPr>
        <p:spPr/>
        <p:txBody>
          <a:bodyPr/>
          <a:lstStyle>
            <a:lvl1pPr>
              <a:defRPr/>
            </a:lvl1pPr>
          </a:lstStyle>
          <a:p>
            <a:pPr>
              <a:defRPr/>
            </a:pPr>
            <a:r>
              <a:rPr lang="en-US" altLang="zh-CN"/>
              <a:t>2019/10/24</a:t>
            </a:r>
            <a:endParaRPr lang="zh-CN" altLang="en-US" dirty="0"/>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fld id="{AA1B10C1-CFA2-4594-998D-D6CBDE586FD2}" type="slidenum">
              <a:rPr lang="zh-CN" altLang="en-US"/>
              <a:pPr/>
              <a:t>‹#›</a:t>
            </a:fld>
            <a:endParaRPr lang="zh-CN" altLang="en-US"/>
          </a:p>
        </p:txBody>
      </p:sp>
    </p:spTree>
    <p:extLst>
      <p:ext uri="{BB962C8B-B14F-4D97-AF65-F5344CB8AC3E}">
        <p14:creationId xmlns:p14="http://schemas.microsoft.com/office/powerpoint/2010/main" val="2516550682"/>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3"/>
          <p:cNvSpPr>
            <a:spLocks noGrp="1"/>
          </p:cNvSpPr>
          <p:nvPr>
            <p:ph type="dt" sz="half" idx="10"/>
          </p:nvPr>
        </p:nvSpPr>
        <p:spPr/>
        <p:txBody>
          <a:bodyPr/>
          <a:lstStyle>
            <a:lvl1pPr>
              <a:defRPr/>
            </a:lvl1pPr>
          </a:lstStyle>
          <a:p>
            <a:pPr>
              <a:defRPr/>
            </a:pPr>
            <a:r>
              <a:rPr lang="en-US" altLang="zh-CN"/>
              <a:t>2019/10/24</a:t>
            </a:r>
            <a:endParaRPr lang="zh-CN" altLang="en-US" dirty="0"/>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fld id="{8C311DF1-EEAA-490D-B0D3-D605A4477C06}" type="slidenum">
              <a:rPr lang="zh-CN" altLang="en-US"/>
              <a:pPr/>
              <a:t>‹#›</a:t>
            </a:fld>
            <a:endParaRPr lang="zh-CN" altLang="en-US"/>
          </a:p>
        </p:txBody>
      </p:sp>
    </p:spTree>
    <p:extLst>
      <p:ext uri="{BB962C8B-B14F-4D97-AF65-F5344CB8AC3E}">
        <p14:creationId xmlns:p14="http://schemas.microsoft.com/office/powerpoint/2010/main" val="3808936322"/>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ltLang="zh-CN"/>
              <a:t>2019/10/24</a:t>
            </a:r>
            <a:endParaRPr lang="zh-CN" altLang="en-US" dirty="0"/>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fld id="{0C030FE4-4F15-4610-A48A-B2F87A65E2E4}" type="slidenum">
              <a:rPr lang="zh-CN" altLang="en-US"/>
              <a:pPr/>
              <a:t>‹#›</a:t>
            </a:fld>
            <a:endParaRPr lang="zh-CN" altLang="en-US"/>
          </a:p>
        </p:txBody>
      </p:sp>
    </p:spTree>
    <p:extLst>
      <p:ext uri="{BB962C8B-B14F-4D97-AF65-F5344CB8AC3E}">
        <p14:creationId xmlns:p14="http://schemas.microsoft.com/office/powerpoint/2010/main" val="2306366179"/>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ltLang="zh-CN"/>
              <a:t>2019/10/24</a:t>
            </a:r>
            <a:endParaRPr lang="zh-CN" altLang="en-US" dirty="0"/>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6A2CDB75-C02E-4864-A876-0BED2AE349C1}" type="slidenum">
              <a:rPr lang="zh-CN" altLang="en-US"/>
              <a:pPr/>
              <a:t>‹#›</a:t>
            </a:fld>
            <a:endParaRPr lang="zh-CN" altLang="en-US"/>
          </a:p>
        </p:txBody>
      </p:sp>
    </p:spTree>
    <p:extLst>
      <p:ext uri="{BB962C8B-B14F-4D97-AF65-F5344CB8AC3E}">
        <p14:creationId xmlns:p14="http://schemas.microsoft.com/office/powerpoint/2010/main" val="4042313091"/>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dirty="0"/>
              <a:t>Click icon to add picture</a:t>
            </a:r>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ltLang="zh-CN"/>
              <a:t>2019/10/24</a:t>
            </a:r>
            <a:endParaRPr lang="zh-CN" altLang="en-US" dirty="0"/>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CDD9824C-D5FE-4E67-9437-24B4F17996BF}" type="slidenum">
              <a:rPr lang="zh-CN" altLang="en-US"/>
              <a:pPr/>
              <a:t>‹#›</a:t>
            </a:fld>
            <a:endParaRPr lang="zh-CN" altLang="en-US"/>
          </a:p>
        </p:txBody>
      </p:sp>
    </p:spTree>
    <p:extLst>
      <p:ext uri="{BB962C8B-B14F-4D97-AF65-F5344CB8AC3E}">
        <p14:creationId xmlns:p14="http://schemas.microsoft.com/office/powerpoint/2010/main" val="1107858806"/>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lvl1pPr>
              <a:defRPr/>
            </a:lvl1pPr>
          </a:lstStyle>
          <a:p>
            <a:pPr>
              <a:defRPr/>
            </a:pPr>
            <a:r>
              <a:rPr lang="en-US" altLang="zh-CN"/>
              <a:t>2019/10/24</a:t>
            </a:r>
            <a:endParaRPr lang="zh-CN" altLang="en-US" dirty="0"/>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09215505-F689-40B1-AA6A-EC26FA6D30CB}" type="slidenum">
              <a:rPr lang="zh-CN" altLang="en-US"/>
              <a:pPr/>
              <a:t>‹#›</a:t>
            </a:fld>
            <a:endParaRPr lang="zh-CN" altLang="en-US"/>
          </a:p>
        </p:txBody>
      </p:sp>
    </p:spTree>
    <p:extLst>
      <p:ext uri="{BB962C8B-B14F-4D97-AF65-F5344CB8AC3E}">
        <p14:creationId xmlns:p14="http://schemas.microsoft.com/office/powerpoint/2010/main" val="1290860437"/>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lvl1pPr>
              <a:defRPr/>
            </a:lvl1pPr>
          </a:lstStyle>
          <a:p>
            <a:pPr>
              <a:defRPr/>
            </a:pPr>
            <a:r>
              <a:rPr lang="en-US" altLang="zh-CN"/>
              <a:t>2019/10/24</a:t>
            </a:r>
            <a:endParaRPr lang="zh-CN" altLang="en-US" dirty="0"/>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A54E5DEB-F0D3-4BE4-AC89-8C7A8D779FC7}" type="slidenum">
              <a:rPr lang="zh-CN" altLang="en-US"/>
              <a:pPr/>
              <a:t>‹#›</a:t>
            </a:fld>
            <a:endParaRPr lang="zh-CN" altLang="en-US"/>
          </a:p>
        </p:txBody>
      </p:sp>
    </p:spTree>
    <p:extLst>
      <p:ext uri="{BB962C8B-B14F-4D97-AF65-F5344CB8AC3E}">
        <p14:creationId xmlns:p14="http://schemas.microsoft.com/office/powerpoint/2010/main" val="1532951101"/>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itle_and_Content">
    <p:spTree>
      <p:nvGrpSpPr>
        <p:cNvPr id="1" name=""/>
        <p:cNvGrpSpPr/>
        <p:nvPr/>
      </p:nvGrpSpPr>
      <p:grpSpPr>
        <a:xfrm>
          <a:off x="0" y="0"/>
          <a:ext cx="0" cy="0"/>
          <a:chOff x="0" y="0"/>
          <a:chExt cx="0" cy="0"/>
        </a:xfrm>
      </p:grpSpPr>
      <p:pic>
        <p:nvPicPr>
          <p:cNvPr id="4" name="Picture 8" descr="dell_gray_logo.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93088" y="6226175"/>
            <a:ext cx="573087"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25904" y="38100"/>
            <a:ext cx="8239126" cy="960120"/>
          </a:xfrm>
        </p:spPr>
        <p:txBody>
          <a:bodyPr anchor="b"/>
          <a:lstStyle>
            <a:lvl1pPr>
              <a:lnSpc>
                <a:spcPct val="90000"/>
              </a:lnSpc>
              <a:defRPr sz="3000" b="0">
                <a:solidFill>
                  <a:schemeClr val="bg1"/>
                </a:solidFill>
                <a:latin typeface="Museo For Dell" pitchFamily="2" charset="0"/>
              </a:defRPr>
            </a:lvl1pPr>
          </a:lstStyle>
          <a:p>
            <a:r>
              <a:rPr lang="en-US"/>
              <a:t>Click to edit Master title style</a:t>
            </a:r>
            <a:endParaRPr lang="en-US" dirty="0"/>
          </a:p>
        </p:txBody>
      </p:sp>
      <p:sp>
        <p:nvSpPr>
          <p:cNvPr id="3" name="Content Placeholder 2"/>
          <p:cNvSpPr>
            <a:spLocks noGrp="1"/>
          </p:cNvSpPr>
          <p:nvPr>
            <p:ph sz="half" idx="1"/>
          </p:nvPr>
        </p:nvSpPr>
        <p:spPr>
          <a:xfrm>
            <a:off x="447675" y="1310640"/>
            <a:ext cx="8229600" cy="1008481"/>
          </a:xfrm>
        </p:spPr>
        <p:txBody>
          <a:bodyPr lIns="0" tIns="0" rIns="0" bIns="0"/>
          <a:lstStyle>
            <a:lvl1pPr>
              <a:spcBef>
                <a:spcPts val="1600"/>
              </a:spcBef>
              <a:defRPr sz="2200">
                <a:solidFill>
                  <a:schemeClr val="bg2"/>
                </a:solidFill>
                <a:latin typeface="Museo Sans For Dell" pitchFamily="2" charset="0"/>
              </a:defRPr>
            </a:lvl1pPr>
            <a:lvl2pPr>
              <a:spcBef>
                <a:spcPts val="800"/>
              </a:spcBef>
              <a:buFont typeface="Museo Sans For Dell" pitchFamily="2" charset="0"/>
              <a:buChar char="–"/>
              <a:defRPr sz="1800">
                <a:solidFill>
                  <a:schemeClr val="bg2"/>
                </a:solidFill>
                <a:latin typeface="Museo Sans For Dell" pitchFamily="2" charset="0"/>
              </a:defRPr>
            </a:lvl2pPr>
            <a:lvl3pPr>
              <a:spcBef>
                <a:spcPts val="800"/>
              </a:spcBef>
              <a:defRPr sz="1600">
                <a:solidFill>
                  <a:schemeClr val="bg2"/>
                </a:solidFill>
                <a:latin typeface="Museo Sans For Dell" pitchFamily="2" charset="0"/>
              </a:defRPr>
            </a:lvl3pPr>
            <a:lvl4pPr>
              <a:spcBef>
                <a:spcPts val="800"/>
              </a:spcBef>
              <a:defRPr sz="1800">
                <a:solidFill>
                  <a:schemeClr val="bg2"/>
                </a:solidFill>
                <a:latin typeface="Museo Sans For Dell" pitchFamily="2" charset="0"/>
              </a:defRPr>
            </a:lvl4pPr>
            <a:lvl5pPr>
              <a:spcBef>
                <a:spcPts val="800"/>
              </a:spcBef>
              <a:defRPr sz="180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0"/>
          </p:nvPr>
        </p:nvSpPr>
        <p:spPr>
          <a:xfrm>
            <a:off x="742950" y="6429375"/>
            <a:ext cx="1885950" cy="152400"/>
          </a:xfrm>
        </p:spPr>
        <p:txBody>
          <a:bodyPr lIns="0" tIns="0" bIns="0"/>
          <a:lstStyle>
            <a:lvl1pPr algn="l">
              <a:defRPr sz="1000">
                <a:solidFill>
                  <a:srgbClr val="AAAAAA"/>
                </a:solidFill>
                <a:latin typeface="Museo Sans For Dell" pitchFamily="2" charset="0"/>
              </a:defRPr>
            </a:lvl1pPr>
          </a:lstStyle>
          <a:p>
            <a:pPr>
              <a:defRPr/>
            </a:pPr>
            <a:endParaRPr lang="en-US"/>
          </a:p>
        </p:txBody>
      </p:sp>
      <p:sp>
        <p:nvSpPr>
          <p:cNvPr id="6" name="Slide Number Placeholder 5"/>
          <p:cNvSpPr>
            <a:spLocks noGrp="1"/>
          </p:cNvSpPr>
          <p:nvPr>
            <p:ph type="sldNum" sz="quarter" idx="11"/>
          </p:nvPr>
        </p:nvSpPr>
        <p:spPr>
          <a:xfrm>
            <a:off x="444500" y="6440488"/>
            <a:ext cx="260350" cy="152400"/>
          </a:xfrm>
        </p:spPr>
        <p:txBody>
          <a:bodyPr lIns="0" tIns="0" bIns="0"/>
          <a:lstStyle>
            <a:lvl1pPr>
              <a:defRPr sz="900">
                <a:solidFill>
                  <a:srgbClr val="AAAAAA"/>
                </a:solidFill>
                <a:latin typeface="Museo Sans For Dell"/>
              </a:defRPr>
            </a:lvl1pPr>
          </a:lstStyle>
          <a:p>
            <a:fld id="{9205B8EC-2F51-448D-9BFF-84CB5F0C0412}" type="slidenum">
              <a:rPr lang="en-US" altLang="zh-CN"/>
              <a:pPr/>
              <a:t>‹#›</a:t>
            </a:fld>
            <a:endParaRPr lang="en-US" altLang="zh-CN"/>
          </a:p>
        </p:txBody>
      </p:sp>
    </p:spTree>
    <p:extLst>
      <p:ext uri="{BB962C8B-B14F-4D97-AF65-F5344CB8AC3E}">
        <p14:creationId xmlns:p14="http://schemas.microsoft.com/office/powerpoint/2010/main" val="1498628153"/>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931863" y="96838"/>
            <a:ext cx="7158037" cy="1184275"/>
          </a:xfrm>
        </p:spPr>
        <p:txBody>
          <a:bodyPr/>
          <a:lstStyle/>
          <a:p>
            <a:r>
              <a:rPr lang="zh-CN" altLang="en-US"/>
              <a:t>单击此处编辑母版标题样式</a:t>
            </a:r>
          </a:p>
        </p:txBody>
      </p:sp>
      <p:sp>
        <p:nvSpPr>
          <p:cNvPr id="3" name="Text Placeholder 2"/>
          <p:cNvSpPr>
            <a:spLocks noGrp="1"/>
          </p:cNvSpPr>
          <p:nvPr>
            <p:ph type="body" sz="half" idx="1"/>
          </p:nvPr>
        </p:nvSpPr>
        <p:spPr>
          <a:xfrm>
            <a:off x="1035050" y="1522413"/>
            <a:ext cx="3830638" cy="4508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Content Placeholder 3"/>
          <p:cNvSpPr>
            <a:spLocks noGrp="1"/>
          </p:cNvSpPr>
          <p:nvPr>
            <p:ph sz="quarter" idx="2"/>
          </p:nvPr>
        </p:nvSpPr>
        <p:spPr>
          <a:xfrm>
            <a:off x="5018088" y="1522413"/>
            <a:ext cx="3830637" cy="21780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Content Placeholder 4"/>
          <p:cNvSpPr>
            <a:spLocks noGrp="1"/>
          </p:cNvSpPr>
          <p:nvPr>
            <p:ph sz="quarter" idx="3"/>
          </p:nvPr>
        </p:nvSpPr>
        <p:spPr>
          <a:xfrm>
            <a:off x="5018088" y="3852863"/>
            <a:ext cx="3830637" cy="21780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Date Placeholder 5"/>
          <p:cNvSpPr>
            <a:spLocks noGrp="1"/>
          </p:cNvSpPr>
          <p:nvPr>
            <p:ph type="dt" sz="half" idx="10"/>
          </p:nvPr>
        </p:nvSpPr>
        <p:spPr>
          <a:xfrm>
            <a:off x="6843713" y="6381750"/>
            <a:ext cx="1905000" cy="457200"/>
          </a:xfrm>
        </p:spPr>
        <p:txBody>
          <a:bodyPr/>
          <a:lstStyle>
            <a:lvl1pPr>
              <a:defRPr>
                <a:ea typeface="宋体" charset="-122"/>
              </a:defRPr>
            </a:lvl1pPr>
          </a:lstStyle>
          <a:p>
            <a:pPr>
              <a:defRPr/>
            </a:pPr>
            <a:r>
              <a:rPr lang="en-US" altLang="zh-CN"/>
              <a:t>2019/10/24</a:t>
            </a:r>
          </a:p>
        </p:txBody>
      </p:sp>
      <p:sp>
        <p:nvSpPr>
          <p:cNvPr id="7" name="Slide Number Placeholder 6"/>
          <p:cNvSpPr>
            <a:spLocks noGrp="1"/>
          </p:cNvSpPr>
          <p:nvPr>
            <p:ph type="sldNum" sz="quarter" idx="11"/>
          </p:nvPr>
        </p:nvSpPr>
        <p:spPr>
          <a:xfrm>
            <a:off x="2916238" y="6381750"/>
            <a:ext cx="1905000" cy="457200"/>
          </a:xfrm>
        </p:spPr>
        <p:txBody>
          <a:bodyPr/>
          <a:lstStyle>
            <a:lvl1pPr algn="ctr">
              <a:defRPr/>
            </a:lvl1pPr>
          </a:lstStyle>
          <a:p>
            <a:fld id="{306FC5A6-2BDF-42A1-9460-31536057E9D2}" type="slidenum">
              <a:rPr lang="en-US" altLang="zh-CN"/>
              <a:pPr/>
              <a:t>‹#›</a:t>
            </a:fld>
            <a:endParaRPr lang="en-US" altLang="zh-CN"/>
          </a:p>
        </p:txBody>
      </p:sp>
    </p:spTree>
    <p:extLst>
      <p:ext uri="{BB962C8B-B14F-4D97-AF65-F5344CB8AC3E}">
        <p14:creationId xmlns:p14="http://schemas.microsoft.com/office/powerpoint/2010/main" val="2175566501"/>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lvl1pPr>
              <a:defRPr/>
            </a:lvl1pPr>
          </a:lstStyle>
          <a:p>
            <a:pPr>
              <a:defRPr/>
            </a:pPr>
            <a:r>
              <a:rPr lang="en-US" altLang="zh-CN"/>
              <a:t>2019/10/24</a:t>
            </a:r>
            <a:endParaRPr lang="zh-CN" altLang="en-US" dirty="0"/>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520D788A-E0AF-481E-8710-C0DE1E2CDF8A}" type="slidenum">
              <a:rPr lang="zh-CN" altLang="en-US"/>
              <a:pPr/>
              <a:t>‹#›</a:t>
            </a:fld>
            <a:endParaRPr lang="zh-CN" altLang="en-US"/>
          </a:p>
        </p:txBody>
      </p:sp>
    </p:spTree>
    <p:extLst>
      <p:ext uri="{BB962C8B-B14F-4D97-AF65-F5344CB8AC3E}">
        <p14:creationId xmlns:p14="http://schemas.microsoft.com/office/powerpoint/2010/main" val="3365746772"/>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9"/>
          <p:cNvCxnSpPr/>
          <p:nvPr userDrawn="1"/>
        </p:nvCxnSpPr>
        <p:spPr>
          <a:xfrm>
            <a:off x="468313" y="3644900"/>
            <a:ext cx="8207375"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Rectangle 4"/>
          <p:cNvSpPr/>
          <p:nvPr userDrawn="1"/>
        </p:nvSpPr>
        <p:spPr>
          <a:xfrm>
            <a:off x="395288" y="1268413"/>
            <a:ext cx="8497887" cy="8651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Title 1"/>
          <p:cNvSpPr>
            <a:spLocks noGrp="1"/>
          </p:cNvSpPr>
          <p:nvPr>
            <p:ph type="title"/>
          </p:nvPr>
        </p:nvSpPr>
        <p:spPr>
          <a:xfrm>
            <a:off x="722313" y="2564904"/>
            <a:ext cx="7772400" cy="1362075"/>
          </a:xfrm>
        </p:spPr>
        <p:txBody>
          <a:bodyPr anchor="t"/>
          <a:lstStyle>
            <a:lvl1pPr algn="l">
              <a:defRPr sz="4000" b="1" cap="all"/>
            </a:lvl1pPr>
          </a:lstStyle>
          <a:p>
            <a:r>
              <a:rPr lang="en-US" altLang="zh-CN" dirty="0"/>
              <a:t>Click to edit Master title style</a:t>
            </a:r>
            <a:endParaRPr lang="zh-CN" altLang="en-US" dirty="0"/>
          </a:p>
        </p:txBody>
      </p:sp>
      <p:sp>
        <p:nvSpPr>
          <p:cNvPr id="3" name="Text Placeholder 2"/>
          <p:cNvSpPr>
            <a:spLocks noGrp="1"/>
          </p:cNvSpPr>
          <p:nvPr>
            <p:ph type="body" idx="1"/>
          </p:nvPr>
        </p:nvSpPr>
        <p:spPr>
          <a:xfrm>
            <a:off x="722313" y="3645024"/>
            <a:ext cx="7772400" cy="76187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dirty="0"/>
              <a:t>Click to edit Master text styles</a:t>
            </a:r>
          </a:p>
        </p:txBody>
      </p:sp>
      <p:sp>
        <p:nvSpPr>
          <p:cNvPr id="6" name="Date Placeholder 3"/>
          <p:cNvSpPr>
            <a:spLocks noGrp="1"/>
          </p:cNvSpPr>
          <p:nvPr>
            <p:ph type="dt" sz="half" idx="10"/>
          </p:nvPr>
        </p:nvSpPr>
        <p:spPr/>
        <p:txBody>
          <a:bodyPr/>
          <a:lstStyle>
            <a:lvl1pPr>
              <a:defRPr/>
            </a:lvl1pPr>
          </a:lstStyle>
          <a:p>
            <a:pPr>
              <a:defRPr/>
            </a:pPr>
            <a:r>
              <a:rPr lang="en-US" altLang="zh-CN"/>
              <a:t>2019/10/24</a:t>
            </a:r>
            <a:endParaRPr lang="zh-CN" altLang="en-US"/>
          </a:p>
        </p:txBody>
      </p:sp>
      <p:sp>
        <p:nvSpPr>
          <p:cNvPr id="7" name="Footer Placeholder 4"/>
          <p:cNvSpPr>
            <a:spLocks noGrp="1"/>
          </p:cNvSpPr>
          <p:nvPr>
            <p:ph type="ftr" sz="quarter" idx="11"/>
          </p:nvPr>
        </p:nvSpPr>
        <p:spPr/>
        <p:txBody>
          <a:bodyPr/>
          <a:lstStyle>
            <a:lvl1pPr>
              <a:defRPr/>
            </a:lvl1pPr>
          </a:lstStyle>
          <a:p>
            <a:pPr>
              <a:defRPr/>
            </a:pPr>
            <a:endParaRPr lang="zh-CN" altLang="en-US"/>
          </a:p>
        </p:txBody>
      </p:sp>
      <p:sp>
        <p:nvSpPr>
          <p:cNvPr id="8" name="Slide Number Placeholder 5"/>
          <p:cNvSpPr>
            <a:spLocks noGrp="1"/>
          </p:cNvSpPr>
          <p:nvPr>
            <p:ph type="sldNum" sz="quarter" idx="12"/>
          </p:nvPr>
        </p:nvSpPr>
        <p:spPr/>
        <p:txBody>
          <a:bodyPr/>
          <a:lstStyle>
            <a:lvl1pPr>
              <a:defRPr/>
            </a:lvl1pPr>
          </a:lstStyle>
          <a:p>
            <a:fld id="{F49DE8CC-8F8C-4049-9816-DD5C47E21451}" type="slidenum">
              <a:rPr lang="zh-CN" altLang="en-US"/>
              <a:pPr/>
              <a:t>‹#›</a:t>
            </a:fld>
            <a:endParaRPr lang="zh-CN" altLang="en-US"/>
          </a:p>
        </p:txBody>
      </p:sp>
    </p:spTree>
    <p:extLst>
      <p:ext uri="{BB962C8B-B14F-4D97-AF65-F5344CB8AC3E}">
        <p14:creationId xmlns:p14="http://schemas.microsoft.com/office/powerpoint/2010/main" val="2764507732"/>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57200" y="1700808"/>
            <a:ext cx="4038600" cy="442535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Content Placeholder 3"/>
          <p:cNvSpPr>
            <a:spLocks noGrp="1"/>
          </p:cNvSpPr>
          <p:nvPr>
            <p:ph sz="half" idx="2"/>
          </p:nvPr>
        </p:nvSpPr>
        <p:spPr>
          <a:xfrm>
            <a:off x="4648200" y="1700808"/>
            <a:ext cx="4038600" cy="442535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5" name="Date Placeholder 3"/>
          <p:cNvSpPr>
            <a:spLocks noGrp="1"/>
          </p:cNvSpPr>
          <p:nvPr>
            <p:ph type="dt" sz="half" idx="10"/>
          </p:nvPr>
        </p:nvSpPr>
        <p:spPr/>
        <p:txBody>
          <a:bodyPr/>
          <a:lstStyle>
            <a:lvl1pPr>
              <a:defRPr/>
            </a:lvl1pPr>
          </a:lstStyle>
          <a:p>
            <a:pPr>
              <a:defRPr/>
            </a:pPr>
            <a:r>
              <a:rPr lang="en-US" altLang="zh-CN"/>
              <a:t>2019/10/24</a:t>
            </a:r>
            <a:endParaRPr lang="zh-CN" altLang="en-US" dirty="0"/>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61B89165-5DE1-4F66-8D81-5F40ADD5FC6C}" type="slidenum">
              <a:rPr lang="zh-CN" altLang="en-US"/>
              <a:pPr/>
              <a:t>‹#›</a:t>
            </a:fld>
            <a:endParaRPr lang="zh-CN" altLang="en-US"/>
          </a:p>
        </p:txBody>
      </p:sp>
    </p:spTree>
    <p:extLst>
      <p:ext uri="{BB962C8B-B14F-4D97-AF65-F5344CB8AC3E}">
        <p14:creationId xmlns:p14="http://schemas.microsoft.com/office/powerpoint/2010/main" val="174335248"/>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57200" y="1700808"/>
            <a:ext cx="4038600" cy="442535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4" name="Content Placeholder 3"/>
          <p:cNvSpPr>
            <a:spLocks noGrp="1"/>
          </p:cNvSpPr>
          <p:nvPr>
            <p:ph sz="half" idx="2"/>
          </p:nvPr>
        </p:nvSpPr>
        <p:spPr>
          <a:xfrm>
            <a:off x="4644008" y="1700808"/>
            <a:ext cx="4038600" cy="21888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8" name="Content Placeholder 3"/>
          <p:cNvSpPr>
            <a:spLocks noGrp="1"/>
          </p:cNvSpPr>
          <p:nvPr>
            <p:ph sz="half" idx="13"/>
          </p:nvPr>
        </p:nvSpPr>
        <p:spPr>
          <a:xfrm>
            <a:off x="4644008" y="3933056"/>
            <a:ext cx="4038600" cy="21888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6" name="Date Placeholder 3"/>
          <p:cNvSpPr>
            <a:spLocks noGrp="1"/>
          </p:cNvSpPr>
          <p:nvPr>
            <p:ph type="dt" sz="half" idx="14"/>
          </p:nvPr>
        </p:nvSpPr>
        <p:spPr/>
        <p:txBody>
          <a:bodyPr/>
          <a:lstStyle>
            <a:lvl1pPr>
              <a:defRPr/>
            </a:lvl1pPr>
          </a:lstStyle>
          <a:p>
            <a:pPr>
              <a:defRPr/>
            </a:pPr>
            <a:r>
              <a:rPr lang="en-US" altLang="zh-CN"/>
              <a:t>2019/10/24</a:t>
            </a:r>
            <a:endParaRPr lang="zh-CN" altLang="en-US" dirty="0"/>
          </a:p>
        </p:txBody>
      </p:sp>
      <p:sp>
        <p:nvSpPr>
          <p:cNvPr id="7" name="Footer Placeholder 4"/>
          <p:cNvSpPr>
            <a:spLocks noGrp="1"/>
          </p:cNvSpPr>
          <p:nvPr>
            <p:ph type="ftr" sz="quarter" idx="15"/>
          </p:nvPr>
        </p:nvSpPr>
        <p:spPr/>
        <p:txBody>
          <a:bodyPr/>
          <a:lstStyle>
            <a:lvl1pPr>
              <a:defRPr/>
            </a:lvl1pPr>
          </a:lstStyle>
          <a:p>
            <a:pPr>
              <a:defRPr/>
            </a:pPr>
            <a:endParaRPr lang="zh-CN" altLang="en-US"/>
          </a:p>
        </p:txBody>
      </p:sp>
      <p:sp>
        <p:nvSpPr>
          <p:cNvPr id="9" name="Slide Number Placeholder 5"/>
          <p:cNvSpPr>
            <a:spLocks noGrp="1"/>
          </p:cNvSpPr>
          <p:nvPr>
            <p:ph type="sldNum" sz="quarter" idx="16"/>
          </p:nvPr>
        </p:nvSpPr>
        <p:spPr/>
        <p:txBody>
          <a:bodyPr/>
          <a:lstStyle>
            <a:lvl1pPr>
              <a:defRPr/>
            </a:lvl1pPr>
          </a:lstStyle>
          <a:p>
            <a:fld id="{E4E18732-498D-4F93-9BFA-4B3DF66866AD}" type="slidenum">
              <a:rPr lang="zh-CN" altLang="en-US"/>
              <a:pPr/>
              <a:t>‹#›</a:t>
            </a:fld>
            <a:endParaRPr lang="zh-CN" altLang="en-US"/>
          </a:p>
        </p:txBody>
      </p:sp>
    </p:spTree>
    <p:extLst>
      <p:ext uri="{BB962C8B-B14F-4D97-AF65-F5344CB8AC3E}">
        <p14:creationId xmlns:p14="http://schemas.microsoft.com/office/powerpoint/2010/main" val="3083735789"/>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644008" y="1700808"/>
            <a:ext cx="4038600" cy="442535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Content Placeholder 3"/>
          <p:cNvSpPr>
            <a:spLocks noGrp="1"/>
          </p:cNvSpPr>
          <p:nvPr>
            <p:ph sz="half" idx="2"/>
          </p:nvPr>
        </p:nvSpPr>
        <p:spPr>
          <a:xfrm>
            <a:off x="467544" y="1700808"/>
            <a:ext cx="4038600" cy="21888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8" name="Content Placeholder 3"/>
          <p:cNvSpPr>
            <a:spLocks noGrp="1"/>
          </p:cNvSpPr>
          <p:nvPr>
            <p:ph sz="half" idx="13"/>
          </p:nvPr>
        </p:nvSpPr>
        <p:spPr>
          <a:xfrm>
            <a:off x="467544" y="3933056"/>
            <a:ext cx="4038600" cy="21888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6" name="Date Placeholder 3"/>
          <p:cNvSpPr>
            <a:spLocks noGrp="1"/>
          </p:cNvSpPr>
          <p:nvPr>
            <p:ph type="dt" sz="half" idx="14"/>
          </p:nvPr>
        </p:nvSpPr>
        <p:spPr/>
        <p:txBody>
          <a:bodyPr/>
          <a:lstStyle>
            <a:lvl1pPr>
              <a:defRPr/>
            </a:lvl1pPr>
          </a:lstStyle>
          <a:p>
            <a:pPr>
              <a:defRPr/>
            </a:pPr>
            <a:r>
              <a:rPr lang="en-US" altLang="zh-CN"/>
              <a:t>2019/10/24</a:t>
            </a:r>
            <a:endParaRPr lang="zh-CN" altLang="en-US" dirty="0"/>
          </a:p>
        </p:txBody>
      </p:sp>
      <p:sp>
        <p:nvSpPr>
          <p:cNvPr id="7" name="Footer Placeholder 4"/>
          <p:cNvSpPr>
            <a:spLocks noGrp="1"/>
          </p:cNvSpPr>
          <p:nvPr>
            <p:ph type="ftr" sz="quarter" idx="15"/>
          </p:nvPr>
        </p:nvSpPr>
        <p:spPr/>
        <p:txBody>
          <a:bodyPr/>
          <a:lstStyle>
            <a:lvl1pPr>
              <a:defRPr/>
            </a:lvl1pPr>
          </a:lstStyle>
          <a:p>
            <a:pPr>
              <a:defRPr/>
            </a:pPr>
            <a:endParaRPr lang="zh-CN" altLang="en-US"/>
          </a:p>
        </p:txBody>
      </p:sp>
      <p:sp>
        <p:nvSpPr>
          <p:cNvPr id="9" name="Slide Number Placeholder 5"/>
          <p:cNvSpPr>
            <a:spLocks noGrp="1"/>
          </p:cNvSpPr>
          <p:nvPr>
            <p:ph type="sldNum" sz="quarter" idx="16"/>
          </p:nvPr>
        </p:nvSpPr>
        <p:spPr/>
        <p:txBody>
          <a:bodyPr/>
          <a:lstStyle>
            <a:lvl1pPr>
              <a:defRPr/>
            </a:lvl1pPr>
          </a:lstStyle>
          <a:p>
            <a:fld id="{CE03E1C7-8DD8-4ADD-9FD7-D2EBF652996F}" type="slidenum">
              <a:rPr lang="zh-CN" altLang="en-US"/>
              <a:pPr/>
              <a:t>‹#›</a:t>
            </a:fld>
            <a:endParaRPr lang="zh-CN" altLang="en-US"/>
          </a:p>
        </p:txBody>
      </p:sp>
    </p:spTree>
    <p:extLst>
      <p:ext uri="{BB962C8B-B14F-4D97-AF65-F5344CB8AC3E}">
        <p14:creationId xmlns:p14="http://schemas.microsoft.com/office/powerpoint/2010/main" val="1995911429"/>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4" name="Content Placeholder 3"/>
          <p:cNvSpPr>
            <a:spLocks noGrp="1"/>
          </p:cNvSpPr>
          <p:nvPr>
            <p:ph sz="half" idx="2"/>
          </p:nvPr>
        </p:nvSpPr>
        <p:spPr>
          <a:xfrm>
            <a:off x="4644008" y="1700808"/>
            <a:ext cx="4038600" cy="21888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8" name="Content Placeholder 3"/>
          <p:cNvSpPr>
            <a:spLocks noGrp="1"/>
          </p:cNvSpPr>
          <p:nvPr>
            <p:ph sz="half" idx="13"/>
          </p:nvPr>
        </p:nvSpPr>
        <p:spPr>
          <a:xfrm>
            <a:off x="4644008" y="3933056"/>
            <a:ext cx="4038600" cy="21888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10" name="Content Placeholder 3"/>
          <p:cNvSpPr>
            <a:spLocks noGrp="1"/>
          </p:cNvSpPr>
          <p:nvPr>
            <p:ph sz="half" idx="17"/>
          </p:nvPr>
        </p:nvSpPr>
        <p:spPr>
          <a:xfrm>
            <a:off x="467544" y="1700808"/>
            <a:ext cx="4038600" cy="21888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11" name="Content Placeholder 3"/>
          <p:cNvSpPr>
            <a:spLocks noGrp="1"/>
          </p:cNvSpPr>
          <p:nvPr>
            <p:ph sz="half" idx="18"/>
          </p:nvPr>
        </p:nvSpPr>
        <p:spPr>
          <a:xfrm>
            <a:off x="467544" y="3933056"/>
            <a:ext cx="4038600" cy="21888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7" name="Date Placeholder 3"/>
          <p:cNvSpPr>
            <a:spLocks noGrp="1"/>
          </p:cNvSpPr>
          <p:nvPr>
            <p:ph type="dt" sz="half" idx="19"/>
          </p:nvPr>
        </p:nvSpPr>
        <p:spPr/>
        <p:txBody>
          <a:bodyPr/>
          <a:lstStyle>
            <a:lvl1pPr>
              <a:defRPr/>
            </a:lvl1pPr>
          </a:lstStyle>
          <a:p>
            <a:pPr>
              <a:defRPr/>
            </a:pPr>
            <a:r>
              <a:rPr lang="en-US" altLang="zh-CN"/>
              <a:t>2019/10/24</a:t>
            </a:r>
            <a:endParaRPr lang="zh-CN" altLang="en-US" dirty="0"/>
          </a:p>
        </p:txBody>
      </p:sp>
      <p:sp>
        <p:nvSpPr>
          <p:cNvPr id="9" name="Footer Placeholder 4"/>
          <p:cNvSpPr>
            <a:spLocks noGrp="1"/>
          </p:cNvSpPr>
          <p:nvPr>
            <p:ph type="ftr" sz="quarter" idx="20"/>
          </p:nvPr>
        </p:nvSpPr>
        <p:spPr/>
        <p:txBody>
          <a:bodyPr/>
          <a:lstStyle>
            <a:lvl1pPr>
              <a:defRPr/>
            </a:lvl1pPr>
          </a:lstStyle>
          <a:p>
            <a:pPr>
              <a:defRPr/>
            </a:pPr>
            <a:endParaRPr lang="zh-CN" altLang="en-US"/>
          </a:p>
        </p:txBody>
      </p:sp>
      <p:sp>
        <p:nvSpPr>
          <p:cNvPr id="12" name="Slide Number Placeholder 5"/>
          <p:cNvSpPr>
            <a:spLocks noGrp="1"/>
          </p:cNvSpPr>
          <p:nvPr>
            <p:ph type="sldNum" sz="quarter" idx="21"/>
          </p:nvPr>
        </p:nvSpPr>
        <p:spPr/>
        <p:txBody>
          <a:bodyPr/>
          <a:lstStyle>
            <a:lvl1pPr>
              <a:defRPr/>
            </a:lvl1pPr>
          </a:lstStyle>
          <a:p>
            <a:fld id="{4D286969-B445-467C-85D7-4ECC43CDF2CA}" type="slidenum">
              <a:rPr lang="zh-CN" altLang="en-US"/>
              <a:pPr/>
              <a:t>‹#›</a:t>
            </a:fld>
            <a:endParaRPr lang="zh-CN" altLang="en-US"/>
          </a:p>
        </p:txBody>
      </p:sp>
    </p:spTree>
    <p:extLst>
      <p:ext uri="{BB962C8B-B14F-4D97-AF65-F5344CB8AC3E}">
        <p14:creationId xmlns:p14="http://schemas.microsoft.com/office/powerpoint/2010/main" val="1106828074"/>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8" name="Content Placeholder 3"/>
          <p:cNvSpPr>
            <a:spLocks noGrp="1"/>
          </p:cNvSpPr>
          <p:nvPr>
            <p:ph sz="half" idx="13"/>
          </p:nvPr>
        </p:nvSpPr>
        <p:spPr>
          <a:xfrm>
            <a:off x="4644008" y="3933056"/>
            <a:ext cx="4038600" cy="21888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10" name="Content Placeholder 3"/>
          <p:cNvSpPr>
            <a:spLocks noGrp="1"/>
          </p:cNvSpPr>
          <p:nvPr>
            <p:ph sz="half" idx="17"/>
          </p:nvPr>
        </p:nvSpPr>
        <p:spPr>
          <a:xfrm>
            <a:off x="467544" y="1700808"/>
            <a:ext cx="8208912" cy="21888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11" name="Content Placeholder 3"/>
          <p:cNvSpPr>
            <a:spLocks noGrp="1"/>
          </p:cNvSpPr>
          <p:nvPr>
            <p:ph sz="half" idx="18"/>
          </p:nvPr>
        </p:nvSpPr>
        <p:spPr>
          <a:xfrm>
            <a:off x="467544" y="3933056"/>
            <a:ext cx="4038600" cy="21888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6" name="Date Placeholder 3"/>
          <p:cNvSpPr>
            <a:spLocks noGrp="1"/>
          </p:cNvSpPr>
          <p:nvPr>
            <p:ph type="dt" sz="half" idx="19"/>
          </p:nvPr>
        </p:nvSpPr>
        <p:spPr/>
        <p:txBody>
          <a:bodyPr/>
          <a:lstStyle>
            <a:lvl1pPr>
              <a:defRPr/>
            </a:lvl1pPr>
          </a:lstStyle>
          <a:p>
            <a:pPr>
              <a:defRPr/>
            </a:pPr>
            <a:r>
              <a:rPr lang="en-US" altLang="zh-CN"/>
              <a:t>2019/10/24</a:t>
            </a:r>
            <a:endParaRPr lang="zh-CN" altLang="en-US" dirty="0"/>
          </a:p>
        </p:txBody>
      </p:sp>
      <p:sp>
        <p:nvSpPr>
          <p:cNvPr id="7" name="Footer Placeholder 4"/>
          <p:cNvSpPr>
            <a:spLocks noGrp="1"/>
          </p:cNvSpPr>
          <p:nvPr>
            <p:ph type="ftr" sz="quarter" idx="20"/>
          </p:nvPr>
        </p:nvSpPr>
        <p:spPr/>
        <p:txBody>
          <a:bodyPr/>
          <a:lstStyle>
            <a:lvl1pPr>
              <a:defRPr/>
            </a:lvl1pPr>
          </a:lstStyle>
          <a:p>
            <a:pPr>
              <a:defRPr/>
            </a:pPr>
            <a:endParaRPr lang="zh-CN" altLang="en-US"/>
          </a:p>
        </p:txBody>
      </p:sp>
      <p:sp>
        <p:nvSpPr>
          <p:cNvPr id="9" name="Slide Number Placeholder 5"/>
          <p:cNvSpPr>
            <a:spLocks noGrp="1"/>
          </p:cNvSpPr>
          <p:nvPr>
            <p:ph type="sldNum" sz="quarter" idx="21"/>
          </p:nvPr>
        </p:nvSpPr>
        <p:spPr/>
        <p:txBody>
          <a:bodyPr/>
          <a:lstStyle>
            <a:lvl1pPr>
              <a:defRPr/>
            </a:lvl1pPr>
          </a:lstStyle>
          <a:p>
            <a:fld id="{85BD7EE0-3BA9-473A-9919-D6D853ABE211}" type="slidenum">
              <a:rPr lang="zh-CN" altLang="en-US"/>
              <a:pPr/>
              <a:t>‹#›</a:t>
            </a:fld>
            <a:endParaRPr lang="zh-CN" altLang="en-US"/>
          </a:p>
        </p:txBody>
      </p:sp>
    </p:spTree>
    <p:extLst>
      <p:ext uri="{BB962C8B-B14F-4D97-AF65-F5344CB8AC3E}">
        <p14:creationId xmlns:p14="http://schemas.microsoft.com/office/powerpoint/2010/main" val="3306850190"/>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8" name="Content Placeholder 3"/>
          <p:cNvSpPr>
            <a:spLocks noGrp="1"/>
          </p:cNvSpPr>
          <p:nvPr>
            <p:ph sz="half" idx="13"/>
          </p:nvPr>
        </p:nvSpPr>
        <p:spPr>
          <a:xfrm>
            <a:off x="467544" y="3933056"/>
            <a:ext cx="8215064" cy="21888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10" name="Content Placeholder 3"/>
          <p:cNvSpPr>
            <a:spLocks noGrp="1"/>
          </p:cNvSpPr>
          <p:nvPr>
            <p:ph sz="half" idx="17"/>
          </p:nvPr>
        </p:nvSpPr>
        <p:spPr>
          <a:xfrm>
            <a:off x="467544" y="1700808"/>
            <a:ext cx="8208912" cy="21888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5" name="Date Placeholder 3"/>
          <p:cNvSpPr>
            <a:spLocks noGrp="1"/>
          </p:cNvSpPr>
          <p:nvPr>
            <p:ph type="dt" sz="half" idx="18"/>
          </p:nvPr>
        </p:nvSpPr>
        <p:spPr/>
        <p:txBody>
          <a:bodyPr/>
          <a:lstStyle>
            <a:lvl1pPr>
              <a:defRPr/>
            </a:lvl1pPr>
          </a:lstStyle>
          <a:p>
            <a:pPr>
              <a:defRPr/>
            </a:pPr>
            <a:r>
              <a:rPr lang="en-US" altLang="zh-CN"/>
              <a:t>2019/10/24</a:t>
            </a:r>
            <a:endParaRPr lang="zh-CN" altLang="en-US" dirty="0"/>
          </a:p>
        </p:txBody>
      </p:sp>
      <p:sp>
        <p:nvSpPr>
          <p:cNvPr id="6" name="Footer Placeholder 4"/>
          <p:cNvSpPr>
            <a:spLocks noGrp="1"/>
          </p:cNvSpPr>
          <p:nvPr>
            <p:ph type="ftr" sz="quarter" idx="19"/>
          </p:nvPr>
        </p:nvSpPr>
        <p:spPr/>
        <p:txBody>
          <a:bodyPr/>
          <a:lstStyle>
            <a:lvl1pPr>
              <a:defRPr/>
            </a:lvl1pPr>
          </a:lstStyle>
          <a:p>
            <a:pPr>
              <a:defRPr/>
            </a:pPr>
            <a:endParaRPr lang="zh-CN" altLang="en-US"/>
          </a:p>
        </p:txBody>
      </p:sp>
      <p:sp>
        <p:nvSpPr>
          <p:cNvPr id="7" name="Slide Number Placeholder 5"/>
          <p:cNvSpPr>
            <a:spLocks noGrp="1"/>
          </p:cNvSpPr>
          <p:nvPr>
            <p:ph type="sldNum" sz="quarter" idx="20"/>
          </p:nvPr>
        </p:nvSpPr>
        <p:spPr/>
        <p:txBody>
          <a:bodyPr/>
          <a:lstStyle>
            <a:lvl1pPr>
              <a:defRPr/>
            </a:lvl1pPr>
          </a:lstStyle>
          <a:p>
            <a:fld id="{BE36C482-D7E5-4FD5-B321-577C02E164AA}" type="slidenum">
              <a:rPr lang="zh-CN" altLang="en-US"/>
              <a:pPr/>
              <a:t>‹#›</a:t>
            </a:fld>
            <a:endParaRPr lang="zh-CN" altLang="en-US"/>
          </a:p>
        </p:txBody>
      </p:sp>
    </p:spTree>
    <p:extLst>
      <p:ext uri="{BB962C8B-B14F-4D97-AF65-F5344CB8AC3E}">
        <p14:creationId xmlns:p14="http://schemas.microsoft.com/office/powerpoint/2010/main" val="1253697606"/>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图片 8" descr="背景2.jpg"/>
          <p:cNvPicPr>
            <a:picLocks noChangeAspect="1"/>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0" y="-3175"/>
            <a:ext cx="9144000"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57200" y="557213"/>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endParaRPr lang="zh-CN" altLang="en-US" dirty="0"/>
          </a:p>
        </p:txBody>
      </p:sp>
      <p:sp>
        <p:nvSpPr>
          <p:cNvPr id="1028" name="Text Placeholder 2"/>
          <p:cNvSpPr>
            <a:spLocks noGrp="1"/>
          </p:cNvSpPr>
          <p:nvPr>
            <p:ph type="body" idx="1"/>
          </p:nvPr>
        </p:nvSpPr>
        <p:spPr bwMode="auto">
          <a:xfrm>
            <a:off x="457200" y="1700213"/>
            <a:ext cx="8229600" cy="442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Date Placeholder 3"/>
          <p:cNvSpPr>
            <a:spLocks noGrp="1"/>
          </p:cNvSpPr>
          <p:nvPr>
            <p:ph type="dt" sz="half" idx="2"/>
          </p:nvPr>
        </p:nvSpPr>
        <p:spPr>
          <a:xfrm>
            <a:off x="457200" y="6597650"/>
            <a:ext cx="3754438" cy="263525"/>
          </a:xfrm>
          <a:prstGeom prst="rect">
            <a:avLst/>
          </a:prstGeom>
        </p:spPr>
        <p:txBody>
          <a:bodyPr vert="horz" lIns="91440" tIns="45720" rIns="91440" bIns="45720" rtlCol="0" anchor="ctr"/>
          <a:lstStyle>
            <a:lvl1pPr algn="ctr" fontAlgn="auto">
              <a:spcBef>
                <a:spcPts val="0"/>
              </a:spcBef>
              <a:spcAft>
                <a:spcPts val="0"/>
              </a:spcAft>
              <a:defRPr sz="1200" baseline="0">
                <a:solidFill>
                  <a:schemeClr val="bg1">
                    <a:lumMod val="50000"/>
                  </a:schemeClr>
                </a:solidFill>
                <a:latin typeface="+mn-lt"/>
                <a:ea typeface="黑体" pitchFamily="49" charset="-122"/>
              </a:defRPr>
            </a:lvl1pPr>
          </a:lstStyle>
          <a:p>
            <a:pPr>
              <a:defRPr/>
            </a:pPr>
            <a:r>
              <a:rPr lang="en-US" altLang="zh-CN"/>
              <a:t>2019/10/24</a:t>
            </a:r>
            <a:endParaRPr lang="zh-CN" altLang="en-US" dirty="0"/>
          </a:p>
        </p:txBody>
      </p:sp>
      <p:sp>
        <p:nvSpPr>
          <p:cNvPr id="5" name="Footer Placeholder 4"/>
          <p:cNvSpPr>
            <a:spLocks noGrp="1"/>
          </p:cNvSpPr>
          <p:nvPr>
            <p:ph type="ftr" sz="quarter" idx="3"/>
          </p:nvPr>
        </p:nvSpPr>
        <p:spPr>
          <a:xfrm>
            <a:off x="2339975" y="6597650"/>
            <a:ext cx="4687888" cy="260350"/>
          </a:xfrm>
          <a:prstGeom prst="rect">
            <a:avLst/>
          </a:prstGeom>
        </p:spPr>
        <p:txBody>
          <a:bodyPr vert="horz" lIns="91440" tIns="45720" rIns="91440" bIns="45720" rtlCol="0" anchor="ctr"/>
          <a:lstStyle>
            <a:lvl1pPr algn="ctr" fontAlgn="auto">
              <a:spcBef>
                <a:spcPts val="0"/>
              </a:spcBef>
              <a:spcAft>
                <a:spcPts val="0"/>
              </a:spcAft>
              <a:defRPr sz="1200" baseline="0">
                <a:solidFill>
                  <a:schemeClr val="bg1">
                    <a:lumMod val="50000"/>
                  </a:schemeClr>
                </a:solidFill>
                <a:latin typeface="+mn-lt"/>
                <a:ea typeface="黑体" pitchFamily="49" charset="-122"/>
              </a:defRPr>
            </a:lvl1pPr>
          </a:lstStyle>
          <a:p>
            <a:pPr>
              <a:defRPr/>
            </a:pPr>
            <a:endParaRPr lang="zh-CN" altLang="en-US"/>
          </a:p>
        </p:txBody>
      </p:sp>
      <p:sp>
        <p:nvSpPr>
          <p:cNvPr id="6" name="Slide Number Placeholder 5"/>
          <p:cNvSpPr>
            <a:spLocks noGrp="1"/>
          </p:cNvSpPr>
          <p:nvPr>
            <p:ph type="sldNum" sz="quarter" idx="4"/>
          </p:nvPr>
        </p:nvSpPr>
        <p:spPr>
          <a:xfrm>
            <a:off x="0" y="6597650"/>
            <a:ext cx="611188" cy="260350"/>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7F7F7F"/>
                </a:solidFill>
              </a:defRPr>
            </a:lvl1pPr>
          </a:lstStyle>
          <a:p>
            <a:fld id="{0CD40679-1FB3-4BA3-B46D-0718688643D1}" type="slidenum">
              <a:rPr lang="zh-CN" altLang="en-US"/>
              <a:pPr/>
              <a:t>‹#›</a:t>
            </a:fld>
            <a:endParaRPr lang="zh-CN" altLang="en-US"/>
          </a:p>
        </p:txBody>
      </p:sp>
      <p:cxnSp>
        <p:nvCxnSpPr>
          <p:cNvPr id="3" name="Straight Connector 2"/>
          <p:cNvCxnSpPr/>
          <p:nvPr userDrawn="1"/>
        </p:nvCxnSpPr>
        <p:spPr>
          <a:xfrm>
            <a:off x="468313" y="1557338"/>
            <a:ext cx="8207375" cy="0"/>
          </a:xfrm>
          <a:prstGeom prst="line">
            <a:avLst/>
          </a:prstGeom>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969" r:id="rId1"/>
    <p:sldLayoutId id="2147484954" r:id="rId2"/>
    <p:sldLayoutId id="2147484970" r:id="rId3"/>
    <p:sldLayoutId id="2147484955" r:id="rId4"/>
    <p:sldLayoutId id="2147484956" r:id="rId5"/>
    <p:sldLayoutId id="2147484957" r:id="rId6"/>
    <p:sldLayoutId id="2147484958" r:id="rId7"/>
    <p:sldLayoutId id="2147484959" r:id="rId8"/>
    <p:sldLayoutId id="2147484960" r:id="rId9"/>
    <p:sldLayoutId id="2147484961" r:id="rId10"/>
    <p:sldLayoutId id="2147484962" r:id="rId11"/>
    <p:sldLayoutId id="2147484963" r:id="rId12"/>
    <p:sldLayoutId id="2147484964" r:id="rId13"/>
    <p:sldLayoutId id="2147484965" r:id="rId14"/>
    <p:sldLayoutId id="2147484966" r:id="rId15"/>
    <p:sldLayoutId id="2147484967" r:id="rId16"/>
    <p:sldLayoutId id="2147484968" r:id="rId17"/>
    <p:sldLayoutId id="2147484971" r:id="rId18"/>
    <p:sldLayoutId id="2147484972" r:id="rId19"/>
  </p:sldLayoutIdLst>
  <p:transition spd="med">
    <p:fade/>
  </p:transition>
  <p:hf hdr="0" ftr="0"/>
  <p:txStyles>
    <p:titleStyle>
      <a:lvl1pPr algn="l" rtl="0" eaLnBrk="0" fontAlgn="base" hangingPunct="0">
        <a:spcBef>
          <a:spcPct val="0"/>
        </a:spcBef>
        <a:spcAft>
          <a:spcPct val="0"/>
        </a:spcAft>
        <a:defRPr sz="3400" kern="1200" baseline="0">
          <a:solidFill>
            <a:srgbClr val="17375E"/>
          </a:solidFill>
          <a:latin typeface="+mj-lt"/>
          <a:ea typeface="微软雅黑" panose="020B0503020204020204" pitchFamily="34" charset="-122"/>
          <a:cs typeface="+mj-cs"/>
        </a:defRPr>
      </a:lvl1pPr>
      <a:lvl2pPr algn="l" rtl="0" eaLnBrk="0" fontAlgn="base" hangingPunct="0">
        <a:spcBef>
          <a:spcPct val="0"/>
        </a:spcBef>
        <a:spcAft>
          <a:spcPct val="0"/>
        </a:spcAft>
        <a:defRPr sz="4000">
          <a:solidFill>
            <a:srgbClr val="17375E"/>
          </a:solidFill>
          <a:latin typeface="Calibri" pitchFamily="34" charset="0"/>
          <a:ea typeface="黑体" pitchFamily="49" charset="-122"/>
        </a:defRPr>
      </a:lvl2pPr>
      <a:lvl3pPr algn="l" rtl="0" eaLnBrk="0" fontAlgn="base" hangingPunct="0">
        <a:spcBef>
          <a:spcPct val="0"/>
        </a:spcBef>
        <a:spcAft>
          <a:spcPct val="0"/>
        </a:spcAft>
        <a:defRPr sz="4000">
          <a:solidFill>
            <a:srgbClr val="17375E"/>
          </a:solidFill>
          <a:latin typeface="Calibri" pitchFamily="34" charset="0"/>
          <a:ea typeface="黑体" pitchFamily="49" charset="-122"/>
        </a:defRPr>
      </a:lvl3pPr>
      <a:lvl4pPr algn="l" rtl="0" eaLnBrk="0" fontAlgn="base" hangingPunct="0">
        <a:spcBef>
          <a:spcPct val="0"/>
        </a:spcBef>
        <a:spcAft>
          <a:spcPct val="0"/>
        </a:spcAft>
        <a:defRPr sz="4000">
          <a:solidFill>
            <a:srgbClr val="17375E"/>
          </a:solidFill>
          <a:latin typeface="Calibri" pitchFamily="34" charset="0"/>
          <a:ea typeface="黑体" pitchFamily="49" charset="-122"/>
        </a:defRPr>
      </a:lvl4pPr>
      <a:lvl5pPr algn="l" rtl="0" eaLnBrk="0" fontAlgn="base" hangingPunct="0">
        <a:spcBef>
          <a:spcPct val="0"/>
        </a:spcBef>
        <a:spcAft>
          <a:spcPct val="0"/>
        </a:spcAft>
        <a:defRPr sz="4000">
          <a:solidFill>
            <a:srgbClr val="17375E"/>
          </a:solidFill>
          <a:latin typeface="Calibri" pitchFamily="34" charset="0"/>
          <a:ea typeface="黑体" pitchFamily="49" charset="-122"/>
        </a:defRPr>
      </a:lvl5pPr>
      <a:lvl6pPr marL="457200" algn="ctr" rtl="0" eaLnBrk="1" fontAlgn="base" hangingPunct="1">
        <a:spcBef>
          <a:spcPct val="0"/>
        </a:spcBef>
        <a:spcAft>
          <a:spcPct val="0"/>
        </a:spcAft>
        <a:defRPr sz="4400">
          <a:solidFill>
            <a:schemeClr val="tx1"/>
          </a:solidFill>
          <a:latin typeface="Calibri" pitchFamily="34" charset="0"/>
          <a:ea typeface="黑体" pitchFamily="49" charset="-122"/>
        </a:defRPr>
      </a:lvl6pPr>
      <a:lvl7pPr marL="914400" algn="ctr" rtl="0" eaLnBrk="1" fontAlgn="base" hangingPunct="1">
        <a:spcBef>
          <a:spcPct val="0"/>
        </a:spcBef>
        <a:spcAft>
          <a:spcPct val="0"/>
        </a:spcAft>
        <a:defRPr sz="4400">
          <a:solidFill>
            <a:schemeClr val="tx1"/>
          </a:solidFill>
          <a:latin typeface="Calibri" pitchFamily="34" charset="0"/>
          <a:ea typeface="黑体" pitchFamily="49" charset="-122"/>
        </a:defRPr>
      </a:lvl7pPr>
      <a:lvl8pPr marL="1371600" algn="ctr" rtl="0" eaLnBrk="1" fontAlgn="base" hangingPunct="1">
        <a:spcBef>
          <a:spcPct val="0"/>
        </a:spcBef>
        <a:spcAft>
          <a:spcPct val="0"/>
        </a:spcAft>
        <a:defRPr sz="4400">
          <a:solidFill>
            <a:schemeClr val="tx1"/>
          </a:solidFill>
          <a:latin typeface="Calibri" pitchFamily="34" charset="0"/>
          <a:ea typeface="黑体" pitchFamily="49" charset="-122"/>
        </a:defRPr>
      </a:lvl8pPr>
      <a:lvl9pPr marL="1828800" algn="ctr" rtl="0" eaLnBrk="1" fontAlgn="base" hangingPunct="1">
        <a:spcBef>
          <a:spcPct val="0"/>
        </a:spcBef>
        <a:spcAft>
          <a:spcPct val="0"/>
        </a:spcAft>
        <a:defRPr sz="4400">
          <a:solidFill>
            <a:schemeClr val="tx1"/>
          </a:solidFill>
          <a:latin typeface="Calibri" pitchFamily="34" charset="0"/>
          <a:ea typeface="黑体" pitchFamily="49"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000" kern="1200" baseline="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baseline="0">
          <a:solidFill>
            <a:schemeClr val="tx1"/>
          </a:solidFill>
          <a:latin typeface="+mn-lt"/>
          <a:ea typeface="微软雅黑" panose="020B0503020204020204" pitchFamily="3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baseline="0">
          <a:solidFill>
            <a:schemeClr val="tx1"/>
          </a:solidFill>
          <a:latin typeface="+mn-lt"/>
          <a:ea typeface="微软雅黑" panose="020B0503020204020204" pitchFamily="3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baseline="0">
          <a:solidFill>
            <a:schemeClr val="tx1"/>
          </a:solidFill>
          <a:latin typeface="+mn-lt"/>
          <a:ea typeface="微软雅黑" panose="020B0503020204020204" pitchFamily="3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baseline="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0429" y="3429000"/>
            <a:ext cx="8229600" cy="1143000"/>
          </a:xfrm>
        </p:spPr>
        <p:txBody>
          <a:bodyPr/>
          <a:lstStyle/>
          <a:p>
            <a:pPr algn="ctr"/>
            <a:r>
              <a:rPr lang="zh-CN" altLang="en-US" sz="3600" b="1" dirty="0">
                <a:latin typeface="Arial Unicode MS" panose="020B0604020202020204" pitchFamily="34" charset="-122"/>
                <a:ea typeface="Arial Unicode MS" panose="020B0604020202020204" pitchFamily="34" charset="-122"/>
                <a:cs typeface="Arial Unicode MS" panose="020B0604020202020204" pitchFamily="34" charset="-122"/>
              </a:rPr>
              <a:t>决策树学习</a:t>
            </a:r>
            <a:endParaRPr lang="en-US" altLang="zh-CN" sz="36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 name="Slide Number Placeholder 2"/>
          <p:cNvSpPr>
            <a:spLocks noGrp="1"/>
          </p:cNvSpPr>
          <p:nvPr>
            <p:ph type="sldNum" sz="quarter" idx="12"/>
          </p:nvPr>
        </p:nvSpPr>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A565BAFA-C870-4711-83B6-C3D5D82F0405}" type="slidenum">
              <a:rPr lang="zh-CN" altLang="en-US">
                <a:solidFill>
                  <a:srgbClr val="7F7F7F"/>
                </a:solidFill>
              </a:rPr>
              <a:pPr eaLnBrk="1" hangingPunct="1"/>
              <a:t>1</a:t>
            </a:fld>
            <a:endParaRPr lang="zh-CN" altLang="en-US">
              <a:solidFill>
                <a:srgbClr val="7F7F7F"/>
              </a:solidFill>
            </a:endParaRPr>
          </a:p>
        </p:txBody>
      </p:sp>
      <p:sp>
        <p:nvSpPr>
          <p:cNvPr id="2" name="Date Placeholder 1"/>
          <p:cNvSpPr>
            <a:spLocks noGrp="1"/>
          </p:cNvSpPr>
          <p:nvPr>
            <p:ph type="dt" sz="half" idx="10"/>
          </p:nvPr>
        </p:nvSpPr>
        <p:spPr/>
        <p:txBody>
          <a:bodyPr/>
          <a:lstStyle/>
          <a:p>
            <a:pPr>
              <a:defRPr/>
            </a:pPr>
            <a:r>
              <a:rPr lang="en-US" altLang="zh-CN"/>
              <a:t>2019/10/24</a:t>
            </a:r>
            <a:endParaRPr lang="zh-CN" altLang="en-US" dirty="0"/>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7FB7-CA3D-430D-B1C7-AF348943EA03}"/>
              </a:ext>
            </a:extLst>
          </p:cNvPr>
          <p:cNvSpPr>
            <a:spLocks noGrp="1"/>
          </p:cNvSpPr>
          <p:nvPr>
            <p:ph type="title"/>
          </p:nvPr>
        </p:nvSpPr>
        <p:spPr/>
        <p:txBody>
          <a:bodyPr/>
          <a:lstStyle/>
          <a:p>
            <a:r>
              <a:rPr lang="zh-CN" altLang="en-US" dirty="0"/>
              <a:t>基本的决策树学习算法</a:t>
            </a:r>
          </a:p>
        </p:txBody>
      </p:sp>
      <p:sp>
        <p:nvSpPr>
          <p:cNvPr id="3" name="日期占位符 2">
            <a:extLst>
              <a:ext uri="{FF2B5EF4-FFF2-40B4-BE49-F238E27FC236}">
                <a16:creationId xmlns:a16="http://schemas.microsoft.com/office/drawing/2014/main" id="{3A1B9254-E1D8-42FF-B852-7F9DD47B735A}"/>
              </a:ext>
            </a:extLst>
          </p:cNvPr>
          <p:cNvSpPr>
            <a:spLocks noGrp="1"/>
          </p:cNvSpPr>
          <p:nvPr>
            <p:ph type="dt" sz="half" idx="10"/>
          </p:nvPr>
        </p:nvSpPr>
        <p:spPr/>
        <p:txBody>
          <a:bodyPr/>
          <a:lstStyle/>
          <a:p>
            <a:pPr>
              <a:defRPr/>
            </a:pPr>
            <a:r>
              <a:rPr lang="en-US" altLang="zh-CN"/>
              <a:t>2019/10/24</a:t>
            </a:r>
            <a:endParaRPr lang="zh-CN" altLang="en-US" dirty="0"/>
          </a:p>
        </p:txBody>
      </p:sp>
      <p:sp>
        <p:nvSpPr>
          <p:cNvPr id="4" name="灯片编号占位符 3">
            <a:extLst>
              <a:ext uri="{FF2B5EF4-FFF2-40B4-BE49-F238E27FC236}">
                <a16:creationId xmlns:a16="http://schemas.microsoft.com/office/drawing/2014/main" id="{6D9887B0-D28B-4902-B38D-BC7D7507F112}"/>
              </a:ext>
            </a:extLst>
          </p:cNvPr>
          <p:cNvSpPr>
            <a:spLocks noGrp="1"/>
          </p:cNvSpPr>
          <p:nvPr>
            <p:ph type="sldNum" sz="quarter" idx="12"/>
          </p:nvPr>
        </p:nvSpPr>
        <p:spPr/>
        <p:txBody>
          <a:bodyPr/>
          <a:lstStyle/>
          <a:p>
            <a:fld id="{8C311DF1-EEAA-490D-B0D3-D605A4477C06}" type="slidenum">
              <a:rPr lang="zh-CN" altLang="en-US" smtClean="0"/>
              <a:pPr/>
              <a:t>10</a:t>
            </a:fld>
            <a:endParaRPr lang="zh-CN" altLang="en-US"/>
          </a:p>
        </p:txBody>
      </p:sp>
      <p:sp>
        <p:nvSpPr>
          <p:cNvPr id="5" name="文本框 4">
            <a:extLst>
              <a:ext uri="{FF2B5EF4-FFF2-40B4-BE49-F238E27FC236}">
                <a16:creationId xmlns:a16="http://schemas.microsoft.com/office/drawing/2014/main" id="{63A25297-B127-4287-84E8-F115B233623D}"/>
              </a:ext>
            </a:extLst>
          </p:cNvPr>
          <p:cNvSpPr txBox="1"/>
          <p:nvPr/>
        </p:nvSpPr>
        <p:spPr>
          <a:xfrm>
            <a:off x="611188" y="1844824"/>
            <a:ext cx="2952700" cy="369332"/>
          </a:xfrm>
          <a:prstGeom prst="rect">
            <a:avLst/>
          </a:prstGeom>
          <a:noFill/>
        </p:spPr>
        <p:txBody>
          <a:bodyPr wrap="square" rtlCol="0">
            <a:spAutoFit/>
          </a:bodyPr>
          <a:lstStyle/>
          <a:p>
            <a:r>
              <a:rPr lang="zh-CN" altLang="en-US" dirty="0"/>
              <a:t>如何选择最佳分类属性</a:t>
            </a:r>
          </a:p>
        </p:txBody>
      </p:sp>
      <p:sp>
        <p:nvSpPr>
          <p:cNvPr id="6" name="文本框 5">
            <a:extLst>
              <a:ext uri="{FF2B5EF4-FFF2-40B4-BE49-F238E27FC236}">
                <a16:creationId xmlns:a16="http://schemas.microsoft.com/office/drawing/2014/main" id="{324F583C-CF9B-490A-99A1-22AF1260C227}"/>
              </a:ext>
            </a:extLst>
          </p:cNvPr>
          <p:cNvSpPr txBox="1"/>
          <p:nvPr/>
        </p:nvSpPr>
        <p:spPr>
          <a:xfrm>
            <a:off x="1115616" y="2358767"/>
            <a:ext cx="7200800" cy="369332"/>
          </a:xfrm>
          <a:prstGeom prst="rect">
            <a:avLst/>
          </a:prstGeom>
          <a:noFill/>
        </p:spPr>
        <p:txBody>
          <a:bodyPr wrap="square" rtlCol="0">
            <a:spAutoFit/>
          </a:bodyPr>
          <a:lstStyle/>
          <a:p>
            <a:r>
              <a:rPr lang="zh-CN" altLang="en-US" dirty="0"/>
              <a:t>熵：是度量样本集合“纯度”最常用的一种指标</a:t>
            </a:r>
          </a:p>
        </p:txBody>
      </p:sp>
      <p:sp>
        <p:nvSpPr>
          <p:cNvPr id="7" name="文本框 6">
            <a:extLst>
              <a:ext uri="{FF2B5EF4-FFF2-40B4-BE49-F238E27FC236}">
                <a16:creationId xmlns:a16="http://schemas.microsoft.com/office/drawing/2014/main" id="{48B9F47D-F91B-4EDD-8B19-0EC5EF8EC54E}"/>
              </a:ext>
            </a:extLst>
          </p:cNvPr>
          <p:cNvSpPr txBox="1"/>
          <p:nvPr/>
        </p:nvSpPr>
        <p:spPr>
          <a:xfrm>
            <a:off x="1547664" y="2872710"/>
            <a:ext cx="7056784" cy="646331"/>
          </a:xfrm>
          <a:prstGeom prst="rect">
            <a:avLst/>
          </a:prstGeom>
          <a:noFill/>
        </p:spPr>
        <p:txBody>
          <a:bodyPr wrap="square" rtlCol="0">
            <a:spAutoFit/>
          </a:bodyPr>
          <a:lstStyle/>
          <a:p>
            <a:r>
              <a:rPr lang="zh-CN" altLang="en-US" dirty="0"/>
              <a:t>假定当前样本集合</a:t>
            </a:r>
            <a:r>
              <a:rPr lang="en-US" altLang="zh-CN" dirty="0"/>
              <a:t>D</a:t>
            </a:r>
            <a:r>
              <a:rPr lang="zh-CN" altLang="en-US" dirty="0"/>
              <a:t>中第</a:t>
            </a:r>
            <a:r>
              <a:rPr lang="en-US" altLang="zh-CN" dirty="0"/>
              <a:t>k</a:t>
            </a:r>
            <a:r>
              <a:rPr lang="zh-CN" altLang="en-US" dirty="0"/>
              <a:t>类样本所占的比例为</a:t>
            </a:r>
            <a:r>
              <a:rPr lang="en-US" altLang="zh-CN" dirty="0"/>
              <a:t>p</a:t>
            </a:r>
            <a:r>
              <a:rPr lang="en-US" altLang="zh-CN" baseline="-25000" dirty="0"/>
              <a:t>k</a:t>
            </a:r>
            <a:r>
              <a:rPr lang="en-US" altLang="zh-CN" dirty="0"/>
              <a:t>(k=1,2,…,|y|),</a:t>
            </a:r>
            <a:r>
              <a:rPr lang="zh-CN" altLang="en-US" dirty="0"/>
              <a:t>则</a:t>
            </a:r>
            <a:r>
              <a:rPr lang="en-US" altLang="zh-CN" dirty="0"/>
              <a:t>D</a:t>
            </a:r>
            <a:r>
              <a:rPr lang="zh-CN" altLang="en-US" dirty="0"/>
              <a:t>的信息熵定义为：</a:t>
            </a:r>
          </a:p>
        </p:txBody>
      </p:sp>
      <p:pic>
        <p:nvPicPr>
          <p:cNvPr id="8" name="图片 7">
            <a:extLst>
              <a:ext uri="{FF2B5EF4-FFF2-40B4-BE49-F238E27FC236}">
                <a16:creationId xmlns:a16="http://schemas.microsoft.com/office/drawing/2014/main" id="{A91A9B86-91AE-495B-9BB8-C115AE18BD51}"/>
              </a:ext>
            </a:extLst>
          </p:cNvPr>
          <p:cNvPicPr>
            <a:picLocks noChangeAspect="1"/>
          </p:cNvPicPr>
          <p:nvPr/>
        </p:nvPicPr>
        <p:blipFill>
          <a:blip r:embed="rId2"/>
          <a:stretch>
            <a:fillRect/>
          </a:stretch>
        </p:blipFill>
        <p:spPr>
          <a:xfrm>
            <a:off x="2771800" y="3729607"/>
            <a:ext cx="1876425" cy="676275"/>
          </a:xfrm>
          <a:prstGeom prst="rect">
            <a:avLst/>
          </a:prstGeom>
        </p:spPr>
      </p:pic>
      <p:pic>
        <p:nvPicPr>
          <p:cNvPr id="9" name="图片 8">
            <a:extLst>
              <a:ext uri="{FF2B5EF4-FFF2-40B4-BE49-F238E27FC236}">
                <a16:creationId xmlns:a16="http://schemas.microsoft.com/office/drawing/2014/main" id="{AB28981F-5324-434D-BA60-35096DB87751}"/>
              </a:ext>
            </a:extLst>
          </p:cNvPr>
          <p:cNvPicPr>
            <a:picLocks noChangeAspect="1"/>
          </p:cNvPicPr>
          <p:nvPr/>
        </p:nvPicPr>
        <p:blipFill>
          <a:blip r:embed="rId3"/>
          <a:stretch>
            <a:fillRect/>
          </a:stretch>
        </p:blipFill>
        <p:spPr>
          <a:xfrm>
            <a:off x="5868144" y="3572444"/>
            <a:ext cx="1562100" cy="990600"/>
          </a:xfrm>
          <a:prstGeom prst="rect">
            <a:avLst/>
          </a:prstGeom>
        </p:spPr>
      </p:pic>
      <p:sp>
        <p:nvSpPr>
          <p:cNvPr id="10" name="文本框 9">
            <a:extLst>
              <a:ext uri="{FF2B5EF4-FFF2-40B4-BE49-F238E27FC236}">
                <a16:creationId xmlns:a16="http://schemas.microsoft.com/office/drawing/2014/main" id="{B44C3B23-5347-4D0B-89B6-5084F046A6D2}"/>
              </a:ext>
            </a:extLst>
          </p:cNvPr>
          <p:cNvSpPr txBox="1"/>
          <p:nvPr/>
        </p:nvSpPr>
        <p:spPr>
          <a:xfrm>
            <a:off x="1655676" y="4735598"/>
            <a:ext cx="6120680" cy="923330"/>
          </a:xfrm>
          <a:prstGeom prst="rect">
            <a:avLst/>
          </a:prstGeom>
          <a:noFill/>
        </p:spPr>
        <p:txBody>
          <a:bodyPr wrap="square" rtlCol="0">
            <a:spAutoFit/>
          </a:bodyPr>
          <a:lstStyle/>
          <a:p>
            <a:r>
              <a:rPr lang="en-US" altLang="zh-CN" dirty="0"/>
              <a:t>|y|</a:t>
            </a:r>
            <a:r>
              <a:rPr lang="zh-CN" altLang="en-US" dirty="0"/>
              <a:t>：指的是样本中分类的个数，如上例中的分类有</a:t>
            </a:r>
            <a:r>
              <a:rPr lang="en-US" altLang="zh-CN" dirty="0"/>
              <a:t>2</a:t>
            </a:r>
            <a:r>
              <a:rPr lang="zh-CN" altLang="en-US" dirty="0"/>
              <a:t>个，分别为“</a:t>
            </a:r>
            <a:r>
              <a:rPr lang="en-US" altLang="zh-CN" dirty="0"/>
              <a:t>Yes</a:t>
            </a:r>
            <a:r>
              <a:rPr lang="zh-CN" altLang="en-US" dirty="0"/>
              <a:t>”和“</a:t>
            </a:r>
            <a:r>
              <a:rPr lang="en-US" altLang="zh-CN" dirty="0"/>
              <a:t>No</a:t>
            </a:r>
            <a:r>
              <a:rPr lang="zh-CN" altLang="en-US" dirty="0"/>
              <a:t>”</a:t>
            </a:r>
            <a:endParaRPr lang="en-US" altLang="zh-CN" dirty="0"/>
          </a:p>
          <a:p>
            <a:r>
              <a:rPr lang="en-US" altLang="zh-CN" dirty="0" err="1"/>
              <a:t>P</a:t>
            </a:r>
            <a:r>
              <a:rPr lang="en-US" altLang="zh-CN" baseline="-25000" dirty="0" err="1"/>
              <a:t>k</a:t>
            </a:r>
            <a:r>
              <a:rPr lang="zh-CN" altLang="en-US" dirty="0"/>
              <a:t>：第</a:t>
            </a:r>
            <a:r>
              <a:rPr lang="en-US" altLang="zh-CN" dirty="0"/>
              <a:t>k</a:t>
            </a:r>
            <a:r>
              <a:rPr lang="zh-CN" altLang="en-US" dirty="0"/>
              <a:t>类样本所占的比例</a:t>
            </a:r>
          </a:p>
        </p:txBody>
      </p:sp>
      <p:sp>
        <p:nvSpPr>
          <p:cNvPr id="11" name="文本框 10">
            <a:extLst>
              <a:ext uri="{FF2B5EF4-FFF2-40B4-BE49-F238E27FC236}">
                <a16:creationId xmlns:a16="http://schemas.microsoft.com/office/drawing/2014/main" id="{FECEE0C6-3F04-4C95-B66F-F9D4FF49DAF6}"/>
              </a:ext>
            </a:extLst>
          </p:cNvPr>
          <p:cNvSpPr txBox="1"/>
          <p:nvPr/>
        </p:nvSpPr>
        <p:spPr>
          <a:xfrm>
            <a:off x="1641891" y="5779601"/>
            <a:ext cx="6012668" cy="369332"/>
          </a:xfrm>
          <a:prstGeom prst="rect">
            <a:avLst/>
          </a:prstGeom>
          <a:noFill/>
        </p:spPr>
        <p:txBody>
          <a:bodyPr wrap="square" rtlCol="0">
            <a:spAutoFit/>
          </a:bodyPr>
          <a:lstStyle/>
          <a:p>
            <a:r>
              <a:rPr lang="en-US" altLang="zh-CN" dirty="0"/>
              <a:t>Ent(D)</a:t>
            </a:r>
            <a:r>
              <a:rPr lang="zh-CN" altLang="en-US" dirty="0"/>
              <a:t>的值越小，则</a:t>
            </a:r>
            <a:r>
              <a:rPr lang="en-US" altLang="zh-CN" dirty="0"/>
              <a:t>D</a:t>
            </a:r>
            <a:r>
              <a:rPr lang="zh-CN" altLang="en-US" dirty="0"/>
              <a:t>的纯度越高</a:t>
            </a:r>
          </a:p>
        </p:txBody>
      </p:sp>
    </p:spTree>
    <p:extLst>
      <p:ext uri="{BB962C8B-B14F-4D97-AF65-F5344CB8AC3E}">
        <p14:creationId xmlns:p14="http://schemas.microsoft.com/office/powerpoint/2010/main" val="2291134826"/>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7E354B-D6F5-4FC9-BAF8-4AEBCFF4B929}"/>
              </a:ext>
            </a:extLst>
          </p:cNvPr>
          <p:cNvSpPr>
            <a:spLocks noGrp="1"/>
          </p:cNvSpPr>
          <p:nvPr>
            <p:ph type="title"/>
          </p:nvPr>
        </p:nvSpPr>
        <p:spPr/>
        <p:txBody>
          <a:bodyPr/>
          <a:lstStyle/>
          <a:p>
            <a:r>
              <a:rPr lang="zh-CN" altLang="en-US" dirty="0"/>
              <a:t>基本的决策树学习算法</a:t>
            </a:r>
          </a:p>
        </p:txBody>
      </p:sp>
      <p:sp>
        <p:nvSpPr>
          <p:cNvPr id="3" name="日期占位符 2">
            <a:extLst>
              <a:ext uri="{FF2B5EF4-FFF2-40B4-BE49-F238E27FC236}">
                <a16:creationId xmlns:a16="http://schemas.microsoft.com/office/drawing/2014/main" id="{27F728F9-7670-442B-896A-5C3E49D486EB}"/>
              </a:ext>
            </a:extLst>
          </p:cNvPr>
          <p:cNvSpPr>
            <a:spLocks noGrp="1"/>
          </p:cNvSpPr>
          <p:nvPr>
            <p:ph type="dt" sz="half" idx="10"/>
          </p:nvPr>
        </p:nvSpPr>
        <p:spPr/>
        <p:txBody>
          <a:bodyPr/>
          <a:lstStyle/>
          <a:p>
            <a:pPr>
              <a:defRPr/>
            </a:pPr>
            <a:r>
              <a:rPr lang="en-US" altLang="zh-CN"/>
              <a:t>2019/10/24</a:t>
            </a:r>
            <a:endParaRPr lang="zh-CN" altLang="en-US" dirty="0"/>
          </a:p>
        </p:txBody>
      </p:sp>
      <p:sp>
        <p:nvSpPr>
          <p:cNvPr id="4" name="灯片编号占位符 3">
            <a:extLst>
              <a:ext uri="{FF2B5EF4-FFF2-40B4-BE49-F238E27FC236}">
                <a16:creationId xmlns:a16="http://schemas.microsoft.com/office/drawing/2014/main" id="{DA8BF39D-D927-4AFC-B157-39F0B0DFB344}"/>
              </a:ext>
            </a:extLst>
          </p:cNvPr>
          <p:cNvSpPr>
            <a:spLocks noGrp="1"/>
          </p:cNvSpPr>
          <p:nvPr>
            <p:ph type="sldNum" sz="quarter" idx="12"/>
          </p:nvPr>
        </p:nvSpPr>
        <p:spPr/>
        <p:txBody>
          <a:bodyPr/>
          <a:lstStyle/>
          <a:p>
            <a:fld id="{8C311DF1-EEAA-490D-B0D3-D605A4477C06}" type="slidenum">
              <a:rPr lang="zh-CN" altLang="en-US" smtClean="0"/>
              <a:pPr/>
              <a:t>11</a:t>
            </a:fld>
            <a:endParaRPr lang="zh-CN" altLang="en-US"/>
          </a:p>
        </p:txBody>
      </p:sp>
      <p:sp>
        <p:nvSpPr>
          <p:cNvPr id="5" name="文本框 4">
            <a:extLst>
              <a:ext uri="{FF2B5EF4-FFF2-40B4-BE49-F238E27FC236}">
                <a16:creationId xmlns:a16="http://schemas.microsoft.com/office/drawing/2014/main" id="{EF8A07E2-52E1-400B-88AA-BBA18C484BFE}"/>
              </a:ext>
            </a:extLst>
          </p:cNvPr>
          <p:cNvSpPr txBox="1"/>
          <p:nvPr/>
        </p:nvSpPr>
        <p:spPr>
          <a:xfrm>
            <a:off x="611188" y="1916832"/>
            <a:ext cx="7633220" cy="923330"/>
          </a:xfrm>
          <a:prstGeom prst="rect">
            <a:avLst/>
          </a:prstGeom>
          <a:noFill/>
        </p:spPr>
        <p:txBody>
          <a:bodyPr wrap="square" rtlCol="0">
            <a:spAutoFit/>
          </a:bodyPr>
          <a:lstStyle/>
          <a:p>
            <a:r>
              <a:rPr lang="zh-CN" altLang="en-US" dirty="0"/>
              <a:t>         例如：假设 </a:t>
            </a:r>
            <a:r>
              <a:rPr lang="en-US" altLang="zh-CN" dirty="0"/>
              <a:t>S </a:t>
            </a:r>
            <a:r>
              <a:rPr lang="zh-CN" altLang="en-US" dirty="0"/>
              <a:t>是一个关于某布尔概念的有 </a:t>
            </a:r>
            <a:r>
              <a:rPr lang="en-US" altLang="zh-CN" dirty="0"/>
              <a:t>14 </a:t>
            </a:r>
            <a:r>
              <a:rPr lang="zh-CN" altLang="en-US" dirty="0"/>
              <a:t>个样例的集合，它包括 </a:t>
            </a:r>
            <a:r>
              <a:rPr lang="en-US" altLang="zh-CN" dirty="0"/>
              <a:t>9 </a:t>
            </a:r>
            <a:r>
              <a:rPr lang="zh-CN" altLang="en-US" dirty="0"/>
              <a:t>个正例 和 </a:t>
            </a:r>
            <a:r>
              <a:rPr lang="en-US" altLang="zh-CN" dirty="0"/>
              <a:t>5 </a:t>
            </a:r>
            <a:r>
              <a:rPr lang="zh-CN" altLang="en-US" dirty="0"/>
              <a:t>个反例（我们采用记号</a:t>
            </a:r>
            <a:r>
              <a:rPr lang="en-US" altLang="zh-CN" dirty="0"/>
              <a:t>[9+</a:t>
            </a:r>
            <a:r>
              <a:rPr lang="zh-CN" altLang="en-US" dirty="0"/>
              <a:t>，</a:t>
            </a:r>
            <a:r>
              <a:rPr lang="en-US" altLang="zh-CN" dirty="0"/>
              <a:t>5-]</a:t>
            </a:r>
            <a:r>
              <a:rPr lang="zh-CN" altLang="en-US" dirty="0"/>
              <a:t>来概括这样的数据样例）。那么 </a:t>
            </a:r>
            <a:r>
              <a:rPr lang="en-US" altLang="zh-CN" dirty="0"/>
              <a:t>S </a:t>
            </a:r>
            <a:r>
              <a:rPr lang="zh-CN" altLang="en-US" dirty="0"/>
              <a:t>相对于这个布尔分类的熵（</a:t>
            </a:r>
            <a:r>
              <a:rPr lang="en-US" altLang="zh-CN" dirty="0"/>
              <a:t>Entropy</a:t>
            </a:r>
            <a:r>
              <a:rPr lang="zh-CN" altLang="en-US" dirty="0"/>
              <a:t>）为： </a:t>
            </a:r>
          </a:p>
        </p:txBody>
      </p:sp>
      <p:pic>
        <p:nvPicPr>
          <p:cNvPr id="6" name="图片 5">
            <a:extLst>
              <a:ext uri="{FF2B5EF4-FFF2-40B4-BE49-F238E27FC236}">
                <a16:creationId xmlns:a16="http://schemas.microsoft.com/office/drawing/2014/main" id="{8DC7BCA6-D5AD-43AB-80B9-04A6AEBCD110}"/>
              </a:ext>
            </a:extLst>
          </p:cNvPr>
          <p:cNvPicPr>
            <a:picLocks noChangeAspect="1"/>
          </p:cNvPicPr>
          <p:nvPr/>
        </p:nvPicPr>
        <p:blipFill>
          <a:blip r:embed="rId2"/>
          <a:stretch>
            <a:fillRect/>
          </a:stretch>
        </p:blipFill>
        <p:spPr>
          <a:xfrm>
            <a:off x="2205037" y="2954976"/>
            <a:ext cx="4733925" cy="819150"/>
          </a:xfrm>
          <a:prstGeom prst="rect">
            <a:avLst/>
          </a:prstGeom>
        </p:spPr>
      </p:pic>
      <p:sp>
        <p:nvSpPr>
          <p:cNvPr id="7" name="文本框 6">
            <a:extLst>
              <a:ext uri="{FF2B5EF4-FFF2-40B4-BE49-F238E27FC236}">
                <a16:creationId xmlns:a16="http://schemas.microsoft.com/office/drawing/2014/main" id="{91122E17-00EB-4551-BCDA-24681CD02DF8}"/>
              </a:ext>
            </a:extLst>
          </p:cNvPr>
          <p:cNvSpPr txBox="1"/>
          <p:nvPr/>
        </p:nvSpPr>
        <p:spPr>
          <a:xfrm>
            <a:off x="611188" y="4017839"/>
            <a:ext cx="7633220" cy="646331"/>
          </a:xfrm>
          <a:prstGeom prst="rect">
            <a:avLst/>
          </a:prstGeom>
          <a:noFill/>
        </p:spPr>
        <p:txBody>
          <a:bodyPr wrap="square" rtlCol="0">
            <a:spAutoFit/>
          </a:bodyPr>
          <a:lstStyle/>
          <a:p>
            <a:r>
              <a:rPr lang="zh-CN" altLang="en-US" dirty="0"/>
              <a:t>         注意：如果 </a:t>
            </a:r>
            <a:r>
              <a:rPr lang="en-US" altLang="zh-CN" dirty="0"/>
              <a:t>S </a:t>
            </a:r>
            <a:r>
              <a:rPr lang="zh-CN" altLang="en-US" dirty="0"/>
              <a:t>的所有成员属于同一类，那么 </a:t>
            </a:r>
            <a:r>
              <a:rPr lang="en-US" altLang="zh-CN" dirty="0"/>
              <a:t>S </a:t>
            </a:r>
            <a:r>
              <a:rPr lang="zh-CN" altLang="en-US" dirty="0"/>
              <a:t>的熵为 </a:t>
            </a:r>
            <a:r>
              <a:rPr lang="en-US" altLang="zh-CN" dirty="0"/>
              <a:t>0</a:t>
            </a:r>
            <a:r>
              <a:rPr lang="zh-CN" altLang="en-US" dirty="0"/>
              <a:t>。例如，如果所有的成员是 正的（</a:t>
            </a:r>
            <a:r>
              <a:rPr lang="en-US" altLang="zh-CN" dirty="0"/>
              <a:t>p⊕=1 </a:t>
            </a:r>
            <a:r>
              <a:rPr lang="zh-CN" altLang="en-US" dirty="0"/>
              <a:t>） ， 那 么 </a:t>
            </a:r>
            <a:r>
              <a:rPr lang="en-US" altLang="zh-CN" dirty="0"/>
              <a:t>p</a:t>
            </a:r>
            <a:r>
              <a:rPr lang="el-GR" altLang="zh-CN" dirty="0"/>
              <a:t>Θ </a:t>
            </a:r>
            <a:r>
              <a:rPr lang="zh-CN" altLang="en-US" dirty="0"/>
              <a:t>就是 </a:t>
            </a:r>
            <a:r>
              <a:rPr lang="en-US" altLang="zh-CN" dirty="0"/>
              <a:t>0 </a:t>
            </a:r>
            <a:r>
              <a:rPr lang="zh-CN" altLang="en-US" dirty="0"/>
              <a:t>，于是：</a:t>
            </a:r>
            <a:endParaRPr lang="en-US" altLang="zh-CN" dirty="0"/>
          </a:p>
        </p:txBody>
      </p:sp>
      <p:pic>
        <p:nvPicPr>
          <p:cNvPr id="8" name="图片 7">
            <a:extLst>
              <a:ext uri="{FF2B5EF4-FFF2-40B4-BE49-F238E27FC236}">
                <a16:creationId xmlns:a16="http://schemas.microsoft.com/office/drawing/2014/main" id="{D345AAC8-9AB2-4977-B1DA-A45F46F0936C}"/>
              </a:ext>
            </a:extLst>
          </p:cNvPr>
          <p:cNvPicPr>
            <a:picLocks noChangeAspect="1"/>
          </p:cNvPicPr>
          <p:nvPr/>
        </p:nvPicPr>
        <p:blipFill>
          <a:blip r:embed="rId3"/>
          <a:stretch>
            <a:fillRect/>
          </a:stretch>
        </p:blipFill>
        <p:spPr>
          <a:xfrm>
            <a:off x="2915816" y="4798345"/>
            <a:ext cx="3733800" cy="219075"/>
          </a:xfrm>
          <a:prstGeom prst="rect">
            <a:avLst/>
          </a:prstGeom>
        </p:spPr>
      </p:pic>
      <p:pic>
        <p:nvPicPr>
          <p:cNvPr id="9" name="图片 8">
            <a:extLst>
              <a:ext uri="{FF2B5EF4-FFF2-40B4-BE49-F238E27FC236}">
                <a16:creationId xmlns:a16="http://schemas.microsoft.com/office/drawing/2014/main" id="{B8CEC1FD-F28B-495D-8B01-1EE7B9754344}"/>
              </a:ext>
            </a:extLst>
          </p:cNvPr>
          <p:cNvPicPr>
            <a:picLocks noChangeAspect="1"/>
          </p:cNvPicPr>
          <p:nvPr/>
        </p:nvPicPr>
        <p:blipFill>
          <a:blip r:embed="rId4"/>
          <a:stretch>
            <a:fillRect/>
          </a:stretch>
        </p:blipFill>
        <p:spPr>
          <a:xfrm>
            <a:off x="1797784" y="4769770"/>
            <a:ext cx="1123950" cy="247650"/>
          </a:xfrm>
          <a:prstGeom prst="rect">
            <a:avLst/>
          </a:prstGeom>
        </p:spPr>
      </p:pic>
      <p:sp>
        <p:nvSpPr>
          <p:cNvPr id="10" name="文本框 9">
            <a:extLst>
              <a:ext uri="{FF2B5EF4-FFF2-40B4-BE49-F238E27FC236}">
                <a16:creationId xmlns:a16="http://schemas.microsoft.com/office/drawing/2014/main" id="{8F1E01EE-D1D9-4256-AA17-0A1AE7544563}"/>
              </a:ext>
            </a:extLst>
          </p:cNvPr>
          <p:cNvSpPr txBox="1"/>
          <p:nvPr/>
        </p:nvSpPr>
        <p:spPr>
          <a:xfrm>
            <a:off x="1780024" y="5214510"/>
            <a:ext cx="6446624" cy="646331"/>
          </a:xfrm>
          <a:prstGeom prst="rect">
            <a:avLst/>
          </a:prstGeom>
          <a:noFill/>
        </p:spPr>
        <p:txBody>
          <a:bodyPr wrap="square" rtlCol="0">
            <a:spAutoFit/>
          </a:bodyPr>
          <a:lstStyle/>
          <a:p>
            <a:r>
              <a:rPr lang="zh-CN" altLang="en-US" dirty="0"/>
              <a:t>另外，当集合中正反样例的数量相等时熵为 </a:t>
            </a:r>
            <a:r>
              <a:rPr lang="en-US" altLang="zh-CN" dirty="0"/>
              <a:t>1</a:t>
            </a:r>
            <a:r>
              <a:rPr lang="zh-CN" altLang="en-US" dirty="0"/>
              <a:t>。如果集合中正反例的数量不等时，熵介于 </a:t>
            </a:r>
            <a:r>
              <a:rPr lang="en-US" altLang="zh-CN" dirty="0"/>
              <a:t>0 </a:t>
            </a:r>
            <a:r>
              <a:rPr lang="zh-CN" altLang="en-US" dirty="0"/>
              <a:t>和 </a:t>
            </a:r>
            <a:r>
              <a:rPr lang="en-US" altLang="zh-CN" dirty="0"/>
              <a:t>1 </a:t>
            </a:r>
            <a:r>
              <a:rPr lang="zh-CN" altLang="en-US" dirty="0"/>
              <a:t>之间</a:t>
            </a:r>
          </a:p>
        </p:txBody>
      </p:sp>
    </p:spTree>
    <p:extLst>
      <p:ext uri="{BB962C8B-B14F-4D97-AF65-F5344CB8AC3E}">
        <p14:creationId xmlns:p14="http://schemas.microsoft.com/office/powerpoint/2010/main" val="3681997713"/>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01A623-7D36-40A6-B245-1E3C7A48FE5A}"/>
              </a:ext>
            </a:extLst>
          </p:cNvPr>
          <p:cNvSpPr>
            <a:spLocks noGrp="1"/>
          </p:cNvSpPr>
          <p:nvPr>
            <p:ph type="title"/>
          </p:nvPr>
        </p:nvSpPr>
        <p:spPr/>
        <p:txBody>
          <a:bodyPr/>
          <a:lstStyle/>
          <a:p>
            <a:r>
              <a:rPr lang="zh-CN" altLang="en-US" dirty="0"/>
              <a:t>基本的决策树学习算法</a:t>
            </a:r>
          </a:p>
        </p:txBody>
      </p:sp>
      <p:sp>
        <p:nvSpPr>
          <p:cNvPr id="3" name="日期占位符 2">
            <a:extLst>
              <a:ext uri="{FF2B5EF4-FFF2-40B4-BE49-F238E27FC236}">
                <a16:creationId xmlns:a16="http://schemas.microsoft.com/office/drawing/2014/main" id="{E74429A3-A11C-4672-B87E-1D20FE22CE00}"/>
              </a:ext>
            </a:extLst>
          </p:cNvPr>
          <p:cNvSpPr>
            <a:spLocks noGrp="1"/>
          </p:cNvSpPr>
          <p:nvPr>
            <p:ph type="dt" sz="half" idx="10"/>
          </p:nvPr>
        </p:nvSpPr>
        <p:spPr/>
        <p:txBody>
          <a:bodyPr/>
          <a:lstStyle/>
          <a:p>
            <a:pPr>
              <a:defRPr/>
            </a:pPr>
            <a:r>
              <a:rPr lang="en-US" altLang="zh-CN"/>
              <a:t>2019/10/24</a:t>
            </a:r>
            <a:endParaRPr lang="zh-CN" altLang="en-US" dirty="0"/>
          </a:p>
        </p:txBody>
      </p:sp>
      <p:sp>
        <p:nvSpPr>
          <p:cNvPr id="4" name="灯片编号占位符 3">
            <a:extLst>
              <a:ext uri="{FF2B5EF4-FFF2-40B4-BE49-F238E27FC236}">
                <a16:creationId xmlns:a16="http://schemas.microsoft.com/office/drawing/2014/main" id="{1EDE9355-CE30-47A2-BDF8-F3B7B043DE77}"/>
              </a:ext>
            </a:extLst>
          </p:cNvPr>
          <p:cNvSpPr>
            <a:spLocks noGrp="1"/>
          </p:cNvSpPr>
          <p:nvPr>
            <p:ph type="sldNum" sz="quarter" idx="12"/>
          </p:nvPr>
        </p:nvSpPr>
        <p:spPr/>
        <p:txBody>
          <a:bodyPr/>
          <a:lstStyle/>
          <a:p>
            <a:fld id="{8C311DF1-EEAA-490D-B0D3-D605A4477C06}" type="slidenum">
              <a:rPr lang="zh-CN" altLang="en-US" smtClean="0"/>
              <a:pPr/>
              <a:t>12</a:t>
            </a:fld>
            <a:endParaRPr lang="zh-CN" altLang="en-US"/>
          </a:p>
        </p:txBody>
      </p:sp>
      <p:sp>
        <p:nvSpPr>
          <p:cNvPr id="5" name="文本框 4">
            <a:extLst>
              <a:ext uri="{FF2B5EF4-FFF2-40B4-BE49-F238E27FC236}">
                <a16:creationId xmlns:a16="http://schemas.microsoft.com/office/drawing/2014/main" id="{017C1ADD-FD08-441C-8C99-5557EAE83D17}"/>
              </a:ext>
            </a:extLst>
          </p:cNvPr>
          <p:cNvSpPr txBox="1"/>
          <p:nvPr/>
        </p:nvSpPr>
        <p:spPr>
          <a:xfrm>
            <a:off x="1115616" y="1916832"/>
            <a:ext cx="7344816" cy="923330"/>
          </a:xfrm>
          <a:prstGeom prst="rect">
            <a:avLst/>
          </a:prstGeom>
          <a:noFill/>
        </p:spPr>
        <p:txBody>
          <a:bodyPr wrap="square" rtlCol="0">
            <a:spAutoFit/>
          </a:bodyPr>
          <a:lstStyle/>
          <a:p>
            <a:r>
              <a:rPr lang="zh-CN" altLang="en-US" dirty="0"/>
              <a:t>信息增益：直接以信息熵为基础，计算当前划分对信息熵所造成的变化，简单的说，一个属 性的信息增益就是由于使用这个属性分割样例而导致的期望熵降低，</a:t>
            </a:r>
          </a:p>
        </p:txBody>
      </p:sp>
      <p:sp>
        <p:nvSpPr>
          <p:cNvPr id="6" name="文本框 5">
            <a:extLst>
              <a:ext uri="{FF2B5EF4-FFF2-40B4-BE49-F238E27FC236}">
                <a16:creationId xmlns:a16="http://schemas.microsoft.com/office/drawing/2014/main" id="{B1867E09-5FC1-4056-9E33-7E36A891BC87}"/>
              </a:ext>
            </a:extLst>
          </p:cNvPr>
          <p:cNvSpPr txBox="1"/>
          <p:nvPr/>
        </p:nvSpPr>
        <p:spPr>
          <a:xfrm>
            <a:off x="1123498" y="3146411"/>
            <a:ext cx="7200800" cy="369332"/>
          </a:xfrm>
          <a:prstGeom prst="rect">
            <a:avLst/>
          </a:prstGeom>
          <a:noFill/>
        </p:spPr>
        <p:txBody>
          <a:bodyPr wrap="square" rtlCol="0">
            <a:spAutoFit/>
          </a:bodyPr>
          <a:lstStyle/>
          <a:p>
            <a:r>
              <a:rPr lang="zh-CN" altLang="en-US" dirty="0"/>
              <a:t>在理解信息增益之前，要明确</a:t>
            </a:r>
            <a:r>
              <a:rPr lang="en-US" altLang="zh-CN" dirty="0"/>
              <a:t>——</a:t>
            </a:r>
            <a:r>
              <a:rPr lang="zh-CN" altLang="en-US" dirty="0"/>
              <a:t>条件熵</a:t>
            </a:r>
          </a:p>
        </p:txBody>
      </p:sp>
      <p:sp>
        <p:nvSpPr>
          <p:cNvPr id="7" name="文本框 6">
            <a:extLst>
              <a:ext uri="{FF2B5EF4-FFF2-40B4-BE49-F238E27FC236}">
                <a16:creationId xmlns:a16="http://schemas.microsoft.com/office/drawing/2014/main" id="{04024939-B4F5-41C7-87EF-A911FB4E7ECB}"/>
              </a:ext>
            </a:extLst>
          </p:cNvPr>
          <p:cNvSpPr txBox="1"/>
          <p:nvPr/>
        </p:nvSpPr>
        <p:spPr>
          <a:xfrm>
            <a:off x="1115616" y="3851243"/>
            <a:ext cx="7344815" cy="646331"/>
          </a:xfrm>
          <a:prstGeom prst="rect">
            <a:avLst/>
          </a:prstGeom>
          <a:noFill/>
        </p:spPr>
        <p:txBody>
          <a:bodyPr wrap="square" rtlCol="0">
            <a:spAutoFit/>
          </a:bodyPr>
          <a:lstStyle/>
          <a:p>
            <a:r>
              <a:rPr lang="zh-CN" altLang="en-US" dirty="0"/>
              <a:t>条件熵</a:t>
            </a:r>
            <a:r>
              <a:rPr lang="en-US" altLang="zh-CN" dirty="0"/>
              <a:t>H(Y∣X) </a:t>
            </a:r>
            <a:r>
              <a:rPr lang="zh-CN" altLang="en-US" dirty="0"/>
              <a:t>表示在已知随机变量</a:t>
            </a:r>
            <a:r>
              <a:rPr lang="en-US" altLang="zh-CN" dirty="0"/>
              <a:t>X</a:t>
            </a:r>
            <a:r>
              <a:rPr lang="zh-CN" altLang="en-US" dirty="0"/>
              <a:t>的条件下随机变量</a:t>
            </a:r>
            <a:r>
              <a:rPr lang="en-US" altLang="zh-CN" dirty="0"/>
              <a:t>Y</a:t>
            </a:r>
            <a:r>
              <a:rPr lang="zh-CN" altLang="en-US" dirty="0"/>
              <a:t>的不确定性，定义</a:t>
            </a:r>
            <a:r>
              <a:rPr lang="en-US" altLang="zh-CN" dirty="0"/>
              <a:t>X</a:t>
            </a:r>
            <a:r>
              <a:rPr lang="zh-CN" altLang="en-US" dirty="0"/>
              <a:t>给定条件下</a:t>
            </a:r>
            <a:r>
              <a:rPr lang="en-US" altLang="zh-CN" dirty="0"/>
              <a:t>Y</a:t>
            </a:r>
            <a:r>
              <a:rPr lang="zh-CN" altLang="en-US" dirty="0"/>
              <a:t>的条件概率分布的熵对</a:t>
            </a:r>
            <a:r>
              <a:rPr lang="en-US" altLang="zh-CN" dirty="0"/>
              <a:t>X</a:t>
            </a:r>
            <a:r>
              <a:rPr lang="zh-CN" altLang="en-US" dirty="0"/>
              <a:t>的数学期望：</a:t>
            </a:r>
          </a:p>
        </p:txBody>
      </p:sp>
      <p:pic>
        <p:nvPicPr>
          <p:cNvPr id="8" name="图片 7">
            <a:extLst>
              <a:ext uri="{FF2B5EF4-FFF2-40B4-BE49-F238E27FC236}">
                <a16:creationId xmlns:a16="http://schemas.microsoft.com/office/drawing/2014/main" id="{75561846-8078-4381-970E-C2F63C902457}"/>
              </a:ext>
            </a:extLst>
          </p:cNvPr>
          <p:cNvPicPr>
            <a:picLocks noChangeAspect="1"/>
          </p:cNvPicPr>
          <p:nvPr/>
        </p:nvPicPr>
        <p:blipFill>
          <a:blip r:embed="rId2"/>
          <a:stretch>
            <a:fillRect/>
          </a:stretch>
        </p:blipFill>
        <p:spPr>
          <a:xfrm>
            <a:off x="2771800" y="4891919"/>
            <a:ext cx="3133725" cy="723900"/>
          </a:xfrm>
          <a:prstGeom prst="rect">
            <a:avLst/>
          </a:prstGeom>
        </p:spPr>
      </p:pic>
    </p:spTree>
    <p:extLst>
      <p:ext uri="{BB962C8B-B14F-4D97-AF65-F5344CB8AC3E}">
        <p14:creationId xmlns:p14="http://schemas.microsoft.com/office/powerpoint/2010/main" val="3794227952"/>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8D1BDA-7BA5-4941-BA3C-5C1CF2D58F06}"/>
              </a:ext>
            </a:extLst>
          </p:cNvPr>
          <p:cNvSpPr>
            <a:spLocks noGrp="1"/>
          </p:cNvSpPr>
          <p:nvPr>
            <p:ph type="title"/>
          </p:nvPr>
        </p:nvSpPr>
        <p:spPr/>
        <p:txBody>
          <a:bodyPr/>
          <a:lstStyle/>
          <a:p>
            <a:r>
              <a:rPr lang="zh-CN" altLang="en-US" dirty="0"/>
              <a:t>基本的决策树学习算法</a:t>
            </a:r>
          </a:p>
        </p:txBody>
      </p:sp>
      <p:sp>
        <p:nvSpPr>
          <p:cNvPr id="3" name="日期占位符 2">
            <a:extLst>
              <a:ext uri="{FF2B5EF4-FFF2-40B4-BE49-F238E27FC236}">
                <a16:creationId xmlns:a16="http://schemas.microsoft.com/office/drawing/2014/main" id="{FBCE3CC3-D6A4-46E4-8F99-0A06A2625461}"/>
              </a:ext>
            </a:extLst>
          </p:cNvPr>
          <p:cNvSpPr>
            <a:spLocks noGrp="1"/>
          </p:cNvSpPr>
          <p:nvPr>
            <p:ph type="dt" sz="half" idx="10"/>
          </p:nvPr>
        </p:nvSpPr>
        <p:spPr/>
        <p:txBody>
          <a:bodyPr/>
          <a:lstStyle/>
          <a:p>
            <a:pPr>
              <a:defRPr/>
            </a:pPr>
            <a:r>
              <a:rPr lang="en-US" altLang="zh-CN"/>
              <a:t>2019/10/24</a:t>
            </a:r>
            <a:endParaRPr lang="zh-CN" altLang="en-US" dirty="0"/>
          </a:p>
        </p:txBody>
      </p:sp>
      <p:sp>
        <p:nvSpPr>
          <p:cNvPr id="4" name="灯片编号占位符 3">
            <a:extLst>
              <a:ext uri="{FF2B5EF4-FFF2-40B4-BE49-F238E27FC236}">
                <a16:creationId xmlns:a16="http://schemas.microsoft.com/office/drawing/2014/main" id="{2747EAEB-9EFF-4140-9096-140AAA5764ED}"/>
              </a:ext>
            </a:extLst>
          </p:cNvPr>
          <p:cNvSpPr>
            <a:spLocks noGrp="1"/>
          </p:cNvSpPr>
          <p:nvPr>
            <p:ph type="sldNum" sz="quarter" idx="12"/>
          </p:nvPr>
        </p:nvSpPr>
        <p:spPr/>
        <p:txBody>
          <a:bodyPr/>
          <a:lstStyle/>
          <a:p>
            <a:fld id="{8C311DF1-EEAA-490D-B0D3-D605A4477C06}" type="slidenum">
              <a:rPr lang="zh-CN" altLang="en-US" smtClean="0"/>
              <a:pPr/>
              <a:t>13</a:t>
            </a:fld>
            <a:endParaRPr lang="zh-CN" altLang="en-US"/>
          </a:p>
        </p:txBody>
      </p:sp>
      <p:sp>
        <p:nvSpPr>
          <p:cNvPr id="5" name="文本框 4">
            <a:extLst>
              <a:ext uri="{FF2B5EF4-FFF2-40B4-BE49-F238E27FC236}">
                <a16:creationId xmlns:a16="http://schemas.microsoft.com/office/drawing/2014/main" id="{757EE4CB-164A-400B-854E-3A857122C3E1}"/>
              </a:ext>
            </a:extLst>
          </p:cNvPr>
          <p:cNvSpPr txBox="1"/>
          <p:nvPr/>
        </p:nvSpPr>
        <p:spPr>
          <a:xfrm>
            <a:off x="611188" y="2114141"/>
            <a:ext cx="7416824" cy="369332"/>
          </a:xfrm>
          <a:prstGeom prst="rect">
            <a:avLst/>
          </a:prstGeom>
          <a:noFill/>
        </p:spPr>
        <p:txBody>
          <a:bodyPr wrap="square" rtlCol="0">
            <a:spAutoFit/>
          </a:bodyPr>
          <a:lstStyle/>
          <a:p>
            <a:r>
              <a:rPr lang="zh-CN" altLang="en-US" dirty="0"/>
              <a:t>综上</a:t>
            </a:r>
            <a:r>
              <a:rPr lang="en-US" altLang="zh-CN" dirty="0"/>
              <a:t>,</a:t>
            </a:r>
            <a:r>
              <a:rPr lang="zh-CN" altLang="en-US" dirty="0"/>
              <a:t>一个 属性 </a:t>
            </a:r>
            <a:r>
              <a:rPr lang="en-US" altLang="zh-CN" dirty="0"/>
              <a:t>a</a:t>
            </a:r>
            <a:r>
              <a:rPr lang="zh-CN" altLang="en-US" dirty="0"/>
              <a:t>相对样例集合 </a:t>
            </a:r>
            <a:r>
              <a:rPr lang="en-US" altLang="zh-CN" dirty="0"/>
              <a:t>D </a:t>
            </a:r>
            <a:r>
              <a:rPr lang="zh-CN" altLang="en-US" dirty="0"/>
              <a:t>的信息增益 </a:t>
            </a:r>
            <a:r>
              <a:rPr lang="en-US" altLang="zh-CN" dirty="0"/>
              <a:t>Gain(</a:t>
            </a:r>
            <a:r>
              <a:rPr lang="en-US" altLang="zh-CN" dirty="0" err="1"/>
              <a:t>D,a</a:t>
            </a:r>
            <a:r>
              <a:rPr lang="en-US" altLang="zh-CN" dirty="0"/>
              <a:t>)</a:t>
            </a:r>
            <a:r>
              <a:rPr lang="zh-CN" altLang="en-US" dirty="0"/>
              <a:t>被定义为</a:t>
            </a:r>
            <a:r>
              <a:rPr lang="en-US" altLang="zh-CN" dirty="0"/>
              <a:t>:</a:t>
            </a:r>
            <a:r>
              <a:rPr lang="zh-CN" altLang="en-US" dirty="0"/>
              <a:t> </a:t>
            </a:r>
          </a:p>
        </p:txBody>
      </p:sp>
      <p:pic>
        <p:nvPicPr>
          <p:cNvPr id="6" name="图片 5">
            <a:extLst>
              <a:ext uri="{FF2B5EF4-FFF2-40B4-BE49-F238E27FC236}">
                <a16:creationId xmlns:a16="http://schemas.microsoft.com/office/drawing/2014/main" id="{6D467375-8F7F-40DA-BEE2-BE96BB352905}"/>
              </a:ext>
            </a:extLst>
          </p:cNvPr>
          <p:cNvPicPr>
            <a:picLocks noChangeAspect="1"/>
          </p:cNvPicPr>
          <p:nvPr/>
        </p:nvPicPr>
        <p:blipFill>
          <a:blip r:embed="rId2"/>
          <a:stretch>
            <a:fillRect/>
          </a:stretch>
        </p:blipFill>
        <p:spPr>
          <a:xfrm>
            <a:off x="2411760" y="2745127"/>
            <a:ext cx="3000375" cy="647700"/>
          </a:xfrm>
          <a:prstGeom prst="rect">
            <a:avLst/>
          </a:prstGeom>
        </p:spPr>
      </p:pic>
      <p:cxnSp>
        <p:nvCxnSpPr>
          <p:cNvPr id="8" name="直接箭头连接符 7">
            <a:extLst>
              <a:ext uri="{FF2B5EF4-FFF2-40B4-BE49-F238E27FC236}">
                <a16:creationId xmlns:a16="http://schemas.microsoft.com/office/drawing/2014/main" id="{38303366-663F-4500-BFEB-980B47D4FC75}"/>
              </a:ext>
            </a:extLst>
          </p:cNvPr>
          <p:cNvCxnSpPr/>
          <p:nvPr/>
        </p:nvCxnSpPr>
        <p:spPr>
          <a:xfrm>
            <a:off x="3497213" y="3241660"/>
            <a:ext cx="0" cy="648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70C4CD6C-A129-4223-BE78-C25D05965E43}"/>
              </a:ext>
            </a:extLst>
          </p:cNvPr>
          <p:cNvSpPr txBox="1"/>
          <p:nvPr/>
        </p:nvSpPr>
        <p:spPr>
          <a:xfrm>
            <a:off x="2345085" y="3889360"/>
            <a:ext cx="1872208" cy="369332"/>
          </a:xfrm>
          <a:prstGeom prst="rect">
            <a:avLst/>
          </a:prstGeom>
          <a:noFill/>
        </p:spPr>
        <p:txBody>
          <a:bodyPr wrap="square" rtlCol="0">
            <a:spAutoFit/>
          </a:bodyPr>
          <a:lstStyle/>
          <a:p>
            <a:r>
              <a:rPr lang="zh-CN" altLang="en-US" dirty="0"/>
              <a:t>划分前的信息熵</a:t>
            </a:r>
          </a:p>
        </p:txBody>
      </p:sp>
      <p:cxnSp>
        <p:nvCxnSpPr>
          <p:cNvPr id="11" name="直接箭头连接符 10">
            <a:extLst>
              <a:ext uri="{FF2B5EF4-FFF2-40B4-BE49-F238E27FC236}">
                <a16:creationId xmlns:a16="http://schemas.microsoft.com/office/drawing/2014/main" id="{BBA82E2D-73A2-424B-A7F2-A079AD2D72ED}"/>
              </a:ext>
            </a:extLst>
          </p:cNvPr>
          <p:cNvCxnSpPr/>
          <p:nvPr/>
        </p:nvCxnSpPr>
        <p:spPr>
          <a:xfrm>
            <a:off x="4865365" y="3385304"/>
            <a:ext cx="0" cy="1008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30FCD2EE-40C1-48A5-AF80-7D6AA3DA539A}"/>
              </a:ext>
            </a:extLst>
          </p:cNvPr>
          <p:cNvSpPr txBox="1"/>
          <p:nvPr/>
        </p:nvSpPr>
        <p:spPr>
          <a:xfrm>
            <a:off x="4505325" y="4465796"/>
            <a:ext cx="2376264" cy="923330"/>
          </a:xfrm>
          <a:prstGeom prst="rect">
            <a:avLst/>
          </a:prstGeom>
          <a:noFill/>
        </p:spPr>
        <p:txBody>
          <a:bodyPr wrap="square" rtlCol="0">
            <a:spAutoFit/>
          </a:bodyPr>
          <a:lstStyle/>
          <a:p>
            <a:r>
              <a:rPr lang="zh-CN" altLang="en-US" dirty="0"/>
              <a:t>划分后的信息熵，也就是条件熵，划分后每个子集熵的加权和</a:t>
            </a:r>
          </a:p>
        </p:txBody>
      </p:sp>
      <p:cxnSp>
        <p:nvCxnSpPr>
          <p:cNvPr id="14" name="直接箭头连接符 13">
            <a:extLst>
              <a:ext uri="{FF2B5EF4-FFF2-40B4-BE49-F238E27FC236}">
                <a16:creationId xmlns:a16="http://schemas.microsoft.com/office/drawing/2014/main" id="{0DBB1592-4530-4751-99CE-3B251530146F}"/>
              </a:ext>
            </a:extLst>
          </p:cNvPr>
          <p:cNvCxnSpPr>
            <a:cxnSpLocks/>
          </p:cNvCxnSpPr>
          <p:nvPr/>
        </p:nvCxnSpPr>
        <p:spPr>
          <a:xfrm>
            <a:off x="4396941" y="3241660"/>
            <a:ext cx="0" cy="2232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15B79137-759B-4619-982F-712388E6854F}"/>
              </a:ext>
            </a:extLst>
          </p:cNvPr>
          <p:cNvSpPr txBox="1"/>
          <p:nvPr/>
        </p:nvSpPr>
        <p:spPr>
          <a:xfrm>
            <a:off x="2876776" y="5547119"/>
            <a:ext cx="2885648" cy="369332"/>
          </a:xfrm>
          <a:prstGeom prst="rect">
            <a:avLst/>
          </a:prstGeom>
          <a:noFill/>
        </p:spPr>
        <p:txBody>
          <a:bodyPr wrap="square" rtlCol="0">
            <a:spAutoFit/>
          </a:bodyPr>
          <a:lstStyle/>
          <a:p>
            <a:r>
              <a:rPr lang="zh-CN" altLang="en-US" dirty="0"/>
              <a:t>第</a:t>
            </a:r>
            <a:r>
              <a:rPr lang="en-US" altLang="zh-CN" dirty="0"/>
              <a:t>v</a:t>
            </a:r>
            <a:r>
              <a:rPr lang="zh-CN" altLang="en-US" dirty="0"/>
              <a:t>个分支（子集）的比重</a:t>
            </a:r>
          </a:p>
        </p:txBody>
      </p:sp>
    </p:spTree>
    <p:extLst>
      <p:ext uri="{BB962C8B-B14F-4D97-AF65-F5344CB8AC3E}">
        <p14:creationId xmlns:p14="http://schemas.microsoft.com/office/powerpoint/2010/main" val="567201612"/>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D1A3CE-C04E-40B8-9CAC-E990DBFA359E}"/>
              </a:ext>
            </a:extLst>
          </p:cNvPr>
          <p:cNvSpPr>
            <a:spLocks noGrp="1"/>
          </p:cNvSpPr>
          <p:nvPr>
            <p:ph type="title"/>
          </p:nvPr>
        </p:nvSpPr>
        <p:spPr/>
        <p:txBody>
          <a:bodyPr/>
          <a:lstStyle/>
          <a:p>
            <a:r>
              <a:rPr lang="zh-CN" altLang="en-US" dirty="0"/>
              <a:t>基本的决策树学习算法</a:t>
            </a:r>
          </a:p>
        </p:txBody>
      </p:sp>
      <p:sp>
        <p:nvSpPr>
          <p:cNvPr id="3" name="日期占位符 2">
            <a:extLst>
              <a:ext uri="{FF2B5EF4-FFF2-40B4-BE49-F238E27FC236}">
                <a16:creationId xmlns:a16="http://schemas.microsoft.com/office/drawing/2014/main" id="{6E174D4A-4C83-4D8B-946B-DA4EADD92EFE}"/>
              </a:ext>
            </a:extLst>
          </p:cNvPr>
          <p:cNvSpPr>
            <a:spLocks noGrp="1"/>
          </p:cNvSpPr>
          <p:nvPr>
            <p:ph type="dt" sz="half" idx="10"/>
          </p:nvPr>
        </p:nvSpPr>
        <p:spPr/>
        <p:txBody>
          <a:bodyPr/>
          <a:lstStyle/>
          <a:p>
            <a:pPr>
              <a:defRPr/>
            </a:pPr>
            <a:r>
              <a:rPr lang="en-US" altLang="zh-CN"/>
              <a:t>2019/10/24</a:t>
            </a:r>
            <a:endParaRPr lang="zh-CN" altLang="en-US" dirty="0"/>
          </a:p>
        </p:txBody>
      </p:sp>
      <p:sp>
        <p:nvSpPr>
          <p:cNvPr id="4" name="灯片编号占位符 3">
            <a:extLst>
              <a:ext uri="{FF2B5EF4-FFF2-40B4-BE49-F238E27FC236}">
                <a16:creationId xmlns:a16="http://schemas.microsoft.com/office/drawing/2014/main" id="{73AD40A5-B1E5-4DED-B0C5-D7A6B4139789}"/>
              </a:ext>
            </a:extLst>
          </p:cNvPr>
          <p:cNvSpPr>
            <a:spLocks noGrp="1"/>
          </p:cNvSpPr>
          <p:nvPr>
            <p:ph type="sldNum" sz="quarter" idx="12"/>
          </p:nvPr>
        </p:nvSpPr>
        <p:spPr/>
        <p:txBody>
          <a:bodyPr/>
          <a:lstStyle/>
          <a:p>
            <a:fld id="{8C311DF1-EEAA-490D-B0D3-D605A4477C06}" type="slidenum">
              <a:rPr lang="zh-CN" altLang="en-US" smtClean="0"/>
              <a:pPr/>
              <a:t>14</a:t>
            </a:fld>
            <a:endParaRPr lang="zh-CN" altLang="en-US"/>
          </a:p>
        </p:txBody>
      </p:sp>
      <p:sp>
        <p:nvSpPr>
          <p:cNvPr id="5" name="文本框 4">
            <a:extLst>
              <a:ext uri="{FF2B5EF4-FFF2-40B4-BE49-F238E27FC236}">
                <a16:creationId xmlns:a16="http://schemas.microsoft.com/office/drawing/2014/main" id="{352D7434-811C-448B-9456-5F7014483343}"/>
              </a:ext>
            </a:extLst>
          </p:cNvPr>
          <p:cNvSpPr txBox="1"/>
          <p:nvPr/>
        </p:nvSpPr>
        <p:spPr>
          <a:xfrm>
            <a:off x="971600" y="2209343"/>
            <a:ext cx="6984776" cy="369332"/>
          </a:xfrm>
          <a:prstGeom prst="rect">
            <a:avLst/>
          </a:prstGeom>
          <a:noFill/>
        </p:spPr>
        <p:txBody>
          <a:bodyPr wrap="square" rtlCol="0">
            <a:spAutoFit/>
          </a:bodyPr>
          <a:lstStyle/>
          <a:p>
            <a:r>
              <a:rPr lang="zh-CN" altLang="en-US" dirty="0"/>
              <a:t>离散属性</a:t>
            </a:r>
            <a:r>
              <a:rPr lang="en-US" altLang="zh-CN" dirty="0"/>
              <a:t>a</a:t>
            </a:r>
            <a:r>
              <a:rPr lang="zh-CN" altLang="en-US" dirty="0"/>
              <a:t>的取值：</a:t>
            </a:r>
          </a:p>
        </p:txBody>
      </p:sp>
      <p:pic>
        <p:nvPicPr>
          <p:cNvPr id="6" name="图片 5">
            <a:extLst>
              <a:ext uri="{FF2B5EF4-FFF2-40B4-BE49-F238E27FC236}">
                <a16:creationId xmlns:a16="http://schemas.microsoft.com/office/drawing/2014/main" id="{2E359ABA-7366-4549-B522-F4EB9613299F}"/>
              </a:ext>
            </a:extLst>
          </p:cNvPr>
          <p:cNvPicPr>
            <a:picLocks noChangeAspect="1"/>
          </p:cNvPicPr>
          <p:nvPr/>
        </p:nvPicPr>
        <p:blipFill>
          <a:blip r:embed="rId2"/>
          <a:stretch>
            <a:fillRect/>
          </a:stretch>
        </p:blipFill>
        <p:spPr>
          <a:xfrm>
            <a:off x="2987824" y="2054513"/>
            <a:ext cx="2238375" cy="447675"/>
          </a:xfrm>
          <a:prstGeom prst="rect">
            <a:avLst/>
          </a:prstGeom>
        </p:spPr>
      </p:pic>
      <p:sp>
        <p:nvSpPr>
          <p:cNvPr id="9" name="文本框 8">
            <a:extLst>
              <a:ext uri="{FF2B5EF4-FFF2-40B4-BE49-F238E27FC236}">
                <a16:creationId xmlns:a16="http://schemas.microsoft.com/office/drawing/2014/main" id="{93696074-A8CE-4BDC-971F-DDA3896A51CF}"/>
              </a:ext>
            </a:extLst>
          </p:cNvPr>
          <p:cNvSpPr txBox="1"/>
          <p:nvPr/>
        </p:nvSpPr>
        <p:spPr>
          <a:xfrm>
            <a:off x="988360" y="2691761"/>
            <a:ext cx="6480720" cy="369332"/>
          </a:xfrm>
          <a:prstGeom prst="rect">
            <a:avLst/>
          </a:prstGeom>
          <a:noFill/>
        </p:spPr>
        <p:txBody>
          <a:bodyPr wrap="square" rtlCol="0">
            <a:spAutoFit/>
          </a:bodyPr>
          <a:lstStyle/>
          <a:p>
            <a:r>
              <a:rPr lang="en-US" altLang="zh-CN" dirty="0" err="1"/>
              <a:t>D</a:t>
            </a:r>
            <a:r>
              <a:rPr lang="en-US" altLang="zh-CN" baseline="-25000" dirty="0" err="1"/>
              <a:t>v</a:t>
            </a:r>
            <a:r>
              <a:rPr lang="zh-CN" altLang="en-US" dirty="0"/>
              <a:t>：</a:t>
            </a:r>
            <a:r>
              <a:rPr lang="en-US" altLang="zh-CN" dirty="0"/>
              <a:t>D</a:t>
            </a:r>
            <a:r>
              <a:rPr lang="zh-CN" altLang="en-US" dirty="0"/>
              <a:t>中在</a:t>
            </a:r>
            <a:r>
              <a:rPr lang="en-US" altLang="zh-CN" dirty="0"/>
              <a:t>a</a:t>
            </a:r>
            <a:r>
              <a:rPr lang="zh-CN" altLang="en-US" dirty="0"/>
              <a:t>上取值</a:t>
            </a:r>
            <a:r>
              <a:rPr lang="en-US" altLang="zh-CN" dirty="0"/>
              <a:t>=a</a:t>
            </a:r>
            <a:r>
              <a:rPr lang="en-US" altLang="zh-CN" baseline="30000" dirty="0"/>
              <a:t>v</a:t>
            </a:r>
            <a:r>
              <a:rPr lang="zh-CN" altLang="en-US" dirty="0"/>
              <a:t>的样本集合</a:t>
            </a:r>
          </a:p>
        </p:txBody>
      </p:sp>
      <p:sp>
        <p:nvSpPr>
          <p:cNvPr id="10" name="文本框 9">
            <a:extLst>
              <a:ext uri="{FF2B5EF4-FFF2-40B4-BE49-F238E27FC236}">
                <a16:creationId xmlns:a16="http://schemas.microsoft.com/office/drawing/2014/main" id="{7DF6A110-D86E-4E88-9714-D4B160ACA7DC}"/>
              </a:ext>
            </a:extLst>
          </p:cNvPr>
          <p:cNvSpPr txBox="1"/>
          <p:nvPr/>
        </p:nvSpPr>
        <p:spPr>
          <a:xfrm>
            <a:off x="457200" y="3283825"/>
            <a:ext cx="2376264" cy="369332"/>
          </a:xfrm>
          <a:prstGeom prst="rect">
            <a:avLst/>
          </a:prstGeom>
          <a:noFill/>
        </p:spPr>
        <p:txBody>
          <a:bodyPr wrap="square" rtlCol="0">
            <a:spAutoFit/>
          </a:bodyPr>
          <a:lstStyle/>
          <a:p>
            <a:r>
              <a:rPr lang="zh-CN" altLang="en-US" dirty="0"/>
              <a:t>例</a:t>
            </a:r>
            <a:r>
              <a:rPr lang="en-US" altLang="zh-CN" dirty="0"/>
              <a:t>:</a:t>
            </a:r>
            <a:endParaRPr lang="zh-CN" altLang="en-US" dirty="0"/>
          </a:p>
        </p:txBody>
      </p:sp>
      <p:sp>
        <p:nvSpPr>
          <p:cNvPr id="11" name="文本框 10">
            <a:extLst>
              <a:ext uri="{FF2B5EF4-FFF2-40B4-BE49-F238E27FC236}">
                <a16:creationId xmlns:a16="http://schemas.microsoft.com/office/drawing/2014/main" id="{812B3E0D-E76D-4336-9FC5-1D75C01DD7F2}"/>
              </a:ext>
            </a:extLst>
          </p:cNvPr>
          <p:cNvSpPr txBox="1"/>
          <p:nvPr/>
        </p:nvSpPr>
        <p:spPr>
          <a:xfrm>
            <a:off x="469025" y="1726925"/>
            <a:ext cx="1224508" cy="369332"/>
          </a:xfrm>
          <a:prstGeom prst="rect">
            <a:avLst/>
          </a:prstGeom>
          <a:noFill/>
        </p:spPr>
        <p:txBody>
          <a:bodyPr wrap="square" rtlCol="0">
            <a:spAutoFit/>
          </a:bodyPr>
          <a:lstStyle/>
          <a:p>
            <a:r>
              <a:rPr lang="zh-CN" altLang="en-US" dirty="0"/>
              <a:t>其中：</a:t>
            </a:r>
          </a:p>
        </p:txBody>
      </p:sp>
      <p:sp>
        <p:nvSpPr>
          <p:cNvPr id="12" name="文本框 11">
            <a:extLst>
              <a:ext uri="{FF2B5EF4-FFF2-40B4-BE49-F238E27FC236}">
                <a16:creationId xmlns:a16="http://schemas.microsoft.com/office/drawing/2014/main" id="{73B38596-7C32-42EC-BF3D-0D56B5AA9A2E}"/>
              </a:ext>
            </a:extLst>
          </p:cNvPr>
          <p:cNvSpPr txBox="1"/>
          <p:nvPr/>
        </p:nvSpPr>
        <p:spPr>
          <a:xfrm>
            <a:off x="863588" y="3875889"/>
            <a:ext cx="7416824" cy="1477328"/>
          </a:xfrm>
          <a:prstGeom prst="rect">
            <a:avLst/>
          </a:prstGeom>
          <a:noFill/>
        </p:spPr>
        <p:txBody>
          <a:bodyPr wrap="square" rtlCol="0">
            <a:spAutoFit/>
          </a:bodyPr>
          <a:lstStyle/>
          <a:p>
            <a:r>
              <a:rPr lang="zh-CN" altLang="en-US" dirty="0"/>
              <a:t>假定 </a:t>
            </a:r>
            <a:r>
              <a:rPr lang="en-US" altLang="zh-CN" dirty="0"/>
              <a:t>S </a:t>
            </a:r>
            <a:r>
              <a:rPr lang="zh-CN" altLang="en-US" dirty="0"/>
              <a:t>是一套有关天气的训练样例，描述它的属性包括可能是具有 </a:t>
            </a:r>
            <a:r>
              <a:rPr lang="en-US" altLang="zh-CN" dirty="0"/>
              <a:t>Weak </a:t>
            </a:r>
            <a:r>
              <a:rPr lang="zh-CN" altLang="en-US" dirty="0"/>
              <a:t>和 </a:t>
            </a:r>
            <a:r>
              <a:rPr lang="en-US" altLang="zh-CN" dirty="0"/>
              <a:t>Strong </a:t>
            </a:r>
            <a:r>
              <a:rPr lang="zh-CN" altLang="en-US" dirty="0"/>
              <a:t>两个值的 </a:t>
            </a:r>
            <a:r>
              <a:rPr lang="en-US" altLang="zh-CN" dirty="0"/>
              <a:t>Wind</a:t>
            </a:r>
            <a:r>
              <a:rPr lang="zh-CN" altLang="en-US" dirty="0"/>
              <a:t>。像前面一样，假定 </a:t>
            </a:r>
            <a:r>
              <a:rPr lang="en-US" altLang="zh-CN" dirty="0"/>
              <a:t>S </a:t>
            </a:r>
            <a:r>
              <a:rPr lang="zh-CN" altLang="en-US" dirty="0"/>
              <a:t>包含 </a:t>
            </a:r>
            <a:r>
              <a:rPr lang="en-US" altLang="zh-CN" dirty="0"/>
              <a:t>14 </a:t>
            </a:r>
            <a:r>
              <a:rPr lang="zh-CN" altLang="en-US" dirty="0"/>
              <a:t>个样例，</a:t>
            </a:r>
            <a:r>
              <a:rPr lang="en-US" altLang="zh-CN" dirty="0"/>
              <a:t>[9+</a:t>
            </a:r>
            <a:r>
              <a:rPr lang="zh-CN" altLang="en-US" dirty="0"/>
              <a:t>，</a:t>
            </a:r>
            <a:r>
              <a:rPr lang="en-US" altLang="zh-CN" dirty="0"/>
              <a:t>5-]</a:t>
            </a:r>
            <a:r>
              <a:rPr lang="zh-CN" altLang="en-US" dirty="0"/>
              <a:t>。在这 </a:t>
            </a:r>
            <a:r>
              <a:rPr lang="en-US" altLang="zh-CN" dirty="0"/>
              <a:t>14 </a:t>
            </a:r>
            <a:r>
              <a:rPr lang="zh-CN" altLang="en-US" dirty="0"/>
              <a:t>个样例 中，假定正例中的 </a:t>
            </a:r>
            <a:r>
              <a:rPr lang="en-US" altLang="zh-CN" dirty="0"/>
              <a:t>6 </a:t>
            </a:r>
            <a:r>
              <a:rPr lang="zh-CN" altLang="en-US" dirty="0"/>
              <a:t>个和反例中的 </a:t>
            </a:r>
            <a:r>
              <a:rPr lang="en-US" altLang="zh-CN" dirty="0"/>
              <a:t>2 </a:t>
            </a:r>
            <a:r>
              <a:rPr lang="zh-CN" altLang="en-US" dirty="0"/>
              <a:t>个有 </a:t>
            </a:r>
            <a:r>
              <a:rPr lang="en-US" altLang="zh-CN" dirty="0"/>
              <a:t>Wind =Weak </a:t>
            </a:r>
            <a:r>
              <a:rPr lang="zh-CN" altLang="en-US" dirty="0"/>
              <a:t>， 其他的有 </a:t>
            </a:r>
            <a:r>
              <a:rPr lang="en-US" altLang="zh-CN" dirty="0"/>
              <a:t>Wind=Strong</a:t>
            </a:r>
            <a:r>
              <a:rPr lang="zh-CN" altLang="en-US" dirty="0"/>
              <a:t>。由于按 照属性 </a:t>
            </a:r>
            <a:r>
              <a:rPr lang="en-US" altLang="zh-CN" dirty="0"/>
              <a:t>Wind </a:t>
            </a:r>
            <a:r>
              <a:rPr lang="zh-CN" altLang="en-US" dirty="0"/>
              <a:t>分类 </a:t>
            </a:r>
            <a:r>
              <a:rPr lang="en-US" altLang="zh-CN" dirty="0"/>
              <a:t>14 </a:t>
            </a:r>
            <a:r>
              <a:rPr lang="zh-CN" altLang="en-US" dirty="0"/>
              <a:t>个样例得到的信息增益可以计算如下：</a:t>
            </a:r>
          </a:p>
        </p:txBody>
      </p:sp>
    </p:spTree>
    <p:extLst>
      <p:ext uri="{BB962C8B-B14F-4D97-AF65-F5344CB8AC3E}">
        <p14:creationId xmlns:p14="http://schemas.microsoft.com/office/powerpoint/2010/main" val="959821511"/>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B4AECE-5F46-4513-BEA8-E49957155261}"/>
              </a:ext>
            </a:extLst>
          </p:cNvPr>
          <p:cNvSpPr>
            <a:spLocks noGrp="1"/>
          </p:cNvSpPr>
          <p:nvPr>
            <p:ph type="title"/>
          </p:nvPr>
        </p:nvSpPr>
        <p:spPr/>
        <p:txBody>
          <a:bodyPr/>
          <a:lstStyle/>
          <a:p>
            <a:r>
              <a:rPr lang="zh-CN" altLang="en-US" dirty="0"/>
              <a:t>基本的决策树学习算法</a:t>
            </a:r>
          </a:p>
        </p:txBody>
      </p:sp>
      <p:sp>
        <p:nvSpPr>
          <p:cNvPr id="3" name="日期占位符 2">
            <a:extLst>
              <a:ext uri="{FF2B5EF4-FFF2-40B4-BE49-F238E27FC236}">
                <a16:creationId xmlns:a16="http://schemas.microsoft.com/office/drawing/2014/main" id="{BF026F08-6A92-4160-8F84-CDAEE396EBE0}"/>
              </a:ext>
            </a:extLst>
          </p:cNvPr>
          <p:cNvSpPr>
            <a:spLocks noGrp="1"/>
          </p:cNvSpPr>
          <p:nvPr>
            <p:ph type="dt" sz="half" idx="10"/>
          </p:nvPr>
        </p:nvSpPr>
        <p:spPr/>
        <p:txBody>
          <a:bodyPr/>
          <a:lstStyle/>
          <a:p>
            <a:pPr>
              <a:defRPr/>
            </a:pPr>
            <a:r>
              <a:rPr lang="en-US" altLang="zh-CN"/>
              <a:t>2019/10/24</a:t>
            </a:r>
            <a:endParaRPr lang="zh-CN" altLang="en-US" dirty="0"/>
          </a:p>
        </p:txBody>
      </p:sp>
      <p:sp>
        <p:nvSpPr>
          <p:cNvPr id="4" name="灯片编号占位符 3">
            <a:extLst>
              <a:ext uri="{FF2B5EF4-FFF2-40B4-BE49-F238E27FC236}">
                <a16:creationId xmlns:a16="http://schemas.microsoft.com/office/drawing/2014/main" id="{677D8059-D877-4ECD-8BD3-7D301424AE73}"/>
              </a:ext>
            </a:extLst>
          </p:cNvPr>
          <p:cNvSpPr>
            <a:spLocks noGrp="1"/>
          </p:cNvSpPr>
          <p:nvPr>
            <p:ph type="sldNum" sz="quarter" idx="12"/>
          </p:nvPr>
        </p:nvSpPr>
        <p:spPr/>
        <p:txBody>
          <a:bodyPr/>
          <a:lstStyle/>
          <a:p>
            <a:fld id="{8C311DF1-EEAA-490D-B0D3-D605A4477C06}" type="slidenum">
              <a:rPr lang="zh-CN" altLang="en-US" smtClean="0"/>
              <a:pPr/>
              <a:t>15</a:t>
            </a:fld>
            <a:endParaRPr lang="zh-CN" altLang="en-US"/>
          </a:p>
        </p:txBody>
      </p:sp>
      <p:pic>
        <p:nvPicPr>
          <p:cNvPr id="5" name="图片 4">
            <a:extLst>
              <a:ext uri="{FF2B5EF4-FFF2-40B4-BE49-F238E27FC236}">
                <a16:creationId xmlns:a16="http://schemas.microsoft.com/office/drawing/2014/main" id="{5A646198-A63A-4C06-BABB-A86969933B9B}"/>
              </a:ext>
            </a:extLst>
          </p:cNvPr>
          <p:cNvPicPr>
            <a:picLocks noChangeAspect="1"/>
          </p:cNvPicPr>
          <p:nvPr/>
        </p:nvPicPr>
        <p:blipFill>
          <a:blip r:embed="rId2"/>
          <a:stretch>
            <a:fillRect/>
          </a:stretch>
        </p:blipFill>
        <p:spPr>
          <a:xfrm>
            <a:off x="1433512" y="2024062"/>
            <a:ext cx="6276975" cy="2809875"/>
          </a:xfrm>
          <a:prstGeom prst="rect">
            <a:avLst/>
          </a:prstGeom>
        </p:spPr>
      </p:pic>
    </p:spTree>
    <p:extLst>
      <p:ext uri="{BB962C8B-B14F-4D97-AF65-F5344CB8AC3E}">
        <p14:creationId xmlns:p14="http://schemas.microsoft.com/office/powerpoint/2010/main" val="2253439011"/>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BEE6B6-F1F6-4AD7-970C-4FE468F59596}"/>
              </a:ext>
            </a:extLst>
          </p:cNvPr>
          <p:cNvSpPr>
            <a:spLocks noGrp="1"/>
          </p:cNvSpPr>
          <p:nvPr>
            <p:ph type="title"/>
          </p:nvPr>
        </p:nvSpPr>
        <p:spPr/>
        <p:txBody>
          <a:bodyPr/>
          <a:lstStyle/>
          <a:p>
            <a:r>
              <a:rPr lang="zh-CN" altLang="en-US" dirty="0"/>
              <a:t>基本的决策树学习算法</a:t>
            </a:r>
          </a:p>
        </p:txBody>
      </p:sp>
      <p:sp>
        <p:nvSpPr>
          <p:cNvPr id="3" name="日期占位符 2">
            <a:extLst>
              <a:ext uri="{FF2B5EF4-FFF2-40B4-BE49-F238E27FC236}">
                <a16:creationId xmlns:a16="http://schemas.microsoft.com/office/drawing/2014/main" id="{30400D97-A5E7-4DC1-AF39-21638ED21931}"/>
              </a:ext>
            </a:extLst>
          </p:cNvPr>
          <p:cNvSpPr>
            <a:spLocks noGrp="1"/>
          </p:cNvSpPr>
          <p:nvPr>
            <p:ph type="dt" sz="half" idx="10"/>
          </p:nvPr>
        </p:nvSpPr>
        <p:spPr/>
        <p:txBody>
          <a:bodyPr/>
          <a:lstStyle/>
          <a:p>
            <a:pPr>
              <a:defRPr/>
            </a:pPr>
            <a:r>
              <a:rPr lang="en-US" altLang="zh-CN"/>
              <a:t>2019/10/24</a:t>
            </a:r>
            <a:endParaRPr lang="zh-CN" altLang="en-US" dirty="0"/>
          </a:p>
        </p:txBody>
      </p:sp>
      <p:sp>
        <p:nvSpPr>
          <p:cNvPr id="4" name="灯片编号占位符 3">
            <a:extLst>
              <a:ext uri="{FF2B5EF4-FFF2-40B4-BE49-F238E27FC236}">
                <a16:creationId xmlns:a16="http://schemas.microsoft.com/office/drawing/2014/main" id="{5DC65319-A1DD-4DF5-AF8D-BBA7DDF583EB}"/>
              </a:ext>
            </a:extLst>
          </p:cNvPr>
          <p:cNvSpPr>
            <a:spLocks noGrp="1"/>
          </p:cNvSpPr>
          <p:nvPr>
            <p:ph type="sldNum" sz="quarter" idx="12"/>
          </p:nvPr>
        </p:nvSpPr>
        <p:spPr/>
        <p:txBody>
          <a:bodyPr/>
          <a:lstStyle/>
          <a:p>
            <a:fld id="{8C311DF1-EEAA-490D-B0D3-D605A4477C06}" type="slidenum">
              <a:rPr lang="zh-CN" altLang="en-US" smtClean="0"/>
              <a:pPr/>
              <a:t>16</a:t>
            </a:fld>
            <a:endParaRPr lang="zh-CN" altLang="en-US"/>
          </a:p>
        </p:txBody>
      </p:sp>
      <p:sp>
        <p:nvSpPr>
          <p:cNvPr id="5" name="文本框 4">
            <a:extLst>
              <a:ext uri="{FF2B5EF4-FFF2-40B4-BE49-F238E27FC236}">
                <a16:creationId xmlns:a16="http://schemas.microsoft.com/office/drawing/2014/main" id="{D3852E25-840C-446C-BA48-D05727A4B62C}"/>
              </a:ext>
            </a:extLst>
          </p:cNvPr>
          <p:cNvSpPr txBox="1"/>
          <p:nvPr/>
        </p:nvSpPr>
        <p:spPr>
          <a:xfrm>
            <a:off x="611188" y="1827865"/>
            <a:ext cx="2376636" cy="369332"/>
          </a:xfrm>
          <a:prstGeom prst="rect">
            <a:avLst/>
          </a:prstGeom>
          <a:noFill/>
        </p:spPr>
        <p:txBody>
          <a:bodyPr wrap="square" rtlCol="0">
            <a:spAutoFit/>
          </a:bodyPr>
          <a:lstStyle/>
          <a:p>
            <a:r>
              <a:rPr lang="zh-CN" altLang="en-US" dirty="0"/>
              <a:t>举例：</a:t>
            </a:r>
          </a:p>
        </p:txBody>
      </p:sp>
      <p:pic>
        <p:nvPicPr>
          <p:cNvPr id="6" name="图片 5">
            <a:extLst>
              <a:ext uri="{FF2B5EF4-FFF2-40B4-BE49-F238E27FC236}">
                <a16:creationId xmlns:a16="http://schemas.microsoft.com/office/drawing/2014/main" id="{317C3B05-9DC6-4D26-A247-01EFC6D316CF}"/>
              </a:ext>
            </a:extLst>
          </p:cNvPr>
          <p:cNvPicPr>
            <a:picLocks noChangeAspect="1"/>
          </p:cNvPicPr>
          <p:nvPr/>
        </p:nvPicPr>
        <p:blipFill>
          <a:blip r:embed="rId2"/>
          <a:stretch>
            <a:fillRect/>
          </a:stretch>
        </p:blipFill>
        <p:spPr>
          <a:xfrm>
            <a:off x="1042987" y="2290762"/>
            <a:ext cx="7058025" cy="4010025"/>
          </a:xfrm>
          <a:prstGeom prst="rect">
            <a:avLst/>
          </a:prstGeom>
        </p:spPr>
      </p:pic>
    </p:spTree>
    <p:extLst>
      <p:ext uri="{BB962C8B-B14F-4D97-AF65-F5344CB8AC3E}">
        <p14:creationId xmlns:p14="http://schemas.microsoft.com/office/powerpoint/2010/main" val="1619704363"/>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CF58E-B903-4C8B-A3F0-6EDC3E2DF0A9}"/>
              </a:ext>
            </a:extLst>
          </p:cNvPr>
          <p:cNvSpPr>
            <a:spLocks noGrp="1"/>
          </p:cNvSpPr>
          <p:nvPr>
            <p:ph type="title"/>
          </p:nvPr>
        </p:nvSpPr>
        <p:spPr/>
        <p:txBody>
          <a:bodyPr/>
          <a:lstStyle/>
          <a:p>
            <a:r>
              <a:rPr lang="zh-CN" altLang="en-US" dirty="0"/>
              <a:t>基本的决策树学习算法</a:t>
            </a:r>
          </a:p>
        </p:txBody>
      </p:sp>
      <p:sp>
        <p:nvSpPr>
          <p:cNvPr id="3" name="日期占位符 2">
            <a:extLst>
              <a:ext uri="{FF2B5EF4-FFF2-40B4-BE49-F238E27FC236}">
                <a16:creationId xmlns:a16="http://schemas.microsoft.com/office/drawing/2014/main" id="{BF6E991C-B5B8-4EE2-909C-97DA7241030C}"/>
              </a:ext>
            </a:extLst>
          </p:cNvPr>
          <p:cNvSpPr>
            <a:spLocks noGrp="1"/>
          </p:cNvSpPr>
          <p:nvPr>
            <p:ph type="dt" sz="half" idx="10"/>
          </p:nvPr>
        </p:nvSpPr>
        <p:spPr/>
        <p:txBody>
          <a:bodyPr/>
          <a:lstStyle/>
          <a:p>
            <a:pPr>
              <a:defRPr/>
            </a:pPr>
            <a:r>
              <a:rPr lang="en-US" altLang="zh-CN"/>
              <a:t>2019/10/24</a:t>
            </a:r>
            <a:endParaRPr lang="zh-CN" altLang="en-US" dirty="0"/>
          </a:p>
        </p:txBody>
      </p:sp>
      <p:sp>
        <p:nvSpPr>
          <p:cNvPr id="4" name="灯片编号占位符 3">
            <a:extLst>
              <a:ext uri="{FF2B5EF4-FFF2-40B4-BE49-F238E27FC236}">
                <a16:creationId xmlns:a16="http://schemas.microsoft.com/office/drawing/2014/main" id="{3920797E-E1D2-4D8A-83EF-D048EB4A3620}"/>
              </a:ext>
            </a:extLst>
          </p:cNvPr>
          <p:cNvSpPr>
            <a:spLocks noGrp="1"/>
          </p:cNvSpPr>
          <p:nvPr>
            <p:ph type="sldNum" sz="quarter" idx="12"/>
          </p:nvPr>
        </p:nvSpPr>
        <p:spPr/>
        <p:txBody>
          <a:bodyPr/>
          <a:lstStyle/>
          <a:p>
            <a:fld id="{8C311DF1-EEAA-490D-B0D3-D605A4477C06}" type="slidenum">
              <a:rPr lang="zh-CN" altLang="en-US" smtClean="0"/>
              <a:pPr/>
              <a:t>17</a:t>
            </a:fld>
            <a:endParaRPr lang="zh-CN" altLang="en-US"/>
          </a:p>
        </p:txBody>
      </p:sp>
      <p:sp>
        <p:nvSpPr>
          <p:cNvPr id="5" name="文本框 4">
            <a:extLst>
              <a:ext uri="{FF2B5EF4-FFF2-40B4-BE49-F238E27FC236}">
                <a16:creationId xmlns:a16="http://schemas.microsoft.com/office/drawing/2014/main" id="{680D9482-14B2-48A0-AC15-27763B1B6D14}"/>
              </a:ext>
            </a:extLst>
          </p:cNvPr>
          <p:cNvSpPr txBox="1"/>
          <p:nvPr/>
        </p:nvSpPr>
        <p:spPr>
          <a:xfrm>
            <a:off x="471987" y="1916832"/>
            <a:ext cx="5976664" cy="369332"/>
          </a:xfrm>
          <a:prstGeom prst="rect">
            <a:avLst/>
          </a:prstGeom>
          <a:noFill/>
        </p:spPr>
        <p:txBody>
          <a:bodyPr wrap="square" rtlCol="0">
            <a:spAutoFit/>
          </a:bodyPr>
          <a:lstStyle/>
          <a:p>
            <a:r>
              <a:rPr lang="zh-CN" altLang="en-US" dirty="0"/>
              <a:t>首先计算每个属性的信息增益</a:t>
            </a:r>
          </a:p>
        </p:txBody>
      </p:sp>
      <p:sp>
        <p:nvSpPr>
          <p:cNvPr id="6" name="文本框 5">
            <a:extLst>
              <a:ext uri="{FF2B5EF4-FFF2-40B4-BE49-F238E27FC236}">
                <a16:creationId xmlns:a16="http://schemas.microsoft.com/office/drawing/2014/main" id="{7A5117A9-C2A4-4981-9FA8-B517FFD4FB89}"/>
              </a:ext>
            </a:extLst>
          </p:cNvPr>
          <p:cNvSpPr txBox="1"/>
          <p:nvPr/>
        </p:nvSpPr>
        <p:spPr>
          <a:xfrm>
            <a:off x="971600" y="2502783"/>
            <a:ext cx="4608512" cy="1200329"/>
          </a:xfrm>
          <a:prstGeom prst="rect">
            <a:avLst/>
          </a:prstGeom>
          <a:noFill/>
        </p:spPr>
        <p:txBody>
          <a:bodyPr wrap="square" rtlCol="0">
            <a:spAutoFit/>
          </a:bodyPr>
          <a:lstStyle/>
          <a:p>
            <a:r>
              <a:rPr lang="en-US" altLang="zh-CN" dirty="0">
                <a:latin typeface="+mj-ea"/>
                <a:ea typeface="+mj-ea"/>
              </a:rPr>
              <a:t>Gain(S,Outlook)=0.246 </a:t>
            </a:r>
          </a:p>
          <a:p>
            <a:r>
              <a:rPr lang="en-US" altLang="zh-CN" dirty="0">
                <a:latin typeface="+mj-ea"/>
                <a:ea typeface="+mj-ea"/>
              </a:rPr>
              <a:t>Gain(S,Humidity)=0.151  Gain(S,Wind)=0.048 </a:t>
            </a:r>
          </a:p>
          <a:p>
            <a:r>
              <a:rPr lang="en-US" altLang="zh-CN" dirty="0">
                <a:latin typeface="+mj-ea"/>
                <a:ea typeface="+mj-ea"/>
              </a:rPr>
              <a:t>Gain(S,Temperature)=0.029 </a:t>
            </a:r>
            <a:endParaRPr lang="zh-CN" altLang="en-US" dirty="0">
              <a:latin typeface="+mj-ea"/>
              <a:ea typeface="+mj-ea"/>
            </a:endParaRPr>
          </a:p>
        </p:txBody>
      </p:sp>
      <p:sp>
        <p:nvSpPr>
          <p:cNvPr id="7" name="文本框 6">
            <a:extLst>
              <a:ext uri="{FF2B5EF4-FFF2-40B4-BE49-F238E27FC236}">
                <a16:creationId xmlns:a16="http://schemas.microsoft.com/office/drawing/2014/main" id="{A2556A7F-7D3A-46D0-9E89-95C7329B247E}"/>
              </a:ext>
            </a:extLst>
          </p:cNvPr>
          <p:cNvSpPr txBox="1"/>
          <p:nvPr/>
        </p:nvSpPr>
        <p:spPr>
          <a:xfrm>
            <a:off x="471987" y="4005064"/>
            <a:ext cx="7628406" cy="1754326"/>
          </a:xfrm>
          <a:prstGeom prst="rect">
            <a:avLst/>
          </a:prstGeom>
          <a:noFill/>
        </p:spPr>
        <p:txBody>
          <a:bodyPr wrap="square" rtlCol="0">
            <a:spAutoFit/>
          </a:bodyPr>
          <a:lstStyle/>
          <a:p>
            <a:r>
              <a:rPr lang="zh-CN" altLang="en-US" dirty="0"/>
              <a:t>         信息增益是相对于特征（属性）而言的，选择信息增益最高的进行分类，属性 </a:t>
            </a:r>
            <a:r>
              <a:rPr lang="en-US" altLang="zh-CN" dirty="0"/>
              <a:t>Outlook </a:t>
            </a:r>
            <a:r>
              <a:rPr lang="zh-CN" altLang="en-US" dirty="0"/>
              <a:t>在训练样例上提供了对目标属性 </a:t>
            </a:r>
            <a:r>
              <a:rPr lang="en-US" altLang="zh-CN" dirty="0"/>
              <a:t>PlayTennis </a:t>
            </a:r>
            <a:r>
              <a:rPr lang="zh-CN" altLang="en-US" dirty="0"/>
              <a:t>的最好预测。所以，</a:t>
            </a:r>
            <a:r>
              <a:rPr lang="en-US" altLang="zh-CN" dirty="0"/>
              <a:t>Outlook</a:t>
            </a:r>
            <a:r>
              <a:rPr lang="zh-CN" altLang="en-US" dirty="0"/>
              <a:t>被选作根结点的决策属性，并为它的每一个可能值（也就是</a:t>
            </a:r>
            <a:r>
              <a:rPr lang="en-US" altLang="zh-CN" dirty="0"/>
              <a:t>Sunny </a:t>
            </a:r>
            <a:r>
              <a:rPr lang="zh-CN" altLang="en-US" dirty="0"/>
              <a:t>， </a:t>
            </a:r>
            <a:r>
              <a:rPr lang="en-US" altLang="zh-CN" dirty="0"/>
              <a:t>Overcast </a:t>
            </a:r>
            <a:r>
              <a:rPr lang="zh-CN" altLang="en-US" dirty="0"/>
              <a:t>和 </a:t>
            </a:r>
            <a:r>
              <a:rPr lang="en-US" altLang="zh-CN" dirty="0"/>
              <a:t>Rain</a:t>
            </a:r>
            <a:r>
              <a:rPr lang="zh-CN" altLang="en-US" dirty="0"/>
              <a:t>）在根结点下创建分支，。注意到每一个 </a:t>
            </a:r>
            <a:r>
              <a:rPr lang="en-US" altLang="zh-CN" dirty="0"/>
              <a:t>Outlook=Overcast </a:t>
            </a:r>
            <a:r>
              <a:rPr lang="zh-CN" altLang="en-US" dirty="0"/>
              <a:t>的样例 也都是 </a:t>
            </a:r>
            <a:r>
              <a:rPr lang="en-US" altLang="zh-CN" dirty="0"/>
              <a:t>PlayTennis </a:t>
            </a:r>
            <a:r>
              <a:rPr lang="zh-CN" altLang="en-US" dirty="0"/>
              <a:t>的正例。所以，树的这个结点成为一个叶子结点，它对目标属性的分 类是 </a:t>
            </a:r>
            <a:r>
              <a:rPr lang="en-US" altLang="zh-CN" dirty="0"/>
              <a:t>PlayTennis=Yes</a:t>
            </a:r>
            <a:r>
              <a:rPr lang="zh-CN" altLang="en-US" dirty="0"/>
              <a:t>。</a:t>
            </a:r>
          </a:p>
        </p:txBody>
      </p:sp>
    </p:spTree>
    <p:extLst>
      <p:ext uri="{BB962C8B-B14F-4D97-AF65-F5344CB8AC3E}">
        <p14:creationId xmlns:p14="http://schemas.microsoft.com/office/powerpoint/2010/main" val="4080982264"/>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C8B369-11EF-495E-8F16-08810B99D832}"/>
              </a:ext>
            </a:extLst>
          </p:cNvPr>
          <p:cNvSpPr>
            <a:spLocks noGrp="1"/>
          </p:cNvSpPr>
          <p:nvPr>
            <p:ph type="title"/>
          </p:nvPr>
        </p:nvSpPr>
        <p:spPr/>
        <p:txBody>
          <a:bodyPr/>
          <a:lstStyle/>
          <a:p>
            <a:r>
              <a:rPr lang="zh-CN" altLang="en-US" dirty="0"/>
              <a:t>基本的决策树学习算法</a:t>
            </a:r>
          </a:p>
        </p:txBody>
      </p:sp>
      <p:sp>
        <p:nvSpPr>
          <p:cNvPr id="3" name="日期占位符 2">
            <a:extLst>
              <a:ext uri="{FF2B5EF4-FFF2-40B4-BE49-F238E27FC236}">
                <a16:creationId xmlns:a16="http://schemas.microsoft.com/office/drawing/2014/main" id="{9E42BD95-FE55-4E43-AEA2-0DAAA399CAD5}"/>
              </a:ext>
            </a:extLst>
          </p:cNvPr>
          <p:cNvSpPr>
            <a:spLocks noGrp="1"/>
          </p:cNvSpPr>
          <p:nvPr>
            <p:ph type="dt" sz="half" idx="10"/>
          </p:nvPr>
        </p:nvSpPr>
        <p:spPr/>
        <p:txBody>
          <a:bodyPr/>
          <a:lstStyle/>
          <a:p>
            <a:pPr>
              <a:defRPr/>
            </a:pPr>
            <a:r>
              <a:rPr lang="en-US" altLang="zh-CN"/>
              <a:t>2019/10/24</a:t>
            </a:r>
            <a:endParaRPr lang="zh-CN" altLang="en-US" dirty="0"/>
          </a:p>
        </p:txBody>
      </p:sp>
      <p:sp>
        <p:nvSpPr>
          <p:cNvPr id="4" name="灯片编号占位符 3">
            <a:extLst>
              <a:ext uri="{FF2B5EF4-FFF2-40B4-BE49-F238E27FC236}">
                <a16:creationId xmlns:a16="http://schemas.microsoft.com/office/drawing/2014/main" id="{43E33D68-8A40-40A3-88D1-2FD283C88CB4}"/>
              </a:ext>
            </a:extLst>
          </p:cNvPr>
          <p:cNvSpPr>
            <a:spLocks noGrp="1"/>
          </p:cNvSpPr>
          <p:nvPr>
            <p:ph type="sldNum" sz="quarter" idx="12"/>
          </p:nvPr>
        </p:nvSpPr>
        <p:spPr/>
        <p:txBody>
          <a:bodyPr/>
          <a:lstStyle/>
          <a:p>
            <a:fld id="{8C311DF1-EEAA-490D-B0D3-D605A4477C06}" type="slidenum">
              <a:rPr lang="zh-CN" altLang="en-US" smtClean="0"/>
              <a:pPr/>
              <a:t>18</a:t>
            </a:fld>
            <a:endParaRPr lang="zh-CN" altLang="en-US"/>
          </a:p>
        </p:txBody>
      </p:sp>
      <p:sp>
        <p:nvSpPr>
          <p:cNvPr id="5" name="矩形: 圆角 4">
            <a:extLst>
              <a:ext uri="{FF2B5EF4-FFF2-40B4-BE49-F238E27FC236}">
                <a16:creationId xmlns:a16="http://schemas.microsoft.com/office/drawing/2014/main" id="{703953B7-522D-4877-900E-9A0BB36314E4}"/>
              </a:ext>
            </a:extLst>
          </p:cNvPr>
          <p:cNvSpPr/>
          <p:nvPr/>
        </p:nvSpPr>
        <p:spPr>
          <a:xfrm>
            <a:off x="3911684" y="2367913"/>
            <a:ext cx="1296144"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Outlook</a:t>
            </a:r>
            <a:endParaRPr lang="zh-CN" altLang="en-US" dirty="0"/>
          </a:p>
        </p:txBody>
      </p:sp>
      <p:cxnSp>
        <p:nvCxnSpPr>
          <p:cNvPr id="6" name="直接连接符 5">
            <a:extLst>
              <a:ext uri="{FF2B5EF4-FFF2-40B4-BE49-F238E27FC236}">
                <a16:creationId xmlns:a16="http://schemas.microsoft.com/office/drawing/2014/main" id="{E3EDE575-C717-451D-908D-CA837CBD5B92}"/>
              </a:ext>
            </a:extLst>
          </p:cNvPr>
          <p:cNvCxnSpPr>
            <a:cxnSpLocks/>
            <a:stCxn id="5" idx="2"/>
          </p:cNvCxnSpPr>
          <p:nvPr/>
        </p:nvCxnSpPr>
        <p:spPr>
          <a:xfrm flipH="1">
            <a:off x="2049829" y="2799961"/>
            <a:ext cx="2509927" cy="1218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505555D2-D063-47FA-ACF1-28CB867DD50B}"/>
              </a:ext>
            </a:extLst>
          </p:cNvPr>
          <p:cNvCxnSpPr>
            <a:cxnSpLocks/>
            <a:stCxn id="5" idx="2"/>
          </p:cNvCxnSpPr>
          <p:nvPr/>
        </p:nvCxnSpPr>
        <p:spPr>
          <a:xfrm>
            <a:off x="4559756" y="2799961"/>
            <a:ext cx="2745219" cy="1223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440EC917-D592-4DF5-965C-A0153A6754F1}"/>
              </a:ext>
            </a:extLst>
          </p:cNvPr>
          <p:cNvCxnSpPr>
            <a:stCxn id="5" idx="2"/>
          </p:cNvCxnSpPr>
          <p:nvPr/>
        </p:nvCxnSpPr>
        <p:spPr>
          <a:xfrm>
            <a:off x="4559756" y="2799961"/>
            <a:ext cx="0" cy="1193247"/>
          </a:xfrm>
          <a:prstGeom prst="line">
            <a:avLst/>
          </a:prstGeom>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5459201C-8DB9-4840-9F65-070F85A8DF6F}"/>
              </a:ext>
            </a:extLst>
          </p:cNvPr>
          <p:cNvSpPr txBox="1"/>
          <p:nvPr/>
        </p:nvSpPr>
        <p:spPr>
          <a:xfrm>
            <a:off x="2599014" y="3139942"/>
            <a:ext cx="946457" cy="369332"/>
          </a:xfrm>
          <a:prstGeom prst="rect">
            <a:avLst/>
          </a:prstGeom>
          <a:noFill/>
        </p:spPr>
        <p:txBody>
          <a:bodyPr wrap="square" rtlCol="0">
            <a:spAutoFit/>
          </a:bodyPr>
          <a:lstStyle/>
          <a:p>
            <a:r>
              <a:rPr lang="en-US" altLang="zh-CN" dirty="0"/>
              <a:t>Sunny</a:t>
            </a:r>
            <a:endParaRPr lang="zh-CN" altLang="en-US" dirty="0"/>
          </a:p>
        </p:txBody>
      </p:sp>
      <p:sp>
        <p:nvSpPr>
          <p:cNvPr id="20" name="文本框 19">
            <a:extLst>
              <a:ext uri="{FF2B5EF4-FFF2-40B4-BE49-F238E27FC236}">
                <a16:creationId xmlns:a16="http://schemas.microsoft.com/office/drawing/2014/main" id="{02E80790-6FF6-46B4-BB5A-9DB919287684}"/>
              </a:ext>
            </a:extLst>
          </p:cNvPr>
          <p:cNvSpPr txBox="1"/>
          <p:nvPr/>
        </p:nvSpPr>
        <p:spPr>
          <a:xfrm>
            <a:off x="4559755" y="3192110"/>
            <a:ext cx="1152126" cy="369332"/>
          </a:xfrm>
          <a:prstGeom prst="rect">
            <a:avLst/>
          </a:prstGeom>
          <a:noFill/>
        </p:spPr>
        <p:txBody>
          <a:bodyPr wrap="square" rtlCol="0">
            <a:spAutoFit/>
          </a:bodyPr>
          <a:lstStyle/>
          <a:p>
            <a:r>
              <a:rPr lang="en-US" altLang="zh-CN" dirty="0"/>
              <a:t>Overcast</a:t>
            </a:r>
            <a:endParaRPr lang="zh-CN" altLang="en-US" dirty="0"/>
          </a:p>
        </p:txBody>
      </p:sp>
      <p:sp>
        <p:nvSpPr>
          <p:cNvPr id="21" name="文本框 20">
            <a:extLst>
              <a:ext uri="{FF2B5EF4-FFF2-40B4-BE49-F238E27FC236}">
                <a16:creationId xmlns:a16="http://schemas.microsoft.com/office/drawing/2014/main" id="{30655196-00CB-4362-B6A0-04BB5094D578}"/>
              </a:ext>
            </a:extLst>
          </p:cNvPr>
          <p:cNvSpPr txBox="1"/>
          <p:nvPr/>
        </p:nvSpPr>
        <p:spPr>
          <a:xfrm>
            <a:off x="6174759" y="3141260"/>
            <a:ext cx="946457" cy="369332"/>
          </a:xfrm>
          <a:prstGeom prst="rect">
            <a:avLst/>
          </a:prstGeom>
          <a:noFill/>
        </p:spPr>
        <p:txBody>
          <a:bodyPr wrap="square" rtlCol="0">
            <a:spAutoFit/>
          </a:bodyPr>
          <a:lstStyle/>
          <a:p>
            <a:r>
              <a:rPr lang="en-US" altLang="zh-CN" dirty="0"/>
              <a:t>Rain</a:t>
            </a:r>
            <a:endParaRPr lang="zh-CN" altLang="en-US" dirty="0"/>
          </a:p>
        </p:txBody>
      </p:sp>
      <p:sp>
        <p:nvSpPr>
          <p:cNvPr id="26" name="文本框 25">
            <a:extLst>
              <a:ext uri="{FF2B5EF4-FFF2-40B4-BE49-F238E27FC236}">
                <a16:creationId xmlns:a16="http://schemas.microsoft.com/office/drawing/2014/main" id="{8E41378A-1CE1-496B-A9B3-D1B574D57928}"/>
              </a:ext>
            </a:extLst>
          </p:cNvPr>
          <p:cNvSpPr txBox="1"/>
          <p:nvPr/>
        </p:nvSpPr>
        <p:spPr>
          <a:xfrm>
            <a:off x="3790297" y="1711621"/>
            <a:ext cx="2119057" cy="369332"/>
          </a:xfrm>
          <a:prstGeom prst="rect">
            <a:avLst/>
          </a:prstGeom>
          <a:noFill/>
        </p:spPr>
        <p:txBody>
          <a:bodyPr wrap="square" rtlCol="0">
            <a:spAutoFit/>
          </a:bodyPr>
          <a:lstStyle/>
          <a:p>
            <a:r>
              <a:rPr lang="en-US" altLang="zh-CN" dirty="0"/>
              <a:t>{D1,D2,…,D14}</a:t>
            </a:r>
            <a:endParaRPr lang="zh-CN" altLang="en-US" dirty="0"/>
          </a:p>
        </p:txBody>
      </p:sp>
      <p:sp>
        <p:nvSpPr>
          <p:cNvPr id="27" name="文本框 26">
            <a:extLst>
              <a:ext uri="{FF2B5EF4-FFF2-40B4-BE49-F238E27FC236}">
                <a16:creationId xmlns:a16="http://schemas.microsoft.com/office/drawing/2014/main" id="{E160FB86-E018-4D54-93F6-CFA0A9E248A0}"/>
              </a:ext>
            </a:extLst>
          </p:cNvPr>
          <p:cNvSpPr txBox="1"/>
          <p:nvPr/>
        </p:nvSpPr>
        <p:spPr>
          <a:xfrm>
            <a:off x="4123623" y="2017484"/>
            <a:ext cx="1452404" cy="369332"/>
          </a:xfrm>
          <a:prstGeom prst="rect">
            <a:avLst/>
          </a:prstGeom>
          <a:noFill/>
        </p:spPr>
        <p:txBody>
          <a:bodyPr wrap="square" rtlCol="0">
            <a:spAutoFit/>
          </a:bodyPr>
          <a:lstStyle/>
          <a:p>
            <a:r>
              <a:rPr lang="en-US" altLang="zh-CN" dirty="0"/>
              <a:t>[9+,5-]</a:t>
            </a:r>
            <a:endParaRPr lang="zh-CN" altLang="en-US" dirty="0"/>
          </a:p>
        </p:txBody>
      </p:sp>
      <p:sp>
        <p:nvSpPr>
          <p:cNvPr id="28" name="矩形 27">
            <a:extLst>
              <a:ext uri="{FF2B5EF4-FFF2-40B4-BE49-F238E27FC236}">
                <a16:creationId xmlns:a16="http://schemas.microsoft.com/office/drawing/2014/main" id="{8AC30C03-EFCD-4F35-856A-E6E3B4E5AAE2}"/>
              </a:ext>
            </a:extLst>
          </p:cNvPr>
          <p:cNvSpPr/>
          <p:nvPr/>
        </p:nvSpPr>
        <p:spPr>
          <a:xfrm>
            <a:off x="1337822" y="4062213"/>
            <a:ext cx="2032929" cy="369332"/>
          </a:xfrm>
          <a:prstGeom prst="rect">
            <a:avLst/>
          </a:prstGeom>
        </p:spPr>
        <p:txBody>
          <a:bodyPr wrap="none">
            <a:spAutoFit/>
          </a:bodyPr>
          <a:lstStyle/>
          <a:p>
            <a:r>
              <a:rPr lang="en-US" altLang="zh-CN" dirty="0"/>
              <a:t>{D1,D2,D8,D9,D11}</a:t>
            </a:r>
            <a:endParaRPr lang="zh-CN" altLang="en-US" dirty="0"/>
          </a:p>
        </p:txBody>
      </p:sp>
      <p:sp>
        <p:nvSpPr>
          <p:cNvPr id="29" name="矩形 28">
            <a:extLst>
              <a:ext uri="{FF2B5EF4-FFF2-40B4-BE49-F238E27FC236}">
                <a16:creationId xmlns:a16="http://schemas.microsoft.com/office/drawing/2014/main" id="{7D043D69-68BF-4656-848F-6D8FD2D5E3B1}"/>
              </a:ext>
            </a:extLst>
          </p:cNvPr>
          <p:cNvSpPr/>
          <p:nvPr/>
        </p:nvSpPr>
        <p:spPr>
          <a:xfrm>
            <a:off x="1836602" y="4360301"/>
            <a:ext cx="803425" cy="369332"/>
          </a:xfrm>
          <a:prstGeom prst="rect">
            <a:avLst/>
          </a:prstGeom>
        </p:spPr>
        <p:txBody>
          <a:bodyPr wrap="none">
            <a:spAutoFit/>
          </a:bodyPr>
          <a:lstStyle/>
          <a:p>
            <a:r>
              <a:rPr lang="en-US" altLang="zh-CN" dirty="0"/>
              <a:t>[2+,3-]</a:t>
            </a:r>
            <a:endParaRPr lang="zh-CN" altLang="en-US" dirty="0"/>
          </a:p>
        </p:txBody>
      </p:sp>
      <p:sp>
        <p:nvSpPr>
          <p:cNvPr id="30" name="矩形 29">
            <a:extLst>
              <a:ext uri="{FF2B5EF4-FFF2-40B4-BE49-F238E27FC236}">
                <a16:creationId xmlns:a16="http://schemas.microsoft.com/office/drawing/2014/main" id="{8A4515AD-A2D8-4659-8726-E2EEA3F91772}"/>
              </a:ext>
            </a:extLst>
          </p:cNvPr>
          <p:cNvSpPr/>
          <p:nvPr/>
        </p:nvSpPr>
        <p:spPr>
          <a:xfrm>
            <a:off x="3743474" y="4062213"/>
            <a:ext cx="1832553" cy="369332"/>
          </a:xfrm>
          <a:prstGeom prst="rect">
            <a:avLst/>
          </a:prstGeom>
        </p:spPr>
        <p:txBody>
          <a:bodyPr wrap="none">
            <a:spAutoFit/>
          </a:bodyPr>
          <a:lstStyle/>
          <a:p>
            <a:r>
              <a:rPr lang="en-US" altLang="zh-CN" dirty="0"/>
              <a:t>{D3,D7,D12,D13}</a:t>
            </a:r>
            <a:endParaRPr lang="zh-CN" altLang="en-US" dirty="0"/>
          </a:p>
        </p:txBody>
      </p:sp>
      <p:sp>
        <p:nvSpPr>
          <p:cNvPr id="31" name="矩形 30">
            <a:extLst>
              <a:ext uri="{FF2B5EF4-FFF2-40B4-BE49-F238E27FC236}">
                <a16:creationId xmlns:a16="http://schemas.microsoft.com/office/drawing/2014/main" id="{AFD1B05C-04A9-487B-9F58-BEB39391947D}"/>
              </a:ext>
            </a:extLst>
          </p:cNvPr>
          <p:cNvSpPr/>
          <p:nvPr/>
        </p:nvSpPr>
        <p:spPr>
          <a:xfrm>
            <a:off x="4242254" y="4360301"/>
            <a:ext cx="803425" cy="369332"/>
          </a:xfrm>
          <a:prstGeom prst="rect">
            <a:avLst/>
          </a:prstGeom>
        </p:spPr>
        <p:txBody>
          <a:bodyPr wrap="none">
            <a:spAutoFit/>
          </a:bodyPr>
          <a:lstStyle/>
          <a:p>
            <a:r>
              <a:rPr lang="en-US" altLang="zh-CN" dirty="0"/>
              <a:t>[4+,0-]</a:t>
            </a:r>
            <a:endParaRPr lang="zh-CN" altLang="en-US" dirty="0"/>
          </a:p>
        </p:txBody>
      </p:sp>
      <p:sp>
        <p:nvSpPr>
          <p:cNvPr id="32" name="矩形 31">
            <a:extLst>
              <a:ext uri="{FF2B5EF4-FFF2-40B4-BE49-F238E27FC236}">
                <a16:creationId xmlns:a16="http://schemas.microsoft.com/office/drawing/2014/main" id="{AF4A378B-4CE2-42E3-850B-EA39E58A386D}"/>
              </a:ext>
            </a:extLst>
          </p:cNvPr>
          <p:cNvSpPr/>
          <p:nvPr/>
        </p:nvSpPr>
        <p:spPr>
          <a:xfrm>
            <a:off x="6494185" y="4062213"/>
            <a:ext cx="2092239" cy="369332"/>
          </a:xfrm>
          <a:prstGeom prst="rect">
            <a:avLst/>
          </a:prstGeom>
        </p:spPr>
        <p:txBody>
          <a:bodyPr wrap="none">
            <a:spAutoFit/>
          </a:bodyPr>
          <a:lstStyle/>
          <a:p>
            <a:r>
              <a:rPr lang="en-US" altLang="zh-CN" dirty="0"/>
              <a:t>{D4,D5,D6,D10,D14}</a:t>
            </a:r>
            <a:endParaRPr lang="zh-CN" altLang="en-US" dirty="0"/>
          </a:p>
        </p:txBody>
      </p:sp>
      <p:sp>
        <p:nvSpPr>
          <p:cNvPr id="33" name="矩形 32">
            <a:extLst>
              <a:ext uri="{FF2B5EF4-FFF2-40B4-BE49-F238E27FC236}">
                <a16:creationId xmlns:a16="http://schemas.microsoft.com/office/drawing/2014/main" id="{26EA5603-BC41-4E4D-8FF2-C9A10250B9B9}"/>
              </a:ext>
            </a:extLst>
          </p:cNvPr>
          <p:cNvSpPr/>
          <p:nvPr/>
        </p:nvSpPr>
        <p:spPr>
          <a:xfrm>
            <a:off x="6992965" y="4360301"/>
            <a:ext cx="803425" cy="369332"/>
          </a:xfrm>
          <a:prstGeom prst="rect">
            <a:avLst/>
          </a:prstGeom>
        </p:spPr>
        <p:txBody>
          <a:bodyPr wrap="none">
            <a:spAutoFit/>
          </a:bodyPr>
          <a:lstStyle/>
          <a:p>
            <a:r>
              <a:rPr lang="en-US" altLang="zh-CN" dirty="0"/>
              <a:t>[3+,2-]</a:t>
            </a:r>
            <a:endParaRPr lang="zh-CN" altLang="en-US" dirty="0"/>
          </a:p>
        </p:txBody>
      </p:sp>
      <p:sp>
        <p:nvSpPr>
          <p:cNvPr id="34" name="菱形 33">
            <a:extLst>
              <a:ext uri="{FF2B5EF4-FFF2-40B4-BE49-F238E27FC236}">
                <a16:creationId xmlns:a16="http://schemas.microsoft.com/office/drawing/2014/main" id="{9CA53E5A-D4FE-4D1F-9BE5-872FA87B9694}"/>
              </a:ext>
            </a:extLst>
          </p:cNvPr>
          <p:cNvSpPr/>
          <p:nvPr/>
        </p:nvSpPr>
        <p:spPr>
          <a:xfrm>
            <a:off x="4025817" y="4904589"/>
            <a:ext cx="1067876" cy="94924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Yes</a:t>
            </a:r>
            <a:endParaRPr lang="zh-CN" altLang="en-US" dirty="0"/>
          </a:p>
        </p:txBody>
      </p:sp>
      <p:cxnSp>
        <p:nvCxnSpPr>
          <p:cNvPr id="36" name="直接箭头连接符 35">
            <a:extLst>
              <a:ext uri="{FF2B5EF4-FFF2-40B4-BE49-F238E27FC236}">
                <a16:creationId xmlns:a16="http://schemas.microsoft.com/office/drawing/2014/main" id="{94C3B0DA-5BA2-48B4-A18A-E5323FFE2E67}"/>
              </a:ext>
            </a:extLst>
          </p:cNvPr>
          <p:cNvCxnSpPr/>
          <p:nvPr/>
        </p:nvCxnSpPr>
        <p:spPr>
          <a:xfrm flipV="1">
            <a:off x="1115616" y="4729633"/>
            <a:ext cx="648072" cy="787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0234B0EE-6A56-4B07-AD4E-BBD58FFC1B1A}"/>
              </a:ext>
            </a:extLst>
          </p:cNvPr>
          <p:cNvSpPr txBox="1"/>
          <p:nvPr/>
        </p:nvSpPr>
        <p:spPr>
          <a:xfrm>
            <a:off x="341655" y="5810051"/>
            <a:ext cx="3088271" cy="369332"/>
          </a:xfrm>
          <a:prstGeom prst="rect">
            <a:avLst/>
          </a:prstGeom>
          <a:noFill/>
        </p:spPr>
        <p:txBody>
          <a:bodyPr wrap="square" rtlCol="0">
            <a:spAutoFit/>
          </a:bodyPr>
          <a:lstStyle/>
          <a:p>
            <a:r>
              <a:rPr lang="zh-CN" altLang="en-US" dirty="0"/>
              <a:t>哪个属性应该在这里被测试</a:t>
            </a:r>
          </a:p>
        </p:txBody>
      </p:sp>
    </p:spTree>
    <p:extLst>
      <p:ext uri="{BB962C8B-B14F-4D97-AF65-F5344CB8AC3E}">
        <p14:creationId xmlns:p14="http://schemas.microsoft.com/office/powerpoint/2010/main" val="1010454150"/>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B3180D-66D3-4CE2-B69C-6F2165A5FFE6}"/>
              </a:ext>
            </a:extLst>
          </p:cNvPr>
          <p:cNvSpPr>
            <a:spLocks noGrp="1"/>
          </p:cNvSpPr>
          <p:nvPr>
            <p:ph type="title"/>
          </p:nvPr>
        </p:nvSpPr>
        <p:spPr/>
        <p:txBody>
          <a:bodyPr/>
          <a:lstStyle/>
          <a:p>
            <a:r>
              <a:rPr lang="zh-CN" altLang="en-US" dirty="0"/>
              <a:t>基本的决策树学习算法</a:t>
            </a:r>
          </a:p>
        </p:txBody>
      </p:sp>
      <p:sp>
        <p:nvSpPr>
          <p:cNvPr id="3" name="日期占位符 2">
            <a:extLst>
              <a:ext uri="{FF2B5EF4-FFF2-40B4-BE49-F238E27FC236}">
                <a16:creationId xmlns:a16="http://schemas.microsoft.com/office/drawing/2014/main" id="{30D118EE-D5DF-4F7A-9410-6DC5FD862F79}"/>
              </a:ext>
            </a:extLst>
          </p:cNvPr>
          <p:cNvSpPr>
            <a:spLocks noGrp="1"/>
          </p:cNvSpPr>
          <p:nvPr>
            <p:ph type="dt" sz="half" idx="10"/>
          </p:nvPr>
        </p:nvSpPr>
        <p:spPr/>
        <p:txBody>
          <a:bodyPr/>
          <a:lstStyle/>
          <a:p>
            <a:pPr>
              <a:defRPr/>
            </a:pPr>
            <a:r>
              <a:rPr lang="en-US" altLang="zh-CN"/>
              <a:t>2019/10/24</a:t>
            </a:r>
            <a:endParaRPr lang="zh-CN" altLang="en-US" dirty="0"/>
          </a:p>
        </p:txBody>
      </p:sp>
      <p:sp>
        <p:nvSpPr>
          <p:cNvPr id="4" name="灯片编号占位符 3">
            <a:extLst>
              <a:ext uri="{FF2B5EF4-FFF2-40B4-BE49-F238E27FC236}">
                <a16:creationId xmlns:a16="http://schemas.microsoft.com/office/drawing/2014/main" id="{B75AB17B-F2C4-4B6E-AAAA-74717AD19BEE}"/>
              </a:ext>
            </a:extLst>
          </p:cNvPr>
          <p:cNvSpPr>
            <a:spLocks noGrp="1"/>
          </p:cNvSpPr>
          <p:nvPr>
            <p:ph type="sldNum" sz="quarter" idx="12"/>
          </p:nvPr>
        </p:nvSpPr>
        <p:spPr/>
        <p:txBody>
          <a:bodyPr/>
          <a:lstStyle/>
          <a:p>
            <a:fld id="{8C311DF1-EEAA-490D-B0D3-D605A4477C06}" type="slidenum">
              <a:rPr lang="zh-CN" altLang="en-US" smtClean="0"/>
              <a:pPr/>
              <a:t>19</a:t>
            </a:fld>
            <a:endParaRPr lang="zh-CN" altLang="en-US"/>
          </a:p>
        </p:txBody>
      </p:sp>
      <p:sp>
        <p:nvSpPr>
          <p:cNvPr id="5" name="文本框 4">
            <a:extLst>
              <a:ext uri="{FF2B5EF4-FFF2-40B4-BE49-F238E27FC236}">
                <a16:creationId xmlns:a16="http://schemas.microsoft.com/office/drawing/2014/main" id="{2207E15D-8451-412C-A4CE-195D665E5F91}"/>
              </a:ext>
            </a:extLst>
          </p:cNvPr>
          <p:cNvSpPr txBox="1"/>
          <p:nvPr/>
        </p:nvSpPr>
        <p:spPr>
          <a:xfrm>
            <a:off x="1059876" y="2402945"/>
            <a:ext cx="7626924" cy="923330"/>
          </a:xfrm>
          <a:prstGeom prst="rect">
            <a:avLst/>
          </a:prstGeom>
          <a:noFill/>
        </p:spPr>
        <p:txBody>
          <a:bodyPr wrap="square" rtlCol="0">
            <a:spAutoFit/>
          </a:bodyPr>
          <a:lstStyle/>
          <a:p>
            <a:r>
              <a:rPr lang="en-US" altLang="zh-CN" dirty="0">
                <a:latin typeface="+mj-ea"/>
              </a:rPr>
              <a:t>Gain(S</a:t>
            </a:r>
            <a:r>
              <a:rPr lang="en-US" altLang="zh-CN" baseline="-25000" dirty="0">
                <a:latin typeface="+mj-ea"/>
              </a:rPr>
              <a:t>sunny</a:t>
            </a:r>
            <a:r>
              <a:rPr lang="en-US" altLang="zh-CN" dirty="0">
                <a:latin typeface="+mj-ea"/>
              </a:rPr>
              <a:t>,Wind)=0.970-(2/5)*1.0-(3/5)*0.918=0.019</a:t>
            </a:r>
          </a:p>
          <a:p>
            <a:r>
              <a:rPr lang="en-US" altLang="zh-CN" dirty="0">
                <a:latin typeface="+mj-ea"/>
              </a:rPr>
              <a:t>Gain(S</a:t>
            </a:r>
            <a:r>
              <a:rPr lang="en-US" altLang="zh-CN" baseline="-25000" dirty="0">
                <a:latin typeface="+mj-ea"/>
              </a:rPr>
              <a:t>sunny</a:t>
            </a:r>
            <a:r>
              <a:rPr lang="en-US" altLang="zh-CN" dirty="0">
                <a:latin typeface="+mj-ea"/>
              </a:rPr>
              <a:t>,Humidity)=0.970-(3/5)*0.0-(2/5)*0.0=0.970 </a:t>
            </a:r>
          </a:p>
          <a:p>
            <a:r>
              <a:rPr lang="en-US" altLang="zh-CN" dirty="0">
                <a:latin typeface="+mj-ea"/>
              </a:rPr>
              <a:t>Gain(S</a:t>
            </a:r>
            <a:r>
              <a:rPr lang="en-US" altLang="zh-CN" baseline="-25000" dirty="0">
                <a:latin typeface="+mj-ea"/>
              </a:rPr>
              <a:t>sunny</a:t>
            </a:r>
            <a:r>
              <a:rPr lang="en-US" altLang="zh-CN" dirty="0">
                <a:latin typeface="+mj-ea"/>
              </a:rPr>
              <a:t>,Temperature)=0.970-(2/5)*0.0-(2/5)*1.0-(1/5)*0.0=0.570</a:t>
            </a:r>
            <a:endParaRPr lang="zh-CN" altLang="en-US" dirty="0"/>
          </a:p>
        </p:txBody>
      </p:sp>
      <p:sp>
        <p:nvSpPr>
          <p:cNvPr id="6" name="文本框 5">
            <a:extLst>
              <a:ext uri="{FF2B5EF4-FFF2-40B4-BE49-F238E27FC236}">
                <a16:creationId xmlns:a16="http://schemas.microsoft.com/office/drawing/2014/main" id="{FA7346B6-E096-4BAA-B860-A57E06ACEF25}"/>
              </a:ext>
            </a:extLst>
          </p:cNvPr>
          <p:cNvSpPr txBox="1"/>
          <p:nvPr/>
        </p:nvSpPr>
        <p:spPr>
          <a:xfrm>
            <a:off x="611188" y="1916832"/>
            <a:ext cx="3312740" cy="369332"/>
          </a:xfrm>
          <a:prstGeom prst="rect">
            <a:avLst/>
          </a:prstGeom>
          <a:noFill/>
        </p:spPr>
        <p:txBody>
          <a:bodyPr wrap="square" rtlCol="0">
            <a:spAutoFit/>
          </a:bodyPr>
          <a:lstStyle/>
          <a:p>
            <a:r>
              <a:rPr lang="en-US" altLang="zh-CN" dirty="0">
                <a:latin typeface="+mj-ea"/>
              </a:rPr>
              <a:t>S</a:t>
            </a:r>
            <a:r>
              <a:rPr lang="en-US" altLang="zh-CN" baseline="-25000" dirty="0">
                <a:latin typeface="+mj-ea"/>
              </a:rPr>
              <a:t>sunny</a:t>
            </a:r>
            <a:r>
              <a:rPr lang="en-US" altLang="zh-CN" dirty="0">
                <a:latin typeface="+mj-ea"/>
              </a:rPr>
              <a:t>={D1,D2,D8,D9,D11}</a:t>
            </a:r>
            <a:endParaRPr lang="zh-CN" altLang="en-US" dirty="0"/>
          </a:p>
        </p:txBody>
      </p:sp>
      <p:sp>
        <p:nvSpPr>
          <p:cNvPr id="7" name="矩形 6">
            <a:extLst>
              <a:ext uri="{FF2B5EF4-FFF2-40B4-BE49-F238E27FC236}">
                <a16:creationId xmlns:a16="http://schemas.microsoft.com/office/drawing/2014/main" id="{84A80E86-B363-44C4-B47A-93450DE9D4DF}"/>
              </a:ext>
            </a:extLst>
          </p:cNvPr>
          <p:cNvSpPr/>
          <p:nvPr/>
        </p:nvSpPr>
        <p:spPr>
          <a:xfrm>
            <a:off x="3195173" y="3414684"/>
            <a:ext cx="2032929" cy="369332"/>
          </a:xfrm>
          <a:prstGeom prst="rect">
            <a:avLst/>
          </a:prstGeom>
        </p:spPr>
        <p:txBody>
          <a:bodyPr wrap="none">
            <a:spAutoFit/>
          </a:bodyPr>
          <a:lstStyle/>
          <a:p>
            <a:r>
              <a:rPr lang="en-US" altLang="zh-CN" dirty="0"/>
              <a:t>{D1,D2,D8,D9,D11}</a:t>
            </a:r>
            <a:endParaRPr lang="zh-CN" altLang="en-US" dirty="0"/>
          </a:p>
        </p:txBody>
      </p:sp>
      <p:sp>
        <p:nvSpPr>
          <p:cNvPr id="8" name="矩形 7">
            <a:extLst>
              <a:ext uri="{FF2B5EF4-FFF2-40B4-BE49-F238E27FC236}">
                <a16:creationId xmlns:a16="http://schemas.microsoft.com/office/drawing/2014/main" id="{A9887859-8CF6-42A4-918E-8001B1414F0C}"/>
              </a:ext>
            </a:extLst>
          </p:cNvPr>
          <p:cNvSpPr/>
          <p:nvPr/>
        </p:nvSpPr>
        <p:spPr>
          <a:xfrm>
            <a:off x="3693953" y="3712772"/>
            <a:ext cx="803425" cy="369332"/>
          </a:xfrm>
          <a:prstGeom prst="rect">
            <a:avLst/>
          </a:prstGeom>
        </p:spPr>
        <p:txBody>
          <a:bodyPr wrap="none">
            <a:spAutoFit/>
          </a:bodyPr>
          <a:lstStyle/>
          <a:p>
            <a:r>
              <a:rPr lang="en-US" altLang="zh-CN" dirty="0"/>
              <a:t>[2+,3-]</a:t>
            </a:r>
            <a:endParaRPr lang="zh-CN" altLang="en-US" dirty="0"/>
          </a:p>
        </p:txBody>
      </p:sp>
      <p:sp>
        <p:nvSpPr>
          <p:cNvPr id="9" name="矩形: 圆角 8">
            <a:extLst>
              <a:ext uri="{FF2B5EF4-FFF2-40B4-BE49-F238E27FC236}">
                <a16:creationId xmlns:a16="http://schemas.microsoft.com/office/drawing/2014/main" id="{4F9A75E8-FE64-4856-9CAB-B3ED61164D51}"/>
              </a:ext>
            </a:extLst>
          </p:cNvPr>
          <p:cNvSpPr/>
          <p:nvPr/>
        </p:nvSpPr>
        <p:spPr>
          <a:xfrm>
            <a:off x="3447593" y="4108842"/>
            <a:ext cx="1296144"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Humidity</a:t>
            </a:r>
            <a:endParaRPr lang="zh-CN" altLang="en-US" dirty="0"/>
          </a:p>
        </p:txBody>
      </p:sp>
      <p:cxnSp>
        <p:nvCxnSpPr>
          <p:cNvPr id="11" name="直接箭头连接符 10">
            <a:extLst>
              <a:ext uri="{FF2B5EF4-FFF2-40B4-BE49-F238E27FC236}">
                <a16:creationId xmlns:a16="http://schemas.microsoft.com/office/drawing/2014/main" id="{36FEA078-1279-4BAD-849B-77A936AB9B47}"/>
              </a:ext>
            </a:extLst>
          </p:cNvPr>
          <p:cNvCxnSpPr>
            <a:stCxn id="9" idx="2"/>
          </p:cNvCxnSpPr>
          <p:nvPr/>
        </p:nvCxnSpPr>
        <p:spPr>
          <a:xfrm flipH="1">
            <a:off x="2987502" y="4540890"/>
            <a:ext cx="1108163" cy="571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430B3F7C-5395-4E3C-A1D4-99603F75616D}"/>
              </a:ext>
            </a:extLst>
          </p:cNvPr>
          <p:cNvCxnSpPr>
            <a:stCxn id="9" idx="2"/>
          </p:cNvCxnSpPr>
          <p:nvPr/>
        </p:nvCxnSpPr>
        <p:spPr>
          <a:xfrm>
            <a:off x="4095665" y="4540890"/>
            <a:ext cx="1132437" cy="608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CF5D8091-4C57-4DCC-9FB8-B0EECF098F1F}"/>
              </a:ext>
            </a:extLst>
          </p:cNvPr>
          <p:cNvSpPr/>
          <p:nvPr/>
        </p:nvSpPr>
        <p:spPr>
          <a:xfrm>
            <a:off x="2451181" y="5113098"/>
            <a:ext cx="1023037" cy="369332"/>
          </a:xfrm>
          <a:prstGeom prst="rect">
            <a:avLst/>
          </a:prstGeom>
        </p:spPr>
        <p:txBody>
          <a:bodyPr wrap="none">
            <a:spAutoFit/>
          </a:bodyPr>
          <a:lstStyle/>
          <a:p>
            <a:r>
              <a:rPr lang="en-US" altLang="zh-CN" dirty="0"/>
              <a:t>{D9,D11}</a:t>
            </a:r>
            <a:endParaRPr lang="zh-CN" altLang="en-US" dirty="0"/>
          </a:p>
        </p:txBody>
      </p:sp>
      <p:sp>
        <p:nvSpPr>
          <p:cNvPr id="15" name="矩形 14">
            <a:extLst>
              <a:ext uri="{FF2B5EF4-FFF2-40B4-BE49-F238E27FC236}">
                <a16:creationId xmlns:a16="http://schemas.microsoft.com/office/drawing/2014/main" id="{337F2C5E-E493-4909-8BB2-504CE4B5A4E1}"/>
              </a:ext>
            </a:extLst>
          </p:cNvPr>
          <p:cNvSpPr/>
          <p:nvPr/>
        </p:nvSpPr>
        <p:spPr>
          <a:xfrm>
            <a:off x="4694875" y="5145255"/>
            <a:ext cx="1223412" cy="369332"/>
          </a:xfrm>
          <a:prstGeom prst="rect">
            <a:avLst/>
          </a:prstGeom>
        </p:spPr>
        <p:txBody>
          <a:bodyPr wrap="none">
            <a:spAutoFit/>
          </a:bodyPr>
          <a:lstStyle/>
          <a:p>
            <a:r>
              <a:rPr lang="en-US" altLang="zh-CN" dirty="0"/>
              <a:t>{D1,D2,D8}</a:t>
            </a:r>
            <a:endParaRPr lang="zh-CN" altLang="en-US" dirty="0"/>
          </a:p>
        </p:txBody>
      </p:sp>
      <p:sp>
        <p:nvSpPr>
          <p:cNvPr id="16" name="菱形 15">
            <a:extLst>
              <a:ext uri="{FF2B5EF4-FFF2-40B4-BE49-F238E27FC236}">
                <a16:creationId xmlns:a16="http://schemas.microsoft.com/office/drawing/2014/main" id="{18A45299-7D6E-4956-859B-7938B0ED0B96}"/>
              </a:ext>
            </a:extLst>
          </p:cNvPr>
          <p:cNvSpPr/>
          <p:nvPr/>
        </p:nvSpPr>
        <p:spPr>
          <a:xfrm>
            <a:off x="2406342" y="5539069"/>
            <a:ext cx="1067876" cy="94924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Yes</a:t>
            </a:r>
            <a:endParaRPr lang="zh-CN" altLang="en-US" dirty="0"/>
          </a:p>
        </p:txBody>
      </p:sp>
      <p:sp>
        <p:nvSpPr>
          <p:cNvPr id="17" name="菱形 16">
            <a:extLst>
              <a:ext uri="{FF2B5EF4-FFF2-40B4-BE49-F238E27FC236}">
                <a16:creationId xmlns:a16="http://schemas.microsoft.com/office/drawing/2014/main" id="{F779C29F-B9CE-46C0-AF06-B16C29946815}"/>
              </a:ext>
            </a:extLst>
          </p:cNvPr>
          <p:cNvSpPr/>
          <p:nvPr/>
        </p:nvSpPr>
        <p:spPr>
          <a:xfrm>
            <a:off x="4743737" y="5536799"/>
            <a:ext cx="1067876" cy="94924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No</a:t>
            </a:r>
            <a:endParaRPr lang="zh-CN" altLang="en-US" dirty="0"/>
          </a:p>
        </p:txBody>
      </p:sp>
    </p:spTree>
    <p:extLst>
      <p:ext uri="{BB962C8B-B14F-4D97-AF65-F5344CB8AC3E}">
        <p14:creationId xmlns:p14="http://schemas.microsoft.com/office/powerpoint/2010/main" val="1746525880"/>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686B338D-144A-46FA-8A64-22B150B0AA9D}"/>
              </a:ext>
            </a:extLst>
          </p:cNvPr>
          <p:cNvSpPr>
            <a:spLocks noGrp="1"/>
          </p:cNvSpPr>
          <p:nvPr>
            <p:ph type="dt" sz="half" idx="10"/>
          </p:nvPr>
        </p:nvSpPr>
        <p:spPr/>
        <p:txBody>
          <a:bodyPr/>
          <a:lstStyle/>
          <a:p>
            <a:pPr>
              <a:defRPr/>
            </a:pPr>
            <a:r>
              <a:rPr lang="en-US" altLang="zh-CN"/>
              <a:t>2019/10/24</a:t>
            </a:r>
            <a:endParaRPr lang="zh-CN" altLang="en-US" dirty="0"/>
          </a:p>
        </p:txBody>
      </p:sp>
      <p:sp>
        <p:nvSpPr>
          <p:cNvPr id="4" name="灯片编号占位符 3">
            <a:extLst>
              <a:ext uri="{FF2B5EF4-FFF2-40B4-BE49-F238E27FC236}">
                <a16:creationId xmlns:a16="http://schemas.microsoft.com/office/drawing/2014/main" id="{1ABE7856-69DD-4D77-8F61-DE867371F3AD}"/>
              </a:ext>
            </a:extLst>
          </p:cNvPr>
          <p:cNvSpPr>
            <a:spLocks noGrp="1"/>
          </p:cNvSpPr>
          <p:nvPr>
            <p:ph type="sldNum" sz="quarter" idx="12"/>
          </p:nvPr>
        </p:nvSpPr>
        <p:spPr/>
        <p:txBody>
          <a:bodyPr/>
          <a:lstStyle/>
          <a:p>
            <a:fld id="{8C311DF1-EEAA-490D-B0D3-D605A4477C06}" type="slidenum">
              <a:rPr lang="zh-CN" altLang="en-US" smtClean="0"/>
              <a:pPr/>
              <a:t>2</a:t>
            </a:fld>
            <a:endParaRPr lang="zh-CN" altLang="en-US"/>
          </a:p>
        </p:txBody>
      </p:sp>
      <p:pic>
        <p:nvPicPr>
          <p:cNvPr id="6" name="图片 5">
            <a:extLst>
              <a:ext uri="{FF2B5EF4-FFF2-40B4-BE49-F238E27FC236}">
                <a16:creationId xmlns:a16="http://schemas.microsoft.com/office/drawing/2014/main" id="{A2E0437A-C539-4FFE-B04B-986A0F9220E2}"/>
              </a:ext>
            </a:extLst>
          </p:cNvPr>
          <p:cNvPicPr>
            <a:picLocks noChangeAspect="1"/>
          </p:cNvPicPr>
          <p:nvPr/>
        </p:nvPicPr>
        <p:blipFill>
          <a:blip r:embed="rId2"/>
          <a:stretch>
            <a:fillRect/>
          </a:stretch>
        </p:blipFill>
        <p:spPr>
          <a:xfrm>
            <a:off x="456843" y="1694497"/>
            <a:ext cx="8230313" cy="4354588"/>
          </a:xfrm>
          <a:prstGeom prst="rect">
            <a:avLst/>
          </a:prstGeom>
        </p:spPr>
      </p:pic>
      <p:sp>
        <p:nvSpPr>
          <p:cNvPr id="8" name="文本框 7">
            <a:extLst>
              <a:ext uri="{FF2B5EF4-FFF2-40B4-BE49-F238E27FC236}">
                <a16:creationId xmlns:a16="http://schemas.microsoft.com/office/drawing/2014/main" id="{BDA780E4-229D-4086-A1D7-5775B44160B5}"/>
              </a:ext>
            </a:extLst>
          </p:cNvPr>
          <p:cNvSpPr txBox="1"/>
          <p:nvPr/>
        </p:nvSpPr>
        <p:spPr>
          <a:xfrm>
            <a:off x="971600" y="2348880"/>
            <a:ext cx="5328592" cy="2677656"/>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latin typeface="+mn-ea"/>
                <a:ea typeface="+mn-ea"/>
              </a:rPr>
              <a:t>决策树简介</a:t>
            </a:r>
            <a:endParaRPr lang="en-US" altLang="zh-CN" sz="2800" dirty="0">
              <a:latin typeface="+mn-ea"/>
              <a:ea typeface="+mn-ea"/>
            </a:endParaRPr>
          </a:p>
          <a:p>
            <a:pPr marL="285750" indent="-285750">
              <a:buFont typeface="Arial" panose="020B0604020202020204" pitchFamily="34" charset="0"/>
              <a:buChar char="•"/>
            </a:pPr>
            <a:r>
              <a:rPr lang="zh-CN" altLang="en-US" sz="2800" dirty="0">
                <a:latin typeface="+mn-ea"/>
                <a:ea typeface="+mn-ea"/>
              </a:rPr>
              <a:t>决策树适用的问题</a:t>
            </a:r>
            <a:endParaRPr lang="en-US" altLang="zh-CN" sz="2800" dirty="0">
              <a:latin typeface="+mn-ea"/>
              <a:ea typeface="+mn-ea"/>
            </a:endParaRPr>
          </a:p>
          <a:p>
            <a:pPr marL="285750" indent="-285750">
              <a:buFont typeface="Arial" panose="020B0604020202020204" pitchFamily="34" charset="0"/>
              <a:buChar char="•"/>
            </a:pPr>
            <a:r>
              <a:rPr lang="zh-CN" altLang="en-US" sz="2800" dirty="0">
                <a:latin typeface="+mn-ea"/>
                <a:ea typeface="+mn-ea"/>
              </a:rPr>
              <a:t>基本的决策树学习算法</a:t>
            </a:r>
            <a:endParaRPr lang="en-US" altLang="zh-CN" sz="2800" dirty="0">
              <a:latin typeface="+mn-ea"/>
              <a:ea typeface="+mn-ea"/>
            </a:endParaRPr>
          </a:p>
          <a:p>
            <a:pPr marL="285750" indent="-285750">
              <a:buFont typeface="Arial" panose="020B0604020202020204" pitchFamily="34" charset="0"/>
              <a:buChar char="•"/>
            </a:pPr>
            <a:r>
              <a:rPr lang="zh-CN" altLang="en-US" sz="2800" dirty="0">
                <a:latin typeface="+mn-ea"/>
                <a:ea typeface="+mn-ea"/>
              </a:rPr>
              <a:t>决策树学习中的假设空间搜索</a:t>
            </a:r>
            <a:endParaRPr lang="en-US" altLang="zh-CN" sz="2800" dirty="0">
              <a:latin typeface="+mn-ea"/>
              <a:ea typeface="+mn-ea"/>
            </a:endParaRPr>
          </a:p>
          <a:p>
            <a:pPr marL="285750" indent="-285750">
              <a:buFont typeface="Arial" panose="020B0604020202020204" pitchFamily="34" charset="0"/>
              <a:buChar char="•"/>
            </a:pPr>
            <a:r>
              <a:rPr lang="zh-CN" altLang="en-US" sz="2800" dirty="0">
                <a:latin typeface="+mn-ea"/>
                <a:ea typeface="+mn-ea"/>
              </a:rPr>
              <a:t>决策树学习的归纳偏置</a:t>
            </a:r>
            <a:endParaRPr lang="en-US" altLang="zh-CN" sz="2800" dirty="0">
              <a:latin typeface="+mn-ea"/>
              <a:ea typeface="+mn-ea"/>
            </a:endParaRPr>
          </a:p>
          <a:p>
            <a:pPr marL="285750" indent="-285750">
              <a:buFont typeface="Arial" panose="020B0604020202020204" pitchFamily="34" charset="0"/>
              <a:buChar char="•"/>
            </a:pPr>
            <a:r>
              <a:rPr lang="zh-CN" altLang="en-US" sz="2800" dirty="0">
                <a:latin typeface="+mn-ea"/>
                <a:ea typeface="+mn-ea"/>
              </a:rPr>
              <a:t>决策树学习的常见问题</a:t>
            </a:r>
          </a:p>
        </p:txBody>
      </p:sp>
      <p:sp>
        <p:nvSpPr>
          <p:cNvPr id="9" name="标题 1">
            <a:extLst>
              <a:ext uri="{FF2B5EF4-FFF2-40B4-BE49-F238E27FC236}">
                <a16:creationId xmlns:a16="http://schemas.microsoft.com/office/drawing/2014/main" id="{6D5A76D0-66A5-4BD2-937B-5FAB6629A570}"/>
              </a:ext>
            </a:extLst>
          </p:cNvPr>
          <p:cNvSpPr>
            <a:spLocks noGrp="1"/>
          </p:cNvSpPr>
          <p:nvPr>
            <p:ph type="title"/>
          </p:nvPr>
        </p:nvSpPr>
        <p:spPr>
          <a:xfrm>
            <a:off x="492700" y="548082"/>
            <a:ext cx="8229600" cy="1143000"/>
          </a:xfrm>
        </p:spPr>
        <p:txBody>
          <a:bodyPr/>
          <a:lstStyle/>
          <a:p>
            <a:r>
              <a:rPr lang="zh-CN" altLang="en-US" dirty="0"/>
              <a:t>决策树学习</a:t>
            </a:r>
          </a:p>
        </p:txBody>
      </p:sp>
    </p:spTree>
    <p:extLst>
      <p:ext uri="{BB962C8B-B14F-4D97-AF65-F5344CB8AC3E}">
        <p14:creationId xmlns:p14="http://schemas.microsoft.com/office/powerpoint/2010/main" val="1658459656"/>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9A5B6-C5E1-4496-9C8C-AFCD669C732F}"/>
              </a:ext>
            </a:extLst>
          </p:cNvPr>
          <p:cNvSpPr>
            <a:spLocks noGrp="1"/>
          </p:cNvSpPr>
          <p:nvPr>
            <p:ph type="title"/>
          </p:nvPr>
        </p:nvSpPr>
        <p:spPr/>
        <p:txBody>
          <a:bodyPr/>
          <a:lstStyle/>
          <a:p>
            <a:r>
              <a:rPr lang="zh-CN" altLang="en-US" dirty="0"/>
              <a:t>决策树学习中的假设空间搜索</a:t>
            </a:r>
          </a:p>
        </p:txBody>
      </p:sp>
      <p:sp>
        <p:nvSpPr>
          <p:cNvPr id="3" name="日期占位符 2">
            <a:extLst>
              <a:ext uri="{FF2B5EF4-FFF2-40B4-BE49-F238E27FC236}">
                <a16:creationId xmlns:a16="http://schemas.microsoft.com/office/drawing/2014/main" id="{0676DCA0-8609-4215-8A3B-1FF72C8B058E}"/>
              </a:ext>
            </a:extLst>
          </p:cNvPr>
          <p:cNvSpPr>
            <a:spLocks noGrp="1"/>
          </p:cNvSpPr>
          <p:nvPr>
            <p:ph type="dt" sz="half" idx="10"/>
          </p:nvPr>
        </p:nvSpPr>
        <p:spPr/>
        <p:txBody>
          <a:bodyPr/>
          <a:lstStyle/>
          <a:p>
            <a:pPr>
              <a:defRPr/>
            </a:pPr>
            <a:r>
              <a:rPr lang="en-US" altLang="zh-CN"/>
              <a:t>2019/10/24</a:t>
            </a:r>
            <a:endParaRPr lang="zh-CN" altLang="en-US" dirty="0"/>
          </a:p>
        </p:txBody>
      </p:sp>
      <p:sp>
        <p:nvSpPr>
          <p:cNvPr id="4" name="灯片编号占位符 3">
            <a:extLst>
              <a:ext uri="{FF2B5EF4-FFF2-40B4-BE49-F238E27FC236}">
                <a16:creationId xmlns:a16="http://schemas.microsoft.com/office/drawing/2014/main" id="{198A3E1E-4E9C-4FA0-8271-FAE8CA7BC1EC}"/>
              </a:ext>
            </a:extLst>
          </p:cNvPr>
          <p:cNvSpPr>
            <a:spLocks noGrp="1"/>
          </p:cNvSpPr>
          <p:nvPr>
            <p:ph type="sldNum" sz="quarter" idx="12"/>
          </p:nvPr>
        </p:nvSpPr>
        <p:spPr/>
        <p:txBody>
          <a:bodyPr/>
          <a:lstStyle/>
          <a:p>
            <a:fld id="{8C311DF1-EEAA-490D-B0D3-D605A4477C06}" type="slidenum">
              <a:rPr lang="zh-CN" altLang="en-US" smtClean="0"/>
              <a:pPr/>
              <a:t>20</a:t>
            </a:fld>
            <a:endParaRPr lang="zh-CN" altLang="en-US"/>
          </a:p>
        </p:txBody>
      </p:sp>
      <p:sp>
        <p:nvSpPr>
          <p:cNvPr id="7" name="文本框 6">
            <a:extLst>
              <a:ext uri="{FF2B5EF4-FFF2-40B4-BE49-F238E27FC236}">
                <a16:creationId xmlns:a16="http://schemas.microsoft.com/office/drawing/2014/main" id="{CADE4326-03AA-4765-AFC3-5AB58BD59376}"/>
              </a:ext>
            </a:extLst>
          </p:cNvPr>
          <p:cNvSpPr txBox="1"/>
          <p:nvPr/>
        </p:nvSpPr>
        <p:spPr>
          <a:xfrm>
            <a:off x="689965" y="4368696"/>
            <a:ext cx="7848872" cy="2031325"/>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ID3 </a:t>
            </a:r>
            <a:r>
              <a:rPr lang="zh-CN" altLang="en-US" dirty="0"/>
              <a:t>算法中的假设空间包含所有的决策树，它是相对于现有属性的有限离散值函 数的一个完整空间。因为每个有限离散值函数可被表示为某个决策树，所以 </a:t>
            </a:r>
            <a:r>
              <a:rPr lang="en-US" altLang="zh-CN" dirty="0"/>
              <a:t>ID3</a:t>
            </a:r>
            <a:r>
              <a:rPr lang="zh-CN" altLang="en-US" dirty="0"/>
              <a:t>算法避免了搜索不完整假设空间（例如那些仅考虑合取假设的方法）的一个主 要风险：假设空间可能不包含目标函数。 </a:t>
            </a:r>
            <a:endParaRPr lang="en-US" altLang="zh-CN" dirty="0"/>
          </a:p>
          <a:p>
            <a:pPr marL="285750" indent="-285750">
              <a:buFont typeface="Arial" panose="020B0604020202020204" pitchFamily="34" charset="0"/>
              <a:buChar char="•"/>
            </a:pPr>
            <a:r>
              <a:rPr lang="zh-CN" altLang="en-US" dirty="0"/>
              <a:t>当遍历决策树空间时，</a:t>
            </a:r>
            <a:r>
              <a:rPr lang="en-US" altLang="zh-CN" dirty="0"/>
              <a:t>ID3 </a:t>
            </a:r>
            <a:r>
              <a:rPr lang="zh-CN" altLang="en-US" dirty="0"/>
              <a:t>仅维护单一的当前假设。这与第 </a:t>
            </a:r>
            <a:r>
              <a:rPr lang="en-US" altLang="zh-CN" dirty="0"/>
              <a:t>2 </a:t>
            </a:r>
            <a:r>
              <a:rPr lang="zh-CN" altLang="en-US" dirty="0"/>
              <a:t>章讨论的变型空间 候选消除方法不同，后者维护了与当前的训练样例一致的所有假设的集合。</a:t>
            </a:r>
            <a:endParaRPr lang="en-US" altLang="zh-CN" dirty="0"/>
          </a:p>
        </p:txBody>
      </p:sp>
      <p:sp>
        <p:nvSpPr>
          <p:cNvPr id="8" name="文本框 7">
            <a:extLst>
              <a:ext uri="{FF2B5EF4-FFF2-40B4-BE49-F238E27FC236}">
                <a16:creationId xmlns:a16="http://schemas.microsoft.com/office/drawing/2014/main" id="{0DF80BE7-EA87-45A1-81E1-67961DAABDB5}"/>
              </a:ext>
            </a:extLst>
          </p:cNvPr>
          <p:cNvSpPr txBox="1"/>
          <p:nvPr/>
        </p:nvSpPr>
        <p:spPr>
          <a:xfrm>
            <a:off x="611188" y="3524737"/>
            <a:ext cx="7848872" cy="646331"/>
          </a:xfrm>
          <a:prstGeom prst="rect">
            <a:avLst/>
          </a:prstGeom>
          <a:noFill/>
        </p:spPr>
        <p:txBody>
          <a:bodyPr wrap="square" rtlCol="0">
            <a:spAutoFit/>
          </a:bodyPr>
          <a:lstStyle/>
          <a:p>
            <a:r>
              <a:rPr lang="zh-CN" altLang="en-US" dirty="0"/>
              <a:t>通过观察 </a:t>
            </a:r>
            <a:r>
              <a:rPr lang="en-US" altLang="zh-CN" dirty="0"/>
              <a:t>ID3 </a:t>
            </a:r>
            <a:r>
              <a:rPr lang="zh-CN" altLang="en-US" dirty="0"/>
              <a:t>算法的搜索空间和搜索策略，我们可以深入认识这个算法的优势和 不足。 </a:t>
            </a:r>
            <a:endParaRPr lang="en-US" altLang="zh-CN" dirty="0"/>
          </a:p>
        </p:txBody>
      </p:sp>
      <p:sp>
        <p:nvSpPr>
          <p:cNvPr id="9" name="文本框 8">
            <a:extLst>
              <a:ext uri="{FF2B5EF4-FFF2-40B4-BE49-F238E27FC236}">
                <a16:creationId xmlns:a16="http://schemas.microsoft.com/office/drawing/2014/main" id="{F83F5544-949A-46FC-9D2F-BAD68E15D0E5}"/>
              </a:ext>
            </a:extLst>
          </p:cNvPr>
          <p:cNvSpPr txBox="1"/>
          <p:nvPr/>
        </p:nvSpPr>
        <p:spPr>
          <a:xfrm>
            <a:off x="689965" y="1932939"/>
            <a:ext cx="7956884" cy="1477328"/>
          </a:xfrm>
          <a:prstGeom prst="rect">
            <a:avLst/>
          </a:prstGeom>
          <a:noFill/>
        </p:spPr>
        <p:txBody>
          <a:bodyPr wrap="square" rtlCol="0">
            <a:spAutoFit/>
          </a:bodyPr>
          <a:lstStyle/>
          <a:p>
            <a:r>
              <a:rPr lang="zh-CN" altLang="en-US" dirty="0"/>
              <a:t>与其他的归纳学习算法一样，</a:t>
            </a:r>
            <a:r>
              <a:rPr lang="en-US" altLang="zh-CN" dirty="0"/>
              <a:t>ID3 </a:t>
            </a:r>
            <a:r>
              <a:rPr lang="zh-CN" altLang="en-US" dirty="0"/>
              <a:t>算法可以被描述为从一个假设空间中搜索一个拟 合训练样例的假设。被 </a:t>
            </a:r>
            <a:r>
              <a:rPr lang="en-US" altLang="zh-CN" dirty="0"/>
              <a:t>ID3 </a:t>
            </a:r>
            <a:r>
              <a:rPr lang="zh-CN" altLang="en-US" dirty="0"/>
              <a:t>算法搜索的假设空间就是可能的决策树的集合。</a:t>
            </a:r>
            <a:r>
              <a:rPr lang="en-US" altLang="zh-CN" dirty="0"/>
              <a:t>ID3 </a:t>
            </a:r>
            <a:r>
              <a:rPr lang="zh-CN" altLang="en-US" dirty="0"/>
              <a:t>算法以 一种从简单到复杂的爬山算法遍历这个假设空间，从空的树开始，然后逐步考虑更加复 杂的假设，目的是搜索到一个正确分类训练数据的决策树。引导这种爬山搜索的评估函 数是信息增益度量。</a:t>
            </a:r>
          </a:p>
        </p:txBody>
      </p:sp>
    </p:spTree>
    <p:extLst>
      <p:ext uri="{BB962C8B-B14F-4D97-AF65-F5344CB8AC3E}">
        <p14:creationId xmlns:p14="http://schemas.microsoft.com/office/powerpoint/2010/main" val="1410275294"/>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3C7433-8FBB-453C-82A5-02534DDBB672}"/>
              </a:ext>
            </a:extLst>
          </p:cNvPr>
          <p:cNvSpPr>
            <a:spLocks noGrp="1"/>
          </p:cNvSpPr>
          <p:nvPr>
            <p:ph type="title"/>
          </p:nvPr>
        </p:nvSpPr>
        <p:spPr/>
        <p:txBody>
          <a:bodyPr/>
          <a:lstStyle/>
          <a:p>
            <a:r>
              <a:rPr lang="zh-CN" altLang="en-US" dirty="0"/>
              <a:t>决策树学习中的假设空间搜索</a:t>
            </a:r>
          </a:p>
        </p:txBody>
      </p:sp>
      <p:sp>
        <p:nvSpPr>
          <p:cNvPr id="3" name="日期占位符 2">
            <a:extLst>
              <a:ext uri="{FF2B5EF4-FFF2-40B4-BE49-F238E27FC236}">
                <a16:creationId xmlns:a16="http://schemas.microsoft.com/office/drawing/2014/main" id="{A31150A2-2806-4AA0-B3C9-59725A5E44B0}"/>
              </a:ext>
            </a:extLst>
          </p:cNvPr>
          <p:cNvSpPr>
            <a:spLocks noGrp="1"/>
          </p:cNvSpPr>
          <p:nvPr>
            <p:ph type="dt" sz="half" idx="10"/>
          </p:nvPr>
        </p:nvSpPr>
        <p:spPr/>
        <p:txBody>
          <a:bodyPr/>
          <a:lstStyle/>
          <a:p>
            <a:pPr>
              <a:defRPr/>
            </a:pPr>
            <a:r>
              <a:rPr lang="en-US" altLang="zh-CN"/>
              <a:t>2019/10/24</a:t>
            </a:r>
            <a:endParaRPr lang="zh-CN" altLang="en-US" dirty="0"/>
          </a:p>
        </p:txBody>
      </p:sp>
      <p:sp>
        <p:nvSpPr>
          <p:cNvPr id="4" name="灯片编号占位符 3">
            <a:extLst>
              <a:ext uri="{FF2B5EF4-FFF2-40B4-BE49-F238E27FC236}">
                <a16:creationId xmlns:a16="http://schemas.microsoft.com/office/drawing/2014/main" id="{A7A14EAB-092B-4EFC-8873-4F106F44FF41}"/>
              </a:ext>
            </a:extLst>
          </p:cNvPr>
          <p:cNvSpPr>
            <a:spLocks noGrp="1"/>
          </p:cNvSpPr>
          <p:nvPr>
            <p:ph type="sldNum" sz="quarter" idx="12"/>
          </p:nvPr>
        </p:nvSpPr>
        <p:spPr/>
        <p:txBody>
          <a:bodyPr/>
          <a:lstStyle/>
          <a:p>
            <a:fld id="{8C311DF1-EEAA-490D-B0D3-D605A4477C06}" type="slidenum">
              <a:rPr lang="zh-CN" altLang="en-US" smtClean="0"/>
              <a:pPr/>
              <a:t>21</a:t>
            </a:fld>
            <a:endParaRPr lang="zh-CN" altLang="en-US"/>
          </a:p>
        </p:txBody>
      </p:sp>
      <p:sp>
        <p:nvSpPr>
          <p:cNvPr id="5" name="文本框 4">
            <a:extLst>
              <a:ext uri="{FF2B5EF4-FFF2-40B4-BE49-F238E27FC236}">
                <a16:creationId xmlns:a16="http://schemas.microsoft.com/office/drawing/2014/main" id="{1CDC31A7-0DE6-49FE-9856-B4DB65821928}"/>
              </a:ext>
            </a:extLst>
          </p:cNvPr>
          <p:cNvSpPr txBox="1"/>
          <p:nvPr/>
        </p:nvSpPr>
        <p:spPr>
          <a:xfrm>
            <a:off x="549524" y="1916832"/>
            <a:ext cx="8137276" cy="4247317"/>
          </a:xfrm>
          <a:prstGeom prst="rect">
            <a:avLst/>
          </a:prstGeom>
          <a:noFill/>
        </p:spPr>
        <p:txBody>
          <a:bodyPr wrap="square" rtlCol="0">
            <a:spAutoFit/>
          </a:bodyPr>
          <a:lstStyle/>
          <a:p>
            <a:pPr marL="284400"/>
            <a:r>
              <a:rPr lang="zh-CN" altLang="en-US" dirty="0"/>
              <a:t>因 为仅考虑单一的假设，</a:t>
            </a:r>
            <a:r>
              <a:rPr lang="en-US" altLang="zh-CN" dirty="0"/>
              <a:t>ID3 </a:t>
            </a:r>
            <a:r>
              <a:rPr lang="zh-CN" altLang="en-US" dirty="0"/>
              <a:t>算法失去了表示所有一致假设所带来的优势。例如， 它不能判断有多少个其他的决策树也是与现有的训练数据一致的，或者使用新 的实例查询来最优地区分这些竞争假设。</a:t>
            </a:r>
            <a:endParaRPr lang="en-US" altLang="zh-CN" dirty="0"/>
          </a:p>
          <a:p>
            <a:pPr marL="284400" indent="-285750">
              <a:buFont typeface="Arial" panose="020B0604020202020204" pitchFamily="34" charset="0"/>
              <a:buChar char="•"/>
            </a:pPr>
            <a:r>
              <a:rPr lang="zh-CN" altLang="en-US" dirty="0"/>
              <a:t>基本的 </a:t>
            </a:r>
            <a:r>
              <a:rPr lang="en-US" altLang="zh-CN" dirty="0"/>
              <a:t>ID3 </a:t>
            </a:r>
            <a:r>
              <a:rPr lang="zh-CN" altLang="en-US" dirty="0"/>
              <a:t>算法在搜索中不进行回溯。每当在树的某一层次选择了一个属性进 行测试，它不会再回溯重新考虑这个选择。所以，它易受无回溯的爬山搜索中 常见风险影响：收敛到局部最优的答案，但不是全局最优的。对于 </a:t>
            </a:r>
            <a:r>
              <a:rPr lang="en-US" altLang="zh-CN" dirty="0"/>
              <a:t>ID3 </a:t>
            </a:r>
            <a:r>
              <a:rPr lang="zh-CN" altLang="en-US" dirty="0"/>
              <a:t>算法， 一个局部最优的答案对应着它在一条搜索路径上探索时选择的决策树。然而， 这个局部最优的答案可能不如沿着另一条分支搜索到的更令人满意。后面我们 讨论一个扩展，增加一种形式的回溯（后修剪决策树）</a:t>
            </a:r>
            <a:endParaRPr lang="en-US" altLang="zh-CN" dirty="0"/>
          </a:p>
          <a:p>
            <a:pPr marL="285750" indent="-285750">
              <a:buFont typeface="Arial" panose="020B0604020202020204" pitchFamily="34" charset="0"/>
              <a:buChar char="•"/>
            </a:pPr>
            <a:r>
              <a:rPr lang="zh-CN" altLang="en-US" dirty="0"/>
              <a:t> </a:t>
            </a:r>
            <a:r>
              <a:rPr lang="en-US" altLang="zh-CN" dirty="0"/>
              <a:t>ID3 </a:t>
            </a:r>
            <a:r>
              <a:rPr lang="zh-CN" altLang="en-US" dirty="0"/>
              <a:t>算法在搜索的每一步都使用当前的所有训练样例，以统计为基础决定怎样精 化当前的假设。这与那些基于单独的训练样例递增作出决定的方法（例如，</a:t>
            </a:r>
            <a:r>
              <a:rPr lang="en-US" altLang="zh-CN" dirty="0"/>
              <a:t>Find-S </a:t>
            </a:r>
            <a:r>
              <a:rPr lang="zh-CN" altLang="en-US" dirty="0"/>
              <a:t>或候选消除法）不同。使用所有样例的统计属性（例如，信息增益）的一个优 点是大大减小了对个别训练样例错误的敏感性。因此，通过修改 </a:t>
            </a:r>
            <a:r>
              <a:rPr lang="en-US" altLang="zh-CN" dirty="0"/>
              <a:t>ID3 </a:t>
            </a:r>
            <a:r>
              <a:rPr lang="zh-CN" altLang="en-US" dirty="0"/>
              <a:t>算法的终 止准则以接受不完全拟合训练数据的假设，它可以被很容易地扩展到处理含有 噪声的训练数据。 </a:t>
            </a:r>
          </a:p>
        </p:txBody>
      </p:sp>
    </p:spTree>
    <p:extLst>
      <p:ext uri="{BB962C8B-B14F-4D97-AF65-F5344CB8AC3E}">
        <p14:creationId xmlns:p14="http://schemas.microsoft.com/office/powerpoint/2010/main" val="3793958977"/>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45739D-AFEA-451C-A117-A3CB027788EB}"/>
              </a:ext>
            </a:extLst>
          </p:cNvPr>
          <p:cNvSpPr>
            <a:spLocks noGrp="1"/>
          </p:cNvSpPr>
          <p:nvPr>
            <p:ph type="title"/>
          </p:nvPr>
        </p:nvSpPr>
        <p:spPr/>
        <p:txBody>
          <a:bodyPr/>
          <a:lstStyle/>
          <a:p>
            <a:r>
              <a:rPr lang="zh-CN" altLang="en-US" dirty="0"/>
              <a:t>决策树学习的归纳偏置</a:t>
            </a:r>
          </a:p>
        </p:txBody>
      </p:sp>
      <p:sp>
        <p:nvSpPr>
          <p:cNvPr id="3" name="日期占位符 2">
            <a:extLst>
              <a:ext uri="{FF2B5EF4-FFF2-40B4-BE49-F238E27FC236}">
                <a16:creationId xmlns:a16="http://schemas.microsoft.com/office/drawing/2014/main" id="{293A5AE2-39E1-4D22-A862-F2CA9207C000}"/>
              </a:ext>
            </a:extLst>
          </p:cNvPr>
          <p:cNvSpPr>
            <a:spLocks noGrp="1"/>
          </p:cNvSpPr>
          <p:nvPr>
            <p:ph type="dt" sz="half" idx="10"/>
          </p:nvPr>
        </p:nvSpPr>
        <p:spPr/>
        <p:txBody>
          <a:bodyPr/>
          <a:lstStyle/>
          <a:p>
            <a:pPr>
              <a:defRPr/>
            </a:pPr>
            <a:r>
              <a:rPr lang="en-US" altLang="zh-CN"/>
              <a:t>2019/10/24</a:t>
            </a:r>
            <a:endParaRPr lang="zh-CN" altLang="en-US" dirty="0"/>
          </a:p>
        </p:txBody>
      </p:sp>
      <p:sp>
        <p:nvSpPr>
          <p:cNvPr id="4" name="灯片编号占位符 3">
            <a:extLst>
              <a:ext uri="{FF2B5EF4-FFF2-40B4-BE49-F238E27FC236}">
                <a16:creationId xmlns:a16="http://schemas.microsoft.com/office/drawing/2014/main" id="{E29F7A13-EFC0-4232-BFFA-7E6010E73168}"/>
              </a:ext>
            </a:extLst>
          </p:cNvPr>
          <p:cNvSpPr>
            <a:spLocks noGrp="1"/>
          </p:cNvSpPr>
          <p:nvPr>
            <p:ph type="sldNum" sz="quarter" idx="12"/>
          </p:nvPr>
        </p:nvSpPr>
        <p:spPr/>
        <p:txBody>
          <a:bodyPr/>
          <a:lstStyle/>
          <a:p>
            <a:fld id="{8C311DF1-EEAA-490D-B0D3-D605A4477C06}" type="slidenum">
              <a:rPr lang="zh-CN" altLang="en-US" smtClean="0"/>
              <a:pPr/>
              <a:t>22</a:t>
            </a:fld>
            <a:endParaRPr lang="zh-CN" altLang="en-US"/>
          </a:p>
        </p:txBody>
      </p:sp>
      <p:sp>
        <p:nvSpPr>
          <p:cNvPr id="5" name="文本框 4">
            <a:extLst>
              <a:ext uri="{FF2B5EF4-FFF2-40B4-BE49-F238E27FC236}">
                <a16:creationId xmlns:a16="http://schemas.microsoft.com/office/drawing/2014/main" id="{AB2E44D1-1400-48B8-A0F3-E444AB11987C}"/>
              </a:ext>
            </a:extLst>
          </p:cNvPr>
          <p:cNvSpPr txBox="1"/>
          <p:nvPr/>
        </p:nvSpPr>
        <p:spPr>
          <a:xfrm>
            <a:off x="611188" y="1844824"/>
            <a:ext cx="7921252" cy="369332"/>
          </a:xfrm>
          <a:prstGeom prst="rect">
            <a:avLst/>
          </a:prstGeom>
          <a:noFill/>
        </p:spPr>
        <p:txBody>
          <a:bodyPr wrap="square" rtlCol="0">
            <a:spAutoFit/>
          </a:bodyPr>
          <a:lstStyle/>
          <a:p>
            <a:r>
              <a:rPr lang="zh-CN" altLang="en-US"/>
              <a:t>归纳偏置是一系列前提，这些前提与训练数据一起 演绎论证未来实例的分类</a:t>
            </a:r>
            <a:endParaRPr lang="zh-CN" altLang="en-US" dirty="0"/>
          </a:p>
        </p:txBody>
      </p:sp>
      <p:sp>
        <p:nvSpPr>
          <p:cNvPr id="6" name="文本框 5">
            <a:extLst>
              <a:ext uri="{FF2B5EF4-FFF2-40B4-BE49-F238E27FC236}">
                <a16:creationId xmlns:a16="http://schemas.microsoft.com/office/drawing/2014/main" id="{30987A53-DF12-453A-BB2C-0F62BE8BABEE}"/>
              </a:ext>
            </a:extLst>
          </p:cNvPr>
          <p:cNvSpPr txBox="1"/>
          <p:nvPr/>
        </p:nvSpPr>
        <p:spPr>
          <a:xfrm>
            <a:off x="611052" y="2419509"/>
            <a:ext cx="7705228" cy="369332"/>
          </a:xfrm>
          <a:prstGeom prst="rect">
            <a:avLst/>
          </a:prstGeom>
          <a:noFill/>
        </p:spPr>
        <p:txBody>
          <a:bodyPr wrap="square" rtlCol="0">
            <a:spAutoFit/>
          </a:bodyPr>
          <a:lstStyle/>
          <a:p>
            <a:r>
              <a:rPr lang="zh-CN" altLang="en-US" dirty="0"/>
              <a:t>近似的 </a:t>
            </a:r>
            <a:r>
              <a:rPr lang="en-US" altLang="zh-CN" dirty="0"/>
              <a:t>ID3 </a:t>
            </a:r>
            <a:r>
              <a:rPr lang="zh-CN" altLang="en-US" dirty="0"/>
              <a:t>算法归纳偏置：较短的树比较长的优先 </a:t>
            </a:r>
          </a:p>
        </p:txBody>
      </p:sp>
      <p:sp>
        <p:nvSpPr>
          <p:cNvPr id="7" name="文本框 6">
            <a:extLst>
              <a:ext uri="{FF2B5EF4-FFF2-40B4-BE49-F238E27FC236}">
                <a16:creationId xmlns:a16="http://schemas.microsoft.com/office/drawing/2014/main" id="{F848A126-82E4-429E-9BE1-57471CDF8E00}"/>
              </a:ext>
            </a:extLst>
          </p:cNvPr>
          <p:cNvSpPr txBox="1"/>
          <p:nvPr/>
        </p:nvSpPr>
        <p:spPr>
          <a:xfrm>
            <a:off x="611052" y="2994194"/>
            <a:ext cx="7705228" cy="646331"/>
          </a:xfrm>
          <a:prstGeom prst="rect">
            <a:avLst/>
          </a:prstGeom>
          <a:noFill/>
        </p:spPr>
        <p:txBody>
          <a:bodyPr wrap="square" rtlCol="0">
            <a:spAutoFit/>
          </a:bodyPr>
          <a:lstStyle/>
          <a:p>
            <a:r>
              <a:rPr lang="en-US" altLang="zh-CN" dirty="0"/>
              <a:t>ID3 </a:t>
            </a:r>
            <a:r>
              <a:rPr lang="zh-CN" altLang="en-US" dirty="0"/>
              <a:t>归纳偏置的更贴切近似：较短的树比较长的得到优先。那些信息增益高的属性更靠近根结点的树得到优先。 </a:t>
            </a:r>
          </a:p>
        </p:txBody>
      </p:sp>
      <p:sp>
        <p:nvSpPr>
          <p:cNvPr id="8" name="文本框 7">
            <a:extLst>
              <a:ext uri="{FF2B5EF4-FFF2-40B4-BE49-F238E27FC236}">
                <a16:creationId xmlns:a16="http://schemas.microsoft.com/office/drawing/2014/main" id="{F782CECE-B0D4-4A98-A830-DACE3AD4D6D4}"/>
              </a:ext>
            </a:extLst>
          </p:cNvPr>
          <p:cNvSpPr txBox="1"/>
          <p:nvPr/>
        </p:nvSpPr>
        <p:spPr>
          <a:xfrm>
            <a:off x="611052" y="3832453"/>
            <a:ext cx="7560704" cy="1200329"/>
          </a:xfrm>
          <a:prstGeom prst="rect">
            <a:avLst/>
          </a:prstGeom>
          <a:noFill/>
        </p:spPr>
        <p:txBody>
          <a:bodyPr wrap="square" rtlCol="0">
            <a:spAutoFit/>
          </a:bodyPr>
          <a:lstStyle/>
          <a:p>
            <a:r>
              <a:rPr lang="en-US" altLang="zh-CN" dirty="0"/>
              <a:t>ID3 </a:t>
            </a:r>
            <a:r>
              <a:rPr lang="zh-CN" altLang="en-US" dirty="0"/>
              <a:t>的归纳偏置是对某种假设（例如，对于较短的假设）胜过其他假设的一种优选 ，它对最终可列举的假设没有硬性限制。这种类型的偏置通常被称为优选偏置（或叫搜索偏置。相反，候选消除算法的偏置是对待考虑假设的一种限定。这种形式的偏置通常被称为限定偏置（或叫语言偏置）</a:t>
            </a:r>
          </a:p>
        </p:txBody>
      </p:sp>
      <p:sp>
        <p:nvSpPr>
          <p:cNvPr id="9" name="文本框 8">
            <a:extLst>
              <a:ext uri="{FF2B5EF4-FFF2-40B4-BE49-F238E27FC236}">
                <a16:creationId xmlns:a16="http://schemas.microsoft.com/office/drawing/2014/main" id="{1B491B51-4334-42B9-95B3-831EFC1A4C86}"/>
              </a:ext>
            </a:extLst>
          </p:cNvPr>
          <p:cNvSpPr txBox="1"/>
          <p:nvPr/>
        </p:nvSpPr>
        <p:spPr>
          <a:xfrm>
            <a:off x="611052" y="5224962"/>
            <a:ext cx="4752528" cy="369332"/>
          </a:xfrm>
          <a:prstGeom prst="rect">
            <a:avLst/>
          </a:prstGeom>
          <a:noFill/>
        </p:spPr>
        <p:txBody>
          <a:bodyPr wrap="square" rtlCol="0">
            <a:spAutoFit/>
          </a:bodyPr>
          <a:lstStyle/>
          <a:p>
            <a:r>
              <a:rPr lang="zh-CN" altLang="en-US" dirty="0"/>
              <a:t>为什么优先短的假设？</a:t>
            </a:r>
          </a:p>
        </p:txBody>
      </p:sp>
      <p:sp>
        <p:nvSpPr>
          <p:cNvPr id="10" name="文本框 9">
            <a:extLst>
              <a:ext uri="{FF2B5EF4-FFF2-40B4-BE49-F238E27FC236}">
                <a16:creationId xmlns:a16="http://schemas.microsoft.com/office/drawing/2014/main" id="{FF7F0C62-C616-474B-9517-390AA271EC9B}"/>
              </a:ext>
            </a:extLst>
          </p:cNvPr>
          <p:cNvSpPr txBox="1"/>
          <p:nvPr/>
        </p:nvSpPr>
        <p:spPr>
          <a:xfrm>
            <a:off x="1043608" y="5682380"/>
            <a:ext cx="5256584" cy="369332"/>
          </a:xfrm>
          <a:prstGeom prst="rect">
            <a:avLst/>
          </a:prstGeom>
          <a:noFill/>
        </p:spPr>
        <p:txBody>
          <a:bodyPr wrap="square" rtlCol="0">
            <a:spAutoFit/>
          </a:bodyPr>
          <a:lstStyle/>
          <a:p>
            <a:r>
              <a:rPr lang="zh-CN" altLang="en-US" dirty="0"/>
              <a:t>奥坎姆剃刀：优先选择拟合数据的最简单假设。 </a:t>
            </a:r>
          </a:p>
        </p:txBody>
      </p:sp>
    </p:spTree>
    <p:extLst>
      <p:ext uri="{BB962C8B-B14F-4D97-AF65-F5344CB8AC3E}">
        <p14:creationId xmlns:p14="http://schemas.microsoft.com/office/powerpoint/2010/main" val="4186057488"/>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DC4E5F-615E-43FA-8ADB-84E67B25B5F2}"/>
              </a:ext>
            </a:extLst>
          </p:cNvPr>
          <p:cNvSpPr>
            <a:spLocks noGrp="1"/>
          </p:cNvSpPr>
          <p:nvPr>
            <p:ph type="title"/>
          </p:nvPr>
        </p:nvSpPr>
        <p:spPr/>
        <p:txBody>
          <a:bodyPr/>
          <a:lstStyle/>
          <a:p>
            <a:r>
              <a:rPr lang="zh-CN" altLang="en-US" dirty="0"/>
              <a:t>决策树学习的常见问题</a:t>
            </a:r>
          </a:p>
        </p:txBody>
      </p:sp>
      <p:sp>
        <p:nvSpPr>
          <p:cNvPr id="3" name="日期占位符 2">
            <a:extLst>
              <a:ext uri="{FF2B5EF4-FFF2-40B4-BE49-F238E27FC236}">
                <a16:creationId xmlns:a16="http://schemas.microsoft.com/office/drawing/2014/main" id="{C600C1B7-BAFE-4C06-84C8-69CA245CE1D5}"/>
              </a:ext>
            </a:extLst>
          </p:cNvPr>
          <p:cNvSpPr>
            <a:spLocks noGrp="1"/>
          </p:cNvSpPr>
          <p:nvPr>
            <p:ph type="dt" sz="half" idx="10"/>
          </p:nvPr>
        </p:nvSpPr>
        <p:spPr/>
        <p:txBody>
          <a:bodyPr/>
          <a:lstStyle/>
          <a:p>
            <a:pPr>
              <a:defRPr/>
            </a:pPr>
            <a:r>
              <a:rPr lang="en-US" altLang="zh-CN"/>
              <a:t>2019/10/24</a:t>
            </a:r>
            <a:endParaRPr lang="zh-CN" altLang="en-US" dirty="0"/>
          </a:p>
        </p:txBody>
      </p:sp>
      <p:sp>
        <p:nvSpPr>
          <p:cNvPr id="4" name="灯片编号占位符 3">
            <a:extLst>
              <a:ext uri="{FF2B5EF4-FFF2-40B4-BE49-F238E27FC236}">
                <a16:creationId xmlns:a16="http://schemas.microsoft.com/office/drawing/2014/main" id="{678E0514-3E03-4911-9B1B-4BF7B9E222A3}"/>
              </a:ext>
            </a:extLst>
          </p:cNvPr>
          <p:cNvSpPr>
            <a:spLocks noGrp="1"/>
          </p:cNvSpPr>
          <p:nvPr>
            <p:ph type="sldNum" sz="quarter" idx="12"/>
          </p:nvPr>
        </p:nvSpPr>
        <p:spPr/>
        <p:txBody>
          <a:bodyPr/>
          <a:lstStyle/>
          <a:p>
            <a:fld id="{8C311DF1-EEAA-490D-B0D3-D605A4477C06}" type="slidenum">
              <a:rPr lang="zh-CN" altLang="en-US" smtClean="0"/>
              <a:pPr/>
              <a:t>23</a:t>
            </a:fld>
            <a:endParaRPr lang="zh-CN" altLang="en-US"/>
          </a:p>
        </p:txBody>
      </p:sp>
      <p:sp>
        <p:nvSpPr>
          <p:cNvPr id="5" name="文本框 4">
            <a:extLst>
              <a:ext uri="{FF2B5EF4-FFF2-40B4-BE49-F238E27FC236}">
                <a16:creationId xmlns:a16="http://schemas.microsoft.com/office/drawing/2014/main" id="{3D8AC21D-C8D3-425A-B5A9-C2F5537B9AF8}"/>
              </a:ext>
            </a:extLst>
          </p:cNvPr>
          <p:cNvSpPr txBox="1"/>
          <p:nvPr/>
        </p:nvSpPr>
        <p:spPr>
          <a:xfrm>
            <a:off x="611188" y="1844824"/>
            <a:ext cx="7777236" cy="369332"/>
          </a:xfrm>
          <a:prstGeom prst="rect">
            <a:avLst/>
          </a:prstGeom>
          <a:noFill/>
        </p:spPr>
        <p:txBody>
          <a:bodyPr wrap="square" rtlCol="0">
            <a:spAutoFit/>
          </a:bodyPr>
          <a:lstStyle/>
          <a:p>
            <a:r>
              <a:rPr lang="en-US" altLang="zh-CN" dirty="0"/>
              <a:t>1.</a:t>
            </a:r>
            <a:r>
              <a:rPr lang="zh-CN" altLang="en-US" dirty="0"/>
              <a:t>过拟合</a:t>
            </a:r>
          </a:p>
        </p:txBody>
      </p:sp>
      <p:sp>
        <p:nvSpPr>
          <p:cNvPr id="6" name="文本框 5">
            <a:extLst>
              <a:ext uri="{FF2B5EF4-FFF2-40B4-BE49-F238E27FC236}">
                <a16:creationId xmlns:a16="http://schemas.microsoft.com/office/drawing/2014/main" id="{FF4BD763-327C-4F66-8B68-ED7A15F04FBE}"/>
              </a:ext>
            </a:extLst>
          </p:cNvPr>
          <p:cNvSpPr txBox="1"/>
          <p:nvPr/>
        </p:nvSpPr>
        <p:spPr>
          <a:xfrm>
            <a:off x="1043608" y="2348880"/>
            <a:ext cx="7643192" cy="923330"/>
          </a:xfrm>
          <a:prstGeom prst="rect">
            <a:avLst/>
          </a:prstGeom>
          <a:noFill/>
        </p:spPr>
        <p:txBody>
          <a:bodyPr wrap="square" rtlCol="0">
            <a:spAutoFit/>
          </a:bodyPr>
          <a:lstStyle/>
          <a:p>
            <a:r>
              <a:rPr lang="zh-CN" altLang="en-US" dirty="0"/>
              <a:t>定义： 给定一个假设空间 </a:t>
            </a:r>
            <a:r>
              <a:rPr lang="en-US" altLang="zh-CN" dirty="0"/>
              <a:t>H</a:t>
            </a:r>
            <a:r>
              <a:rPr lang="zh-CN" altLang="en-US" dirty="0"/>
              <a:t>，一个假设 </a:t>
            </a:r>
            <a:r>
              <a:rPr lang="en-US" altLang="zh-CN" dirty="0"/>
              <a:t>h∈H</a:t>
            </a:r>
            <a:r>
              <a:rPr lang="zh-CN" altLang="en-US" dirty="0"/>
              <a:t>，如果存在其他的假设 </a:t>
            </a:r>
            <a:r>
              <a:rPr lang="en-US" altLang="zh-CN" dirty="0" err="1"/>
              <a:t>h´∈H</a:t>
            </a:r>
            <a:r>
              <a:rPr lang="zh-CN" altLang="en-US" dirty="0"/>
              <a:t>，使 得在训练样例上 </a:t>
            </a:r>
            <a:r>
              <a:rPr lang="en-US" altLang="zh-CN" dirty="0"/>
              <a:t>h </a:t>
            </a:r>
            <a:r>
              <a:rPr lang="zh-CN" altLang="en-US" dirty="0"/>
              <a:t>的错误率比 </a:t>
            </a:r>
            <a:r>
              <a:rPr lang="en-US" altLang="zh-CN" dirty="0"/>
              <a:t>h´</a:t>
            </a:r>
            <a:r>
              <a:rPr lang="zh-CN" altLang="en-US" dirty="0"/>
              <a:t>小，但在整个实例分布上 </a:t>
            </a:r>
            <a:r>
              <a:rPr lang="en-US" altLang="zh-CN" dirty="0"/>
              <a:t>h´</a:t>
            </a:r>
            <a:r>
              <a:rPr lang="zh-CN" altLang="en-US" dirty="0"/>
              <a:t>的错误率比 </a:t>
            </a:r>
            <a:r>
              <a:rPr lang="en-US" altLang="zh-CN" dirty="0"/>
              <a:t>h </a:t>
            </a:r>
            <a:r>
              <a:rPr lang="zh-CN" altLang="en-US" dirty="0"/>
              <a:t>小，那么 就说假设 </a:t>
            </a:r>
            <a:r>
              <a:rPr lang="en-US" altLang="zh-CN" dirty="0"/>
              <a:t>h </a:t>
            </a:r>
            <a:r>
              <a:rPr lang="zh-CN" altLang="en-US" dirty="0"/>
              <a:t>过度拟合（</a:t>
            </a:r>
            <a:r>
              <a:rPr lang="en-US" altLang="zh-CN" dirty="0"/>
              <a:t>overfit</a:t>
            </a:r>
            <a:r>
              <a:rPr lang="zh-CN" altLang="en-US" dirty="0"/>
              <a:t>）训练数据。 </a:t>
            </a:r>
          </a:p>
        </p:txBody>
      </p:sp>
      <p:sp>
        <p:nvSpPr>
          <p:cNvPr id="7" name="文本框 6">
            <a:extLst>
              <a:ext uri="{FF2B5EF4-FFF2-40B4-BE49-F238E27FC236}">
                <a16:creationId xmlns:a16="http://schemas.microsoft.com/office/drawing/2014/main" id="{6E9A3D73-12AB-4317-A9F2-CD3E198E14D5}"/>
              </a:ext>
            </a:extLst>
          </p:cNvPr>
          <p:cNvSpPr txBox="1"/>
          <p:nvPr/>
        </p:nvSpPr>
        <p:spPr>
          <a:xfrm>
            <a:off x="745232" y="3464393"/>
            <a:ext cx="7643192" cy="646331"/>
          </a:xfrm>
          <a:prstGeom prst="rect">
            <a:avLst/>
          </a:prstGeom>
          <a:noFill/>
        </p:spPr>
        <p:txBody>
          <a:bodyPr wrap="square" rtlCol="0">
            <a:spAutoFit/>
          </a:bodyPr>
          <a:lstStyle/>
          <a:p>
            <a:r>
              <a:rPr lang="zh-CN" altLang="en-US" dirty="0"/>
              <a:t>提出问题：是什么原因导致 </a:t>
            </a:r>
            <a:r>
              <a:rPr lang="en-US" altLang="zh-CN" dirty="0"/>
              <a:t>h </a:t>
            </a:r>
            <a:r>
              <a:rPr lang="zh-CN" altLang="en-US" dirty="0"/>
              <a:t>比 </a:t>
            </a:r>
            <a:r>
              <a:rPr lang="en-US" altLang="zh-CN" dirty="0"/>
              <a:t>h′</a:t>
            </a:r>
            <a:r>
              <a:rPr lang="zh-CN" altLang="en-US" dirty="0"/>
              <a:t>更好地拟合训练样例，但对于后来的实例却表现更差呢？</a:t>
            </a:r>
          </a:p>
        </p:txBody>
      </p:sp>
      <p:sp>
        <p:nvSpPr>
          <p:cNvPr id="8" name="文本框 7">
            <a:extLst>
              <a:ext uri="{FF2B5EF4-FFF2-40B4-BE49-F238E27FC236}">
                <a16:creationId xmlns:a16="http://schemas.microsoft.com/office/drawing/2014/main" id="{0F043B84-9FB4-45C6-BC7C-2D8B4F517ADC}"/>
              </a:ext>
            </a:extLst>
          </p:cNvPr>
          <p:cNvSpPr txBox="1"/>
          <p:nvPr/>
        </p:nvSpPr>
        <p:spPr>
          <a:xfrm>
            <a:off x="739306" y="4302907"/>
            <a:ext cx="7643192" cy="369332"/>
          </a:xfrm>
          <a:prstGeom prst="rect">
            <a:avLst/>
          </a:prstGeom>
          <a:noFill/>
        </p:spPr>
        <p:txBody>
          <a:bodyPr wrap="square" rtlCol="0">
            <a:spAutoFit/>
          </a:bodyPr>
          <a:lstStyle/>
          <a:p>
            <a:r>
              <a:rPr lang="zh-CN" altLang="en-US" dirty="0"/>
              <a:t>可能原因：训练样例含有随机错误或噪声</a:t>
            </a:r>
          </a:p>
        </p:txBody>
      </p:sp>
      <p:sp>
        <p:nvSpPr>
          <p:cNvPr id="9" name="文本框 8">
            <a:extLst>
              <a:ext uri="{FF2B5EF4-FFF2-40B4-BE49-F238E27FC236}">
                <a16:creationId xmlns:a16="http://schemas.microsoft.com/office/drawing/2014/main" id="{9CEEB9A2-6B8E-43AB-809A-8FCA84830508}"/>
              </a:ext>
            </a:extLst>
          </p:cNvPr>
          <p:cNvSpPr txBox="1"/>
          <p:nvPr/>
        </p:nvSpPr>
        <p:spPr>
          <a:xfrm>
            <a:off x="750404" y="4864422"/>
            <a:ext cx="7643192" cy="369332"/>
          </a:xfrm>
          <a:prstGeom prst="rect">
            <a:avLst/>
          </a:prstGeom>
          <a:noFill/>
        </p:spPr>
        <p:txBody>
          <a:bodyPr wrap="square" rtlCol="0">
            <a:spAutoFit/>
          </a:bodyPr>
          <a:lstStyle/>
          <a:p>
            <a:r>
              <a:rPr lang="zh-CN" altLang="en-US" dirty="0"/>
              <a:t>例如：添加了一个错误的数据</a:t>
            </a:r>
          </a:p>
        </p:txBody>
      </p:sp>
      <p:pic>
        <p:nvPicPr>
          <p:cNvPr id="10" name="图片 9">
            <a:extLst>
              <a:ext uri="{FF2B5EF4-FFF2-40B4-BE49-F238E27FC236}">
                <a16:creationId xmlns:a16="http://schemas.microsoft.com/office/drawing/2014/main" id="{DA9236CE-AB13-48F1-B5B6-700B7D840885}"/>
              </a:ext>
            </a:extLst>
          </p:cNvPr>
          <p:cNvPicPr>
            <a:picLocks noChangeAspect="1"/>
          </p:cNvPicPr>
          <p:nvPr/>
        </p:nvPicPr>
        <p:blipFill>
          <a:blip r:embed="rId2"/>
          <a:stretch>
            <a:fillRect/>
          </a:stretch>
        </p:blipFill>
        <p:spPr>
          <a:xfrm>
            <a:off x="1451806" y="5501961"/>
            <a:ext cx="6096000" cy="257175"/>
          </a:xfrm>
          <a:prstGeom prst="rect">
            <a:avLst/>
          </a:prstGeom>
        </p:spPr>
      </p:pic>
    </p:spTree>
    <p:extLst>
      <p:ext uri="{BB962C8B-B14F-4D97-AF65-F5344CB8AC3E}">
        <p14:creationId xmlns:p14="http://schemas.microsoft.com/office/powerpoint/2010/main" val="2259852166"/>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4EFD90-F80A-42EF-898E-127B004E9CDE}"/>
              </a:ext>
            </a:extLst>
          </p:cNvPr>
          <p:cNvSpPr>
            <a:spLocks noGrp="1"/>
          </p:cNvSpPr>
          <p:nvPr>
            <p:ph type="title"/>
          </p:nvPr>
        </p:nvSpPr>
        <p:spPr/>
        <p:txBody>
          <a:bodyPr/>
          <a:lstStyle/>
          <a:p>
            <a:r>
              <a:rPr lang="zh-CN" altLang="en-US" dirty="0"/>
              <a:t>决策树学习的常见问题</a:t>
            </a:r>
          </a:p>
        </p:txBody>
      </p:sp>
      <p:sp>
        <p:nvSpPr>
          <p:cNvPr id="3" name="日期占位符 2">
            <a:extLst>
              <a:ext uri="{FF2B5EF4-FFF2-40B4-BE49-F238E27FC236}">
                <a16:creationId xmlns:a16="http://schemas.microsoft.com/office/drawing/2014/main" id="{79334A8B-5755-419B-B8B0-C8767AD4A388}"/>
              </a:ext>
            </a:extLst>
          </p:cNvPr>
          <p:cNvSpPr>
            <a:spLocks noGrp="1"/>
          </p:cNvSpPr>
          <p:nvPr>
            <p:ph type="dt" sz="half" idx="10"/>
          </p:nvPr>
        </p:nvSpPr>
        <p:spPr/>
        <p:txBody>
          <a:bodyPr/>
          <a:lstStyle/>
          <a:p>
            <a:pPr>
              <a:defRPr/>
            </a:pPr>
            <a:r>
              <a:rPr lang="en-US" altLang="zh-CN"/>
              <a:t>2019/10/24</a:t>
            </a:r>
            <a:endParaRPr lang="zh-CN" altLang="en-US" dirty="0"/>
          </a:p>
        </p:txBody>
      </p:sp>
      <p:sp>
        <p:nvSpPr>
          <p:cNvPr id="4" name="灯片编号占位符 3">
            <a:extLst>
              <a:ext uri="{FF2B5EF4-FFF2-40B4-BE49-F238E27FC236}">
                <a16:creationId xmlns:a16="http://schemas.microsoft.com/office/drawing/2014/main" id="{A4C2597E-95CC-40A5-A94F-99FDCAD1EA4D}"/>
              </a:ext>
            </a:extLst>
          </p:cNvPr>
          <p:cNvSpPr>
            <a:spLocks noGrp="1"/>
          </p:cNvSpPr>
          <p:nvPr>
            <p:ph type="sldNum" sz="quarter" idx="12"/>
          </p:nvPr>
        </p:nvSpPr>
        <p:spPr/>
        <p:txBody>
          <a:bodyPr/>
          <a:lstStyle/>
          <a:p>
            <a:fld id="{8C311DF1-EEAA-490D-B0D3-D605A4477C06}" type="slidenum">
              <a:rPr lang="zh-CN" altLang="en-US" smtClean="0"/>
              <a:pPr/>
              <a:t>24</a:t>
            </a:fld>
            <a:endParaRPr lang="zh-CN" altLang="en-US"/>
          </a:p>
        </p:txBody>
      </p:sp>
      <p:sp>
        <p:nvSpPr>
          <p:cNvPr id="5" name="文本框 4">
            <a:extLst>
              <a:ext uri="{FF2B5EF4-FFF2-40B4-BE49-F238E27FC236}">
                <a16:creationId xmlns:a16="http://schemas.microsoft.com/office/drawing/2014/main" id="{D8A6241A-EC62-41E3-AED0-9753F50F24B9}"/>
              </a:ext>
            </a:extLst>
          </p:cNvPr>
          <p:cNvSpPr txBox="1"/>
          <p:nvPr/>
        </p:nvSpPr>
        <p:spPr>
          <a:xfrm>
            <a:off x="611188" y="1836743"/>
            <a:ext cx="7921252" cy="369332"/>
          </a:xfrm>
          <a:prstGeom prst="rect">
            <a:avLst/>
          </a:prstGeom>
          <a:noFill/>
        </p:spPr>
        <p:txBody>
          <a:bodyPr wrap="square" rtlCol="0">
            <a:spAutoFit/>
          </a:bodyPr>
          <a:lstStyle/>
          <a:p>
            <a:r>
              <a:rPr lang="zh-CN" altLang="en-US" dirty="0"/>
              <a:t>如何避免过拟合：剪枝</a:t>
            </a:r>
          </a:p>
        </p:txBody>
      </p:sp>
    </p:spTree>
    <p:extLst>
      <p:ext uri="{BB962C8B-B14F-4D97-AF65-F5344CB8AC3E}">
        <p14:creationId xmlns:p14="http://schemas.microsoft.com/office/powerpoint/2010/main" val="3327863004"/>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0BF88D-8F59-4547-9E2C-DE173069F436}"/>
              </a:ext>
            </a:extLst>
          </p:cNvPr>
          <p:cNvSpPr>
            <a:spLocks noGrp="1"/>
          </p:cNvSpPr>
          <p:nvPr>
            <p:ph type="title"/>
          </p:nvPr>
        </p:nvSpPr>
        <p:spPr/>
        <p:txBody>
          <a:bodyPr/>
          <a:lstStyle/>
          <a:p>
            <a:r>
              <a:rPr lang="zh-CN" altLang="en-US" dirty="0"/>
              <a:t>决策树学习的常见问题</a:t>
            </a:r>
          </a:p>
        </p:txBody>
      </p:sp>
      <p:sp>
        <p:nvSpPr>
          <p:cNvPr id="3" name="日期占位符 2">
            <a:extLst>
              <a:ext uri="{FF2B5EF4-FFF2-40B4-BE49-F238E27FC236}">
                <a16:creationId xmlns:a16="http://schemas.microsoft.com/office/drawing/2014/main" id="{B967AD4D-3ED7-44EE-84B1-37803E85765A}"/>
              </a:ext>
            </a:extLst>
          </p:cNvPr>
          <p:cNvSpPr>
            <a:spLocks noGrp="1"/>
          </p:cNvSpPr>
          <p:nvPr>
            <p:ph type="dt" sz="half" idx="10"/>
          </p:nvPr>
        </p:nvSpPr>
        <p:spPr/>
        <p:txBody>
          <a:bodyPr/>
          <a:lstStyle/>
          <a:p>
            <a:pPr>
              <a:defRPr/>
            </a:pPr>
            <a:r>
              <a:rPr lang="en-US" altLang="zh-CN"/>
              <a:t>2019/10/24</a:t>
            </a:r>
            <a:endParaRPr lang="zh-CN" altLang="en-US" dirty="0"/>
          </a:p>
        </p:txBody>
      </p:sp>
      <p:sp>
        <p:nvSpPr>
          <p:cNvPr id="4" name="灯片编号占位符 3">
            <a:extLst>
              <a:ext uri="{FF2B5EF4-FFF2-40B4-BE49-F238E27FC236}">
                <a16:creationId xmlns:a16="http://schemas.microsoft.com/office/drawing/2014/main" id="{5E7AD84B-8829-425C-B8DF-EDE7BDC011EA}"/>
              </a:ext>
            </a:extLst>
          </p:cNvPr>
          <p:cNvSpPr>
            <a:spLocks noGrp="1"/>
          </p:cNvSpPr>
          <p:nvPr>
            <p:ph type="sldNum" sz="quarter" idx="12"/>
          </p:nvPr>
        </p:nvSpPr>
        <p:spPr/>
        <p:txBody>
          <a:bodyPr/>
          <a:lstStyle/>
          <a:p>
            <a:fld id="{8C311DF1-EEAA-490D-B0D3-D605A4477C06}" type="slidenum">
              <a:rPr lang="zh-CN" altLang="en-US" smtClean="0"/>
              <a:pPr/>
              <a:t>25</a:t>
            </a:fld>
            <a:endParaRPr lang="zh-CN" altLang="en-US"/>
          </a:p>
        </p:txBody>
      </p:sp>
      <p:sp>
        <p:nvSpPr>
          <p:cNvPr id="5" name="文本框 4">
            <a:extLst>
              <a:ext uri="{FF2B5EF4-FFF2-40B4-BE49-F238E27FC236}">
                <a16:creationId xmlns:a16="http://schemas.microsoft.com/office/drawing/2014/main" id="{27881691-B296-4F6C-9B16-569C906A49C4}"/>
              </a:ext>
            </a:extLst>
          </p:cNvPr>
          <p:cNvSpPr txBox="1"/>
          <p:nvPr/>
        </p:nvSpPr>
        <p:spPr>
          <a:xfrm>
            <a:off x="611188" y="1913657"/>
            <a:ext cx="8075612" cy="369332"/>
          </a:xfrm>
          <a:prstGeom prst="rect">
            <a:avLst/>
          </a:prstGeom>
          <a:noFill/>
        </p:spPr>
        <p:txBody>
          <a:bodyPr wrap="square" rtlCol="0">
            <a:spAutoFit/>
          </a:bodyPr>
          <a:lstStyle/>
          <a:p>
            <a:r>
              <a:rPr lang="en-US" altLang="zh-CN" dirty="0"/>
              <a:t>2.</a:t>
            </a:r>
            <a:r>
              <a:rPr lang="zh-CN" altLang="en-US" dirty="0"/>
              <a:t>连续属性值</a:t>
            </a:r>
          </a:p>
        </p:txBody>
      </p:sp>
      <p:sp>
        <p:nvSpPr>
          <p:cNvPr id="6" name="文本框 5">
            <a:extLst>
              <a:ext uri="{FF2B5EF4-FFF2-40B4-BE49-F238E27FC236}">
                <a16:creationId xmlns:a16="http://schemas.microsoft.com/office/drawing/2014/main" id="{E8047075-1849-4B38-A1C9-F891033AC91A}"/>
              </a:ext>
            </a:extLst>
          </p:cNvPr>
          <p:cNvSpPr txBox="1"/>
          <p:nvPr/>
        </p:nvSpPr>
        <p:spPr>
          <a:xfrm>
            <a:off x="1259632" y="2496433"/>
            <a:ext cx="6984776" cy="369332"/>
          </a:xfrm>
          <a:prstGeom prst="rect">
            <a:avLst/>
          </a:prstGeom>
          <a:noFill/>
        </p:spPr>
        <p:txBody>
          <a:bodyPr wrap="square" rtlCol="0">
            <a:spAutoFit/>
          </a:bodyPr>
          <a:lstStyle/>
          <a:p>
            <a:r>
              <a:rPr lang="zh-CN" altLang="en-US" dirty="0"/>
              <a:t>思路：连续属性离散化</a:t>
            </a:r>
          </a:p>
        </p:txBody>
      </p:sp>
      <p:sp>
        <p:nvSpPr>
          <p:cNvPr id="7" name="文本框 6">
            <a:extLst>
              <a:ext uri="{FF2B5EF4-FFF2-40B4-BE49-F238E27FC236}">
                <a16:creationId xmlns:a16="http://schemas.microsoft.com/office/drawing/2014/main" id="{E1141D7B-0F45-4E77-96DD-B43D5081E2D2}"/>
              </a:ext>
            </a:extLst>
          </p:cNvPr>
          <p:cNvSpPr txBox="1"/>
          <p:nvPr/>
        </p:nvSpPr>
        <p:spPr>
          <a:xfrm>
            <a:off x="1239897" y="2967362"/>
            <a:ext cx="6984776" cy="923276"/>
          </a:xfrm>
          <a:prstGeom prst="rect">
            <a:avLst/>
          </a:prstGeom>
          <a:noFill/>
        </p:spPr>
        <p:txBody>
          <a:bodyPr wrap="square" rtlCol="0">
            <a:spAutoFit/>
          </a:bodyPr>
          <a:lstStyle/>
          <a:p>
            <a:r>
              <a:rPr lang="zh-CN" altLang="en-US" dirty="0"/>
              <a:t>即先把连续值属性的值域分割为离散的区间集合。例如，对于连续值的属性 </a:t>
            </a:r>
            <a:r>
              <a:rPr lang="en-US" altLang="zh-CN" dirty="0"/>
              <a:t>A</a:t>
            </a:r>
            <a:r>
              <a:rPr lang="zh-CN" altLang="en-US" dirty="0"/>
              <a:t>，算法可动态地创建一个新的布尔属性 </a:t>
            </a:r>
            <a:r>
              <a:rPr lang="en-US" altLang="zh-CN" dirty="0"/>
              <a:t>Ac</a:t>
            </a:r>
            <a:r>
              <a:rPr lang="zh-CN" altLang="en-US" dirty="0"/>
              <a:t>，如果 </a:t>
            </a:r>
            <a:r>
              <a:rPr lang="en-US" altLang="zh-CN" dirty="0"/>
              <a:t>A&lt;c</a:t>
            </a:r>
            <a:r>
              <a:rPr lang="zh-CN" altLang="en-US" dirty="0"/>
              <a:t>，那么为 </a:t>
            </a:r>
            <a:r>
              <a:rPr lang="en-US" altLang="zh-CN" dirty="0"/>
              <a:t>Ac</a:t>
            </a:r>
            <a:r>
              <a:rPr lang="zh-CN" altLang="en-US" dirty="0"/>
              <a:t>真，否则为假。</a:t>
            </a:r>
          </a:p>
        </p:txBody>
      </p:sp>
      <p:sp>
        <p:nvSpPr>
          <p:cNvPr id="8" name="文本框 7">
            <a:extLst>
              <a:ext uri="{FF2B5EF4-FFF2-40B4-BE49-F238E27FC236}">
                <a16:creationId xmlns:a16="http://schemas.microsoft.com/office/drawing/2014/main" id="{E27ACFD6-AF19-4DEF-B965-EF6EB4269DE0}"/>
              </a:ext>
            </a:extLst>
          </p:cNvPr>
          <p:cNvSpPr txBox="1"/>
          <p:nvPr/>
        </p:nvSpPr>
        <p:spPr>
          <a:xfrm>
            <a:off x="1171827" y="4509981"/>
            <a:ext cx="6984776" cy="1477328"/>
          </a:xfrm>
          <a:prstGeom prst="rect">
            <a:avLst/>
          </a:prstGeom>
          <a:noFill/>
        </p:spPr>
        <p:txBody>
          <a:bodyPr wrap="square" rtlCol="0">
            <a:spAutoFit/>
          </a:bodyPr>
          <a:lstStyle/>
          <a:p>
            <a:r>
              <a:rPr lang="zh-CN" altLang="en-US" dirty="0"/>
              <a:t>首先按照连续属性 </a:t>
            </a:r>
            <a:r>
              <a:rPr lang="en-US" altLang="zh-CN" dirty="0"/>
              <a:t>A </a:t>
            </a:r>
            <a:r>
              <a:rPr lang="zh-CN" altLang="en-US" dirty="0"/>
              <a:t>排序样例，然后确定目标分类不同的相邻实例，于是我们可以产生一组候选阈值，它们的值是相应的 </a:t>
            </a:r>
            <a:r>
              <a:rPr lang="en-US" altLang="zh-CN" dirty="0"/>
              <a:t>A </a:t>
            </a:r>
            <a:r>
              <a:rPr lang="zh-CN" altLang="en-US" dirty="0"/>
              <a:t>值之间的中间值。 可以证明产生最大信息增益的 </a:t>
            </a:r>
            <a:r>
              <a:rPr lang="en-US" altLang="zh-CN" dirty="0"/>
              <a:t>c </a:t>
            </a:r>
            <a:r>
              <a:rPr lang="zh-CN" altLang="en-US" dirty="0"/>
              <a:t>值必定位于这样的边界中（</a:t>
            </a:r>
            <a:r>
              <a:rPr lang="en-US" altLang="zh-CN" dirty="0"/>
              <a:t>Fayyad 1991</a:t>
            </a:r>
            <a:r>
              <a:rPr lang="zh-CN" altLang="en-US" dirty="0"/>
              <a:t>）。然后可以通 过计算与每个候选阈值关联的信息增益评估这些候选值</a:t>
            </a:r>
          </a:p>
        </p:txBody>
      </p:sp>
      <p:sp>
        <p:nvSpPr>
          <p:cNvPr id="9" name="文本框 8">
            <a:extLst>
              <a:ext uri="{FF2B5EF4-FFF2-40B4-BE49-F238E27FC236}">
                <a16:creationId xmlns:a16="http://schemas.microsoft.com/office/drawing/2014/main" id="{32D8EEB1-5958-4387-A279-07F3D99C6120}"/>
              </a:ext>
            </a:extLst>
          </p:cNvPr>
          <p:cNvSpPr txBox="1"/>
          <p:nvPr/>
        </p:nvSpPr>
        <p:spPr>
          <a:xfrm>
            <a:off x="1243835" y="3992235"/>
            <a:ext cx="6912768" cy="369332"/>
          </a:xfrm>
          <a:prstGeom prst="rect">
            <a:avLst/>
          </a:prstGeom>
          <a:noFill/>
        </p:spPr>
        <p:txBody>
          <a:bodyPr wrap="square" rtlCol="0">
            <a:spAutoFit/>
          </a:bodyPr>
          <a:lstStyle/>
          <a:p>
            <a:r>
              <a:rPr lang="zh-CN" altLang="en-US" dirty="0"/>
              <a:t>问题：如何选取最佳的阈值 </a:t>
            </a:r>
            <a:r>
              <a:rPr lang="en-US" altLang="zh-CN" dirty="0"/>
              <a:t>c</a:t>
            </a:r>
            <a:endParaRPr lang="zh-CN" altLang="en-US" dirty="0"/>
          </a:p>
        </p:txBody>
      </p:sp>
    </p:spTree>
    <p:extLst>
      <p:ext uri="{BB962C8B-B14F-4D97-AF65-F5344CB8AC3E}">
        <p14:creationId xmlns:p14="http://schemas.microsoft.com/office/powerpoint/2010/main" val="2768976737"/>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367BE-CE28-4C06-9C9C-9D3DC48B4869}"/>
              </a:ext>
            </a:extLst>
          </p:cNvPr>
          <p:cNvSpPr>
            <a:spLocks noGrp="1"/>
          </p:cNvSpPr>
          <p:nvPr>
            <p:ph type="title"/>
          </p:nvPr>
        </p:nvSpPr>
        <p:spPr/>
        <p:txBody>
          <a:bodyPr/>
          <a:lstStyle/>
          <a:p>
            <a:r>
              <a:rPr lang="zh-CN" altLang="en-US" dirty="0"/>
              <a:t>决策树学习的常见问题</a:t>
            </a:r>
          </a:p>
        </p:txBody>
      </p:sp>
      <p:sp>
        <p:nvSpPr>
          <p:cNvPr id="3" name="日期占位符 2">
            <a:extLst>
              <a:ext uri="{FF2B5EF4-FFF2-40B4-BE49-F238E27FC236}">
                <a16:creationId xmlns:a16="http://schemas.microsoft.com/office/drawing/2014/main" id="{2BD01BF4-6A7A-45E8-8D41-6A6908E2F3C1}"/>
              </a:ext>
            </a:extLst>
          </p:cNvPr>
          <p:cNvSpPr>
            <a:spLocks noGrp="1"/>
          </p:cNvSpPr>
          <p:nvPr>
            <p:ph type="dt" sz="half" idx="10"/>
          </p:nvPr>
        </p:nvSpPr>
        <p:spPr/>
        <p:txBody>
          <a:bodyPr/>
          <a:lstStyle/>
          <a:p>
            <a:pPr>
              <a:defRPr/>
            </a:pPr>
            <a:r>
              <a:rPr lang="en-US" altLang="zh-CN"/>
              <a:t>2019/10/24</a:t>
            </a:r>
            <a:endParaRPr lang="zh-CN" altLang="en-US" dirty="0"/>
          </a:p>
        </p:txBody>
      </p:sp>
      <p:sp>
        <p:nvSpPr>
          <p:cNvPr id="4" name="灯片编号占位符 3">
            <a:extLst>
              <a:ext uri="{FF2B5EF4-FFF2-40B4-BE49-F238E27FC236}">
                <a16:creationId xmlns:a16="http://schemas.microsoft.com/office/drawing/2014/main" id="{9DFB1C8E-9E79-452D-9795-9055FE89F568}"/>
              </a:ext>
            </a:extLst>
          </p:cNvPr>
          <p:cNvSpPr>
            <a:spLocks noGrp="1"/>
          </p:cNvSpPr>
          <p:nvPr>
            <p:ph type="sldNum" sz="quarter" idx="12"/>
          </p:nvPr>
        </p:nvSpPr>
        <p:spPr/>
        <p:txBody>
          <a:bodyPr/>
          <a:lstStyle/>
          <a:p>
            <a:fld id="{8C311DF1-EEAA-490D-B0D3-D605A4477C06}" type="slidenum">
              <a:rPr lang="zh-CN" altLang="en-US" smtClean="0"/>
              <a:pPr/>
              <a:t>26</a:t>
            </a:fld>
            <a:endParaRPr lang="zh-CN" altLang="en-US"/>
          </a:p>
        </p:txBody>
      </p:sp>
      <p:sp>
        <p:nvSpPr>
          <p:cNvPr id="5" name="文本框 4">
            <a:extLst>
              <a:ext uri="{FF2B5EF4-FFF2-40B4-BE49-F238E27FC236}">
                <a16:creationId xmlns:a16="http://schemas.microsoft.com/office/drawing/2014/main" id="{32FF81FD-42E1-4BCD-8977-6028057B6A28}"/>
              </a:ext>
            </a:extLst>
          </p:cNvPr>
          <p:cNvSpPr txBox="1"/>
          <p:nvPr/>
        </p:nvSpPr>
        <p:spPr>
          <a:xfrm>
            <a:off x="611188" y="4017758"/>
            <a:ext cx="7417196" cy="369332"/>
          </a:xfrm>
          <a:prstGeom prst="rect">
            <a:avLst/>
          </a:prstGeom>
          <a:noFill/>
        </p:spPr>
        <p:txBody>
          <a:bodyPr wrap="square" rtlCol="0">
            <a:spAutoFit/>
          </a:bodyPr>
          <a:lstStyle/>
          <a:p>
            <a:r>
              <a:rPr lang="zh-CN" altLang="en-US" dirty="0"/>
              <a:t>其他方法：</a:t>
            </a:r>
          </a:p>
        </p:txBody>
      </p:sp>
      <p:sp>
        <p:nvSpPr>
          <p:cNvPr id="6" name="文本框 5">
            <a:extLst>
              <a:ext uri="{FF2B5EF4-FFF2-40B4-BE49-F238E27FC236}">
                <a16:creationId xmlns:a16="http://schemas.microsoft.com/office/drawing/2014/main" id="{3E60B12E-8849-481B-A690-2FD8EE24A7E5}"/>
              </a:ext>
            </a:extLst>
          </p:cNvPr>
          <p:cNvSpPr txBox="1"/>
          <p:nvPr/>
        </p:nvSpPr>
        <p:spPr>
          <a:xfrm>
            <a:off x="1043607" y="4757748"/>
            <a:ext cx="6840760"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Fayyad &amp; Irani</a:t>
            </a:r>
            <a:r>
              <a:rPr lang="zh-CN" altLang="en-US" dirty="0"/>
              <a:t>（</a:t>
            </a:r>
            <a:r>
              <a:rPr lang="en-US" altLang="zh-CN" dirty="0"/>
              <a:t>1993</a:t>
            </a:r>
            <a:r>
              <a:rPr lang="zh-CN" altLang="en-US" dirty="0"/>
              <a:t>）讨论了这种方 法的一个扩展，即把连续的属性分割成多个区间，而不是基于单一阈值的两个区间。</a:t>
            </a:r>
            <a:endParaRPr lang="en-US" altLang="zh-CN" dirty="0"/>
          </a:p>
          <a:p>
            <a:pPr marL="285750" indent="-285750">
              <a:buFont typeface="Arial" panose="020B0604020202020204" pitchFamily="34" charset="0"/>
              <a:buChar char="•"/>
            </a:pPr>
            <a:r>
              <a:rPr lang="en-US" altLang="zh-CN" dirty="0"/>
              <a:t>Utgoff &amp; Brodley</a:t>
            </a:r>
            <a:r>
              <a:rPr lang="zh-CN" altLang="en-US" dirty="0"/>
              <a:t>（</a:t>
            </a:r>
            <a:r>
              <a:rPr lang="en-US" altLang="zh-CN" dirty="0"/>
              <a:t>1991</a:t>
            </a:r>
            <a:r>
              <a:rPr lang="zh-CN" altLang="en-US" dirty="0"/>
              <a:t>）和 </a:t>
            </a:r>
            <a:r>
              <a:rPr lang="en-US" altLang="zh-CN" dirty="0"/>
              <a:t>Murthy et al.</a:t>
            </a:r>
            <a:r>
              <a:rPr lang="zh-CN" altLang="en-US" dirty="0"/>
              <a:t>（</a:t>
            </a:r>
            <a:r>
              <a:rPr lang="en-US" altLang="zh-CN" dirty="0"/>
              <a:t>1994</a:t>
            </a:r>
            <a:r>
              <a:rPr lang="zh-CN" altLang="en-US" dirty="0"/>
              <a:t>）讨论了通过对几个连续值属性的线性 组合定义阈值参数的方法。</a:t>
            </a:r>
          </a:p>
        </p:txBody>
      </p:sp>
      <p:pic>
        <p:nvPicPr>
          <p:cNvPr id="10" name="图片 9">
            <a:extLst>
              <a:ext uri="{FF2B5EF4-FFF2-40B4-BE49-F238E27FC236}">
                <a16:creationId xmlns:a16="http://schemas.microsoft.com/office/drawing/2014/main" id="{06D7E50D-287B-4854-BFF4-0784168B7443}"/>
              </a:ext>
            </a:extLst>
          </p:cNvPr>
          <p:cNvPicPr>
            <a:picLocks noChangeAspect="1"/>
          </p:cNvPicPr>
          <p:nvPr/>
        </p:nvPicPr>
        <p:blipFill>
          <a:blip r:embed="rId2"/>
          <a:stretch>
            <a:fillRect/>
          </a:stretch>
        </p:blipFill>
        <p:spPr>
          <a:xfrm>
            <a:off x="982600" y="1963020"/>
            <a:ext cx="6962775" cy="742950"/>
          </a:xfrm>
          <a:prstGeom prst="rect">
            <a:avLst/>
          </a:prstGeom>
        </p:spPr>
      </p:pic>
      <p:sp>
        <p:nvSpPr>
          <p:cNvPr id="11" name="文本框 10">
            <a:extLst>
              <a:ext uri="{FF2B5EF4-FFF2-40B4-BE49-F238E27FC236}">
                <a16:creationId xmlns:a16="http://schemas.microsoft.com/office/drawing/2014/main" id="{C4C25AAB-8E2B-4CF1-97EF-F326554B81AF}"/>
              </a:ext>
            </a:extLst>
          </p:cNvPr>
          <p:cNvSpPr txBox="1"/>
          <p:nvPr/>
        </p:nvSpPr>
        <p:spPr>
          <a:xfrm>
            <a:off x="1187624" y="3101186"/>
            <a:ext cx="6901767" cy="646331"/>
          </a:xfrm>
          <a:prstGeom prst="rect">
            <a:avLst/>
          </a:prstGeom>
          <a:noFill/>
        </p:spPr>
        <p:txBody>
          <a:bodyPr wrap="square" rtlCol="0">
            <a:spAutoFit/>
          </a:bodyPr>
          <a:lstStyle/>
          <a:p>
            <a:r>
              <a:rPr lang="zh-CN" altLang="en-US" dirty="0"/>
              <a:t>例如，对于上图的训练样例：阙值有两个，分别为（</a:t>
            </a:r>
            <a:r>
              <a:rPr lang="en-US" altLang="zh-CN" dirty="0"/>
              <a:t>48+60</a:t>
            </a:r>
            <a:r>
              <a:rPr lang="zh-CN" altLang="en-US" dirty="0"/>
              <a:t>）</a:t>
            </a:r>
            <a:r>
              <a:rPr lang="en-US" altLang="zh-CN" dirty="0"/>
              <a:t>/2</a:t>
            </a:r>
            <a:r>
              <a:rPr lang="zh-CN" altLang="en-US" dirty="0"/>
              <a:t>和（</a:t>
            </a:r>
            <a:r>
              <a:rPr lang="en-US" altLang="zh-CN" dirty="0"/>
              <a:t>80+90</a:t>
            </a:r>
            <a:r>
              <a:rPr lang="zh-CN" altLang="en-US" dirty="0"/>
              <a:t>）</a:t>
            </a:r>
            <a:r>
              <a:rPr lang="en-US" altLang="zh-CN" dirty="0"/>
              <a:t>/2(</a:t>
            </a:r>
            <a:r>
              <a:rPr lang="zh-CN" altLang="en-US" dirty="0"/>
              <a:t>不同于周志华</a:t>
            </a:r>
            <a:r>
              <a:rPr lang="en-US" altLang="zh-CN" dirty="0"/>
              <a:t>)</a:t>
            </a:r>
            <a:endParaRPr lang="zh-CN" altLang="en-US" dirty="0"/>
          </a:p>
        </p:txBody>
      </p:sp>
    </p:spTree>
    <p:extLst>
      <p:ext uri="{BB962C8B-B14F-4D97-AF65-F5344CB8AC3E}">
        <p14:creationId xmlns:p14="http://schemas.microsoft.com/office/powerpoint/2010/main" val="2684481242"/>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613FE7-7AC3-4D00-A763-B1A63CDD08C0}"/>
              </a:ext>
            </a:extLst>
          </p:cNvPr>
          <p:cNvSpPr>
            <a:spLocks noGrp="1"/>
          </p:cNvSpPr>
          <p:nvPr>
            <p:ph type="title"/>
          </p:nvPr>
        </p:nvSpPr>
        <p:spPr/>
        <p:txBody>
          <a:bodyPr/>
          <a:lstStyle/>
          <a:p>
            <a:r>
              <a:rPr lang="zh-CN" altLang="en-US" dirty="0"/>
              <a:t>决策树学习的常见问题</a:t>
            </a:r>
          </a:p>
        </p:txBody>
      </p:sp>
      <p:sp>
        <p:nvSpPr>
          <p:cNvPr id="3" name="日期占位符 2">
            <a:extLst>
              <a:ext uri="{FF2B5EF4-FFF2-40B4-BE49-F238E27FC236}">
                <a16:creationId xmlns:a16="http://schemas.microsoft.com/office/drawing/2014/main" id="{5ECC5DB3-B2C2-43E5-B58C-0B1C4E2B58E3}"/>
              </a:ext>
            </a:extLst>
          </p:cNvPr>
          <p:cNvSpPr>
            <a:spLocks noGrp="1"/>
          </p:cNvSpPr>
          <p:nvPr>
            <p:ph type="dt" sz="half" idx="10"/>
          </p:nvPr>
        </p:nvSpPr>
        <p:spPr/>
        <p:txBody>
          <a:bodyPr/>
          <a:lstStyle/>
          <a:p>
            <a:pPr>
              <a:defRPr/>
            </a:pPr>
            <a:r>
              <a:rPr lang="en-US" altLang="zh-CN"/>
              <a:t>2019/10/24</a:t>
            </a:r>
            <a:endParaRPr lang="zh-CN" altLang="en-US" dirty="0"/>
          </a:p>
        </p:txBody>
      </p:sp>
      <p:sp>
        <p:nvSpPr>
          <p:cNvPr id="4" name="灯片编号占位符 3">
            <a:extLst>
              <a:ext uri="{FF2B5EF4-FFF2-40B4-BE49-F238E27FC236}">
                <a16:creationId xmlns:a16="http://schemas.microsoft.com/office/drawing/2014/main" id="{DA0A6625-70FD-45BB-8F81-E5929671C402}"/>
              </a:ext>
            </a:extLst>
          </p:cNvPr>
          <p:cNvSpPr>
            <a:spLocks noGrp="1"/>
          </p:cNvSpPr>
          <p:nvPr>
            <p:ph type="sldNum" sz="quarter" idx="12"/>
          </p:nvPr>
        </p:nvSpPr>
        <p:spPr/>
        <p:txBody>
          <a:bodyPr/>
          <a:lstStyle/>
          <a:p>
            <a:fld id="{8C311DF1-EEAA-490D-B0D3-D605A4477C06}" type="slidenum">
              <a:rPr lang="zh-CN" altLang="en-US" smtClean="0"/>
              <a:pPr/>
              <a:t>27</a:t>
            </a:fld>
            <a:endParaRPr lang="zh-CN" altLang="en-US"/>
          </a:p>
        </p:txBody>
      </p:sp>
      <p:sp>
        <p:nvSpPr>
          <p:cNvPr id="5" name="文本框 4">
            <a:extLst>
              <a:ext uri="{FF2B5EF4-FFF2-40B4-BE49-F238E27FC236}">
                <a16:creationId xmlns:a16="http://schemas.microsoft.com/office/drawing/2014/main" id="{68C31C06-87BF-41AF-98AE-8C45D5539235}"/>
              </a:ext>
            </a:extLst>
          </p:cNvPr>
          <p:cNvSpPr txBox="1"/>
          <p:nvPr/>
        </p:nvSpPr>
        <p:spPr>
          <a:xfrm>
            <a:off x="624004" y="1844824"/>
            <a:ext cx="4464496" cy="369332"/>
          </a:xfrm>
          <a:prstGeom prst="rect">
            <a:avLst/>
          </a:prstGeom>
          <a:noFill/>
        </p:spPr>
        <p:txBody>
          <a:bodyPr wrap="square" rtlCol="0">
            <a:spAutoFit/>
          </a:bodyPr>
          <a:lstStyle/>
          <a:p>
            <a:r>
              <a:rPr lang="en-US" altLang="zh-CN" dirty="0"/>
              <a:t>3.</a:t>
            </a:r>
            <a:r>
              <a:rPr lang="zh-CN" altLang="en-US" dirty="0"/>
              <a:t>缺少属性值</a:t>
            </a:r>
          </a:p>
        </p:txBody>
      </p:sp>
      <p:sp>
        <p:nvSpPr>
          <p:cNvPr id="6" name="文本框 5">
            <a:extLst>
              <a:ext uri="{FF2B5EF4-FFF2-40B4-BE49-F238E27FC236}">
                <a16:creationId xmlns:a16="http://schemas.microsoft.com/office/drawing/2014/main" id="{B9EDD8F0-B634-42E1-A48F-CE2A1A4B388F}"/>
              </a:ext>
            </a:extLst>
          </p:cNvPr>
          <p:cNvSpPr txBox="1"/>
          <p:nvPr/>
        </p:nvSpPr>
        <p:spPr>
          <a:xfrm>
            <a:off x="827584" y="4077072"/>
            <a:ext cx="7488832"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如果属性值缺失的样本数量比较少，我们可以直接简单粗暴的把不完备的样本删除掉</a:t>
            </a:r>
            <a:endParaRPr lang="en-US" altLang="zh-CN" dirty="0"/>
          </a:p>
          <a:p>
            <a:pPr marL="285750" indent="-285750">
              <a:buFont typeface="Arial" panose="020B0604020202020204" pitchFamily="34" charset="0"/>
              <a:buChar char="•"/>
            </a:pPr>
            <a:r>
              <a:rPr lang="zh-CN" altLang="en-US" dirty="0"/>
              <a:t>一种策略是赋给它结点 </a:t>
            </a:r>
            <a:r>
              <a:rPr lang="en-US" altLang="zh-CN" dirty="0"/>
              <a:t>n </a:t>
            </a:r>
            <a:r>
              <a:rPr lang="zh-CN" altLang="en-US" dirty="0"/>
              <a:t>的训练样例中该属性的最常见值。另一 种策略是可以赋给它结点 </a:t>
            </a:r>
            <a:r>
              <a:rPr lang="en-US" altLang="zh-CN" dirty="0"/>
              <a:t>n </a:t>
            </a:r>
            <a:r>
              <a:rPr lang="zh-CN" altLang="en-US" dirty="0"/>
              <a:t>的被分类为 </a:t>
            </a:r>
            <a:r>
              <a:rPr lang="en-US" altLang="zh-CN" dirty="0"/>
              <a:t>c(x)</a:t>
            </a:r>
            <a:r>
              <a:rPr lang="zh-CN" altLang="en-US" dirty="0"/>
              <a:t>的训练样例中该属性的最常见值（</a:t>
            </a:r>
            <a:r>
              <a:rPr lang="en-US" altLang="zh-CN" dirty="0"/>
              <a:t>16</a:t>
            </a:r>
            <a:r>
              <a:rPr lang="zh-CN" altLang="en-US" dirty="0"/>
              <a:t>页表格）。</a:t>
            </a:r>
            <a:endParaRPr lang="en-US" altLang="zh-CN" dirty="0"/>
          </a:p>
          <a:p>
            <a:pPr marL="285750" indent="-285750">
              <a:buFont typeface="Arial" panose="020B0604020202020204" pitchFamily="34" charset="0"/>
              <a:buChar char="•"/>
            </a:pPr>
            <a:r>
              <a:rPr lang="zh-CN" altLang="en-US" dirty="0"/>
              <a:t>稍微复杂的策略是为 </a:t>
            </a:r>
            <a:r>
              <a:rPr lang="en-US" altLang="zh-CN" dirty="0"/>
              <a:t>A </a:t>
            </a:r>
            <a:r>
              <a:rPr lang="zh-CN" altLang="en-US" dirty="0"/>
              <a:t>的每个可能值赋与一个概率，而不是简单地将</a:t>
            </a:r>
            <a:r>
              <a:rPr lang="zh-CN" altLang="en-US"/>
              <a:t>最常见</a:t>
            </a:r>
            <a:r>
              <a:rPr lang="zh-CN" altLang="en-US" dirty="0"/>
              <a:t>的值赋给 </a:t>
            </a:r>
            <a:r>
              <a:rPr lang="en-US" altLang="zh-CN" dirty="0"/>
              <a:t>A(x)</a:t>
            </a:r>
            <a:r>
              <a:rPr lang="zh-CN" altLang="en-US" dirty="0"/>
              <a:t>（参见周志华</a:t>
            </a:r>
            <a:r>
              <a:rPr lang="en-US" altLang="zh-CN" dirty="0"/>
              <a:t>ppt33</a:t>
            </a:r>
            <a:r>
              <a:rPr lang="zh-CN" altLang="en-US" dirty="0"/>
              <a:t>页）</a:t>
            </a:r>
          </a:p>
        </p:txBody>
      </p:sp>
      <p:sp>
        <p:nvSpPr>
          <p:cNvPr id="7" name="文本框 6">
            <a:extLst>
              <a:ext uri="{FF2B5EF4-FFF2-40B4-BE49-F238E27FC236}">
                <a16:creationId xmlns:a16="http://schemas.microsoft.com/office/drawing/2014/main" id="{D26ED51F-CEDF-4697-BEF1-8C308008A0E0}"/>
              </a:ext>
            </a:extLst>
          </p:cNvPr>
          <p:cNvSpPr txBox="1"/>
          <p:nvPr/>
        </p:nvSpPr>
        <p:spPr>
          <a:xfrm>
            <a:off x="1043608" y="2387490"/>
            <a:ext cx="7488832" cy="923330"/>
          </a:xfrm>
          <a:prstGeom prst="rect">
            <a:avLst/>
          </a:prstGeom>
          <a:noFill/>
        </p:spPr>
        <p:txBody>
          <a:bodyPr wrap="square" rtlCol="0">
            <a:spAutoFit/>
          </a:bodyPr>
          <a:lstStyle/>
          <a:p>
            <a:r>
              <a:rPr lang="zh-CN" altLang="en-US" dirty="0"/>
              <a:t>考虑以下情况，为了评估属性 </a:t>
            </a:r>
            <a:r>
              <a:rPr lang="en-US" altLang="zh-CN" dirty="0"/>
              <a:t>A </a:t>
            </a:r>
            <a:r>
              <a:rPr lang="zh-CN" altLang="en-US" dirty="0"/>
              <a:t>是否是决策结点 </a:t>
            </a:r>
            <a:r>
              <a:rPr lang="en-US" altLang="zh-CN" dirty="0"/>
              <a:t>n </a:t>
            </a:r>
            <a:r>
              <a:rPr lang="zh-CN" altLang="en-US" dirty="0"/>
              <a:t>的最佳测试属性，要计算决策 树在该结点的信息增益 </a:t>
            </a:r>
            <a:r>
              <a:rPr lang="en-US" altLang="zh-CN" dirty="0"/>
              <a:t>Gain(S, A )</a:t>
            </a:r>
            <a:r>
              <a:rPr lang="zh-CN" altLang="en-US" dirty="0"/>
              <a:t>。假定</a:t>
            </a:r>
            <a:r>
              <a:rPr lang="en-US" altLang="zh-CN" dirty="0"/>
              <a:t>&lt;x, c(x)&gt;</a:t>
            </a:r>
            <a:r>
              <a:rPr lang="zh-CN" altLang="en-US" dirty="0"/>
              <a:t>是 </a:t>
            </a:r>
            <a:r>
              <a:rPr lang="en-US" altLang="zh-CN" dirty="0"/>
              <a:t>S </a:t>
            </a:r>
            <a:r>
              <a:rPr lang="zh-CN" altLang="en-US" dirty="0"/>
              <a:t>中的一个训练样例，并且属性 </a:t>
            </a:r>
            <a:r>
              <a:rPr lang="en-US" altLang="zh-CN" dirty="0"/>
              <a:t>A </a:t>
            </a:r>
            <a:r>
              <a:rPr lang="zh-CN" altLang="en-US" dirty="0"/>
              <a:t>的值 </a:t>
            </a:r>
            <a:r>
              <a:rPr lang="en-US" altLang="zh-CN" dirty="0"/>
              <a:t>A(x)</a:t>
            </a:r>
            <a:r>
              <a:rPr lang="zh-CN" altLang="en-US" dirty="0"/>
              <a:t>未知。 </a:t>
            </a:r>
          </a:p>
        </p:txBody>
      </p:sp>
      <p:sp>
        <p:nvSpPr>
          <p:cNvPr id="8" name="文本框 7">
            <a:extLst>
              <a:ext uri="{FF2B5EF4-FFF2-40B4-BE49-F238E27FC236}">
                <a16:creationId xmlns:a16="http://schemas.microsoft.com/office/drawing/2014/main" id="{1F8AD2F0-11AF-43FC-B1E2-BDAC3901F427}"/>
              </a:ext>
            </a:extLst>
          </p:cNvPr>
          <p:cNvSpPr txBox="1"/>
          <p:nvPr/>
        </p:nvSpPr>
        <p:spPr>
          <a:xfrm>
            <a:off x="624004" y="3575190"/>
            <a:ext cx="5400600" cy="369332"/>
          </a:xfrm>
          <a:prstGeom prst="rect">
            <a:avLst/>
          </a:prstGeom>
          <a:noFill/>
        </p:spPr>
        <p:txBody>
          <a:bodyPr wrap="square" rtlCol="0">
            <a:spAutoFit/>
          </a:bodyPr>
          <a:lstStyle/>
          <a:p>
            <a:r>
              <a:rPr lang="zh-CN" altLang="en-US" dirty="0"/>
              <a:t>思路：</a:t>
            </a:r>
            <a:r>
              <a:rPr lang="en-US" altLang="zh-CN" dirty="0"/>
              <a:t>3</a:t>
            </a:r>
            <a:r>
              <a:rPr lang="zh-CN" altLang="en-US" dirty="0"/>
              <a:t>种</a:t>
            </a:r>
          </a:p>
        </p:txBody>
      </p:sp>
    </p:spTree>
    <p:extLst>
      <p:ext uri="{BB962C8B-B14F-4D97-AF65-F5344CB8AC3E}">
        <p14:creationId xmlns:p14="http://schemas.microsoft.com/office/powerpoint/2010/main" val="1386923460"/>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D9B7BE-4DA1-4E84-8EB3-0DA3B6DB1FAD}"/>
              </a:ext>
            </a:extLst>
          </p:cNvPr>
          <p:cNvSpPr>
            <a:spLocks noGrp="1"/>
          </p:cNvSpPr>
          <p:nvPr>
            <p:ph type="title"/>
          </p:nvPr>
        </p:nvSpPr>
        <p:spPr/>
        <p:txBody>
          <a:bodyPr/>
          <a:lstStyle/>
          <a:p>
            <a:r>
              <a:rPr lang="zh-CN" altLang="en-US" dirty="0"/>
              <a:t>决策树学习的常见问题</a:t>
            </a:r>
          </a:p>
        </p:txBody>
      </p:sp>
      <p:sp>
        <p:nvSpPr>
          <p:cNvPr id="3" name="日期占位符 2">
            <a:extLst>
              <a:ext uri="{FF2B5EF4-FFF2-40B4-BE49-F238E27FC236}">
                <a16:creationId xmlns:a16="http://schemas.microsoft.com/office/drawing/2014/main" id="{714BC30B-4B5D-4A20-8937-F2A57A1F34AF}"/>
              </a:ext>
            </a:extLst>
          </p:cNvPr>
          <p:cNvSpPr>
            <a:spLocks noGrp="1"/>
          </p:cNvSpPr>
          <p:nvPr>
            <p:ph type="dt" sz="half" idx="10"/>
          </p:nvPr>
        </p:nvSpPr>
        <p:spPr/>
        <p:txBody>
          <a:bodyPr/>
          <a:lstStyle/>
          <a:p>
            <a:pPr>
              <a:defRPr/>
            </a:pPr>
            <a:r>
              <a:rPr lang="en-US" altLang="zh-CN"/>
              <a:t>2019/10/24</a:t>
            </a:r>
            <a:endParaRPr lang="zh-CN" altLang="en-US" dirty="0"/>
          </a:p>
        </p:txBody>
      </p:sp>
      <p:sp>
        <p:nvSpPr>
          <p:cNvPr id="4" name="灯片编号占位符 3">
            <a:extLst>
              <a:ext uri="{FF2B5EF4-FFF2-40B4-BE49-F238E27FC236}">
                <a16:creationId xmlns:a16="http://schemas.microsoft.com/office/drawing/2014/main" id="{4969A421-5898-4B0F-B498-613E562E8ABF}"/>
              </a:ext>
            </a:extLst>
          </p:cNvPr>
          <p:cNvSpPr>
            <a:spLocks noGrp="1"/>
          </p:cNvSpPr>
          <p:nvPr>
            <p:ph type="sldNum" sz="quarter" idx="12"/>
          </p:nvPr>
        </p:nvSpPr>
        <p:spPr/>
        <p:txBody>
          <a:bodyPr/>
          <a:lstStyle/>
          <a:p>
            <a:fld id="{8C311DF1-EEAA-490D-B0D3-D605A4477C06}" type="slidenum">
              <a:rPr lang="zh-CN" altLang="en-US" smtClean="0"/>
              <a:pPr/>
              <a:t>28</a:t>
            </a:fld>
            <a:endParaRPr lang="zh-CN" altLang="en-US"/>
          </a:p>
        </p:txBody>
      </p:sp>
      <p:sp>
        <p:nvSpPr>
          <p:cNvPr id="5" name="文本框 4">
            <a:extLst>
              <a:ext uri="{FF2B5EF4-FFF2-40B4-BE49-F238E27FC236}">
                <a16:creationId xmlns:a16="http://schemas.microsoft.com/office/drawing/2014/main" id="{2B45AA46-B358-4443-950C-9F79BE2302B2}"/>
              </a:ext>
            </a:extLst>
          </p:cNvPr>
          <p:cNvSpPr txBox="1"/>
          <p:nvPr/>
        </p:nvSpPr>
        <p:spPr>
          <a:xfrm>
            <a:off x="683568" y="1916832"/>
            <a:ext cx="7200800" cy="369332"/>
          </a:xfrm>
          <a:prstGeom prst="rect">
            <a:avLst/>
          </a:prstGeom>
          <a:noFill/>
        </p:spPr>
        <p:txBody>
          <a:bodyPr wrap="square" rtlCol="0">
            <a:spAutoFit/>
          </a:bodyPr>
          <a:lstStyle/>
          <a:p>
            <a:r>
              <a:rPr lang="en-US" altLang="zh-CN" dirty="0"/>
              <a:t>4.</a:t>
            </a:r>
            <a:r>
              <a:rPr lang="zh-CN" altLang="en-US" dirty="0"/>
              <a:t>属性选择的其他度量标准</a:t>
            </a:r>
          </a:p>
        </p:txBody>
      </p:sp>
    </p:spTree>
    <p:extLst>
      <p:ext uri="{BB962C8B-B14F-4D97-AF65-F5344CB8AC3E}">
        <p14:creationId xmlns:p14="http://schemas.microsoft.com/office/powerpoint/2010/main" val="2455465105"/>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CA97C9-790F-4DBA-88FD-F712EBB21156}"/>
              </a:ext>
            </a:extLst>
          </p:cNvPr>
          <p:cNvSpPr>
            <a:spLocks noGrp="1"/>
          </p:cNvSpPr>
          <p:nvPr>
            <p:ph type="title"/>
          </p:nvPr>
        </p:nvSpPr>
        <p:spPr/>
        <p:txBody>
          <a:bodyPr/>
          <a:lstStyle/>
          <a:p>
            <a:endParaRPr lang="zh-CN" altLang="en-US"/>
          </a:p>
        </p:txBody>
      </p:sp>
      <p:sp>
        <p:nvSpPr>
          <p:cNvPr id="3" name="日期占位符 2">
            <a:extLst>
              <a:ext uri="{FF2B5EF4-FFF2-40B4-BE49-F238E27FC236}">
                <a16:creationId xmlns:a16="http://schemas.microsoft.com/office/drawing/2014/main" id="{11C40437-FA47-4463-B03E-F87A9F23F075}"/>
              </a:ext>
            </a:extLst>
          </p:cNvPr>
          <p:cNvSpPr>
            <a:spLocks noGrp="1"/>
          </p:cNvSpPr>
          <p:nvPr>
            <p:ph type="dt" sz="half" idx="10"/>
          </p:nvPr>
        </p:nvSpPr>
        <p:spPr/>
        <p:txBody>
          <a:bodyPr/>
          <a:lstStyle/>
          <a:p>
            <a:pPr>
              <a:defRPr/>
            </a:pPr>
            <a:r>
              <a:rPr lang="en-US" altLang="zh-CN"/>
              <a:t>2019/10/24</a:t>
            </a:r>
            <a:endParaRPr lang="zh-CN" altLang="en-US" dirty="0"/>
          </a:p>
        </p:txBody>
      </p:sp>
      <p:sp>
        <p:nvSpPr>
          <p:cNvPr id="4" name="灯片编号占位符 3">
            <a:extLst>
              <a:ext uri="{FF2B5EF4-FFF2-40B4-BE49-F238E27FC236}">
                <a16:creationId xmlns:a16="http://schemas.microsoft.com/office/drawing/2014/main" id="{37DA58B8-CDAC-4B8E-8627-105CF3E33977}"/>
              </a:ext>
            </a:extLst>
          </p:cNvPr>
          <p:cNvSpPr>
            <a:spLocks noGrp="1"/>
          </p:cNvSpPr>
          <p:nvPr>
            <p:ph type="sldNum" sz="quarter" idx="12"/>
          </p:nvPr>
        </p:nvSpPr>
        <p:spPr/>
        <p:txBody>
          <a:bodyPr/>
          <a:lstStyle/>
          <a:p>
            <a:fld id="{8C311DF1-EEAA-490D-B0D3-D605A4477C06}" type="slidenum">
              <a:rPr lang="zh-CN" altLang="en-US" smtClean="0"/>
              <a:pPr/>
              <a:t>29</a:t>
            </a:fld>
            <a:endParaRPr lang="zh-CN" altLang="en-US"/>
          </a:p>
        </p:txBody>
      </p:sp>
      <p:sp>
        <p:nvSpPr>
          <p:cNvPr id="5" name="文本框 4">
            <a:extLst>
              <a:ext uri="{FF2B5EF4-FFF2-40B4-BE49-F238E27FC236}">
                <a16:creationId xmlns:a16="http://schemas.microsoft.com/office/drawing/2014/main" id="{157981E8-94E8-413D-96CA-0544DD27D706}"/>
              </a:ext>
            </a:extLst>
          </p:cNvPr>
          <p:cNvSpPr txBox="1"/>
          <p:nvPr/>
        </p:nvSpPr>
        <p:spPr>
          <a:xfrm>
            <a:off x="1511660" y="3356992"/>
            <a:ext cx="6120680" cy="707886"/>
          </a:xfrm>
          <a:prstGeom prst="rect">
            <a:avLst/>
          </a:prstGeom>
          <a:noFill/>
        </p:spPr>
        <p:txBody>
          <a:bodyPr wrap="square" rtlCol="0">
            <a:spAutoFit/>
          </a:bodyPr>
          <a:lstStyle/>
          <a:p>
            <a:pPr algn="ctr"/>
            <a:r>
              <a:rPr lang="en-US" altLang="zh-CN" sz="4000" dirty="0"/>
              <a:t>Thank you</a:t>
            </a:r>
            <a:endParaRPr lang="zh-CN" altLang="en-US" sz="4000" dirty="0"/>
          </a:p>
        </p:txBody>
      </p:sp>
    </p:spTree>
    <p:extLst>
      <p:ext uri="{BB962C8B-B14F-4D97-AF65-F5344CB8AC3E}">
        <p14:creationId xmlns:p14="http://schemas.microsoft.com/office/powerpoint/2010/main" val="107977283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A565BAFA-C870-4711-83B6-C3D5D82F0405}" type="slidenum">
              <a:rPr lang="zh-CN" altLang="en-US">
                <a:solidFill>
                  <a:srgbClr val="7F7F7F"/>
                </a:solidFill>
              </a:rPr>
              <a:pPr eaLnBrk="1" hangingPunct="1"/>
              <a:t>3</a:t>
            </a:fld>
            <a:endParaRPr lang="zh-CN" altLang="en-US">
              <a:solidFill>
                <a:srgbClr val="7F7F7F"/>
              </a:solidFill>
            </a:endParaRPr>
          </a:p>
        </p:txBody>
      </p:sp>
      <p:sp>
        <p:nvSpPr>
          <p:cNvPr id="2" name="Date Placeholder 1"/>
          <p:cNvSpPr>
            <a:spLocks noGrp="1"/>
          </p:cNvSpPr>
          <p:nvPr>
            <p:ph type="dt" sz="half" idx="10"/>
          </p:nvPr>
        </p:nvSpPr>
        <p:spPr/>
        <p:txBody>
          <a:bodyPr/>
          <a:lstStyle/>
          <a:p>
            <a:pPr>
              <a:defRPr/>
            </a:pPr>
            <a:r>
              <a:rPr lang="en-US" altLang="zh-CN"/>
              <a:t>2019/10/24</a:t>
            </a:r>
            <a:endParaRPr lang="zh-CN" altLang="en-US" dirty="0"/>
          </a:p>
        </p:txBody>
      </p:sp>
      <p:sp>
        <p:nvSpPr>
          <p:cNvPr id="4" name="思想气泡: 云 3">
            <a:extLst>
              <a:ext uri="{FF2B5EF4-FFF2-40B4-BE49-F238E27FC236}">
                <a16:creationId xmlns:a16="http://schemas.microsoft.com/office/drawing/2014/main" id="{3B581FAB-CD30-4828-B549-34F332265446}"/>
              </a:ext>
            </a:extLst>
          </p:cNvPr>
          <p:cNvSpPr/>
          <p:nvPr/>
        </p:nvSpPr>
        <p:spPr>
          <a:xfrm>
            <a:off x="4205894" y="1021186"/>
            <a:ext cx="2520280" cy="1715475"/>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5B5ADF88-B3B7-40E2-8868-E31A2A3ACE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59832" y="2882779"/>
            <a:ext cx="1838799" cy="3568753"/>
          </a:xfrm>
          <a:prstGeom prst="rect">
            <a:avLst/>
          </a:prstGeom>
        </p:spPr>
      </p:pic>
      <p:sp>
        <p:nvSpPr>
          <p:cNvPr id="9" name="文本框 8">
            <a:extLst>
              <a:ext uri="{FF2B5EF4-FFF2-40B4-BE49-F238E27FC236}">
                <a16:creationId xmlns:a16="http://schemas.microsoft.com/office/drawing/2014/main" id="{6DA2BE5D-2921-4A37-9C7F-1E194741CBC5}"/>
              </a:ext>
            </a:extLst>
          </p:cNvPr>
          <p:cNvSpPr txBox="1"/>
          <p:nvPr/>
        </p:nvSpPr>
        <p:spPr>
          <a:xfrm>
            <a:off x="4546634" y="1694257"/>
            <a:ext cx="1838799" cy="369332"/>
          </a:xfrm>
          <a:prstGeom prst="rect">
            <a:avLst/>
          </a:prstGeom>
          <a:noFill/>
        </p:spPr>
        <p:txBody>
          <a:bodyPr wrap="square" rtlCol="0">
            <a:spAutoFit/>
          </a:bodyPr>
          <a:lstStyle/>
          <a:p>
            <a:r>
              <a:rPr lang="zh-CN" altLang="en-US" dirty="0">
                <a:solidFill>
                  <a:schemeClr val="accent6">
                    <a:lumMod val="75000"/>
                  </a:schemeClr>
                </a:solidFill>
                <a:latin typeface="方正舒体" panose="02010601030101010101" pitchFamily="2" charset="-122"/>
                <a:ea typeface="方正舒体" panose="02010601030101010101" pitchFamily="2" charset="-122"/>
              </a:rPr>
              <a:t>去不去打网球呢</a:t>
            </a:r>
          </a:p>
        </p:txBody>
      </p:sp>
      <p:sp>
        <p:nvSpPr>
          <p:cNvPr id="12" name="标题 1">
            <a:extLst>
              <a:ext uri="{FF2B5EF4-FFF2-40B4-BE49-F238E27FC236}">
                <a16:creationId xmlns:a16="http://schemas.microsoft.com/office/drawing/2014/main" id="{A2FE0CF8-E784-4D01-AE19-C0C072996054}"/>
              </a:ext>
            </a:extLst>
          </p:cNvPr>
          <p:cNvSpPr>
            <a:spLocks noGrp="1"/>
          </p:cNvSpPr>
          <p:nvPr>
            <p:ph type="title"/>
          </p:nvPr>
        </p:nvSpPr>
        <p:spPr>
          <a:xfrm>
            <a:off x="492700" y="548082"/>
            <a:ext cx="8229600" cy="1143000"/>
          </a:xfrm>
        </p:spPr>
        <p:txBody>
          <a:bodyPr/>
          <a:lstStyle/>
          <a:p>
            <a:r>
              <a:rPr lang="zh-CN" altLang="en-US" dirty="0"/>
              <a:t>决策树简介</a:t>
            </a:r>
          </a:p>
        </p:txBody>
      </p:sp>
    </p:spTree>
    <p:extLst>
      <p:ext uri="{BB962C8B-B14F-4D97-AF65-F5344CB8AC3E}">
        <p14:creationId xmlns:p14="http://schemas.microsoft.com/office/powerpoint/2010/main" val="2277771781"/>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91A262-023C-4EBD-9B2A-6C692DF7A1DF}"/>
              </a:ext>
            </a:extLst>
          </p:cNvPr>
          <p:cNvSpPr>
            <a:spLocks noGrp="1"/>
          </p:cNvSpPr>
          <p:nvPr>
            <p:ph type="title"/>
          </p:nvPr>
        </p:nvSpPr>
        <p:spPr/>
        <p:txBody>
          <a:bodyPr/>
          <a:lstStyle/>
          <a:p>
            <a:r>
              <a:rPr lang="zh-CN" altLang="en-US" dirty="0"/>
              <a:t>决策树简介</a:t>
            </a:r>
          </a:p>
        </p:txBody>
      </p:sp>
      <p:sp>
        <p:nvSpPr>
          <p:cNvPr id="3" name="日期占位符 2">
            <a:extLst>
              <a:ext uri="{FF2B5EF4-FFF2-40B4-BE49-F238E27FC236}">
                <a16:creationId xmlns:a16="http://schemas.microsoft.com/office/drawing/2014/main" id="{FAA3EB82-4CFB-474B-B24A-6878FC16AAF7}"/>
              </a:ext>
            </a:extLst>
          </p:cNvPr>
          <p:cNvSpPr>
            <a:spLocks noGrp="1"/>
          </p:cNvSpPr>
          <p:nvPr>
            <p:ph type="dt" sz="half" idx="10"/>
          </p:nvPr>
        </p:nvSpPr>
        <p:spPr/>
        <p:txBody>
          <a:bodyPr/>
          <a:lstStyle/>
          <a:p>
            <a:pPr>
              <a:defRPr/>
            </a:pPr>
            <a:r>
              <a:rPr lang="en-US" altLang="zh-CN"/>
              <a:t>2019/10/24</a:t>
            </a:r>
            <a:endParaRPr lang="zh-CN" altLang="en-US" dirty="0"/>
          </a:p>
        </p:txBody>
      </p:sp>
      <p:sp>
        <p:nvSpPr>
          <p:cNvPr id="4" name="灯片编号占位符 3">
            <a:extLst>
              <a:ext uri="{FF2B5EF4-FFF2-40B4-BE49-F238E27FC236}">
                <a16:creationId xmlns:a16="http://schemas.microsoft.com/office/drawing/2014/main" id="{061F81C3-D8DC-414D-B2ED-5A7311E293CC}"/>
              </a:ext>
            </a:extLst>
          </p:cNvPr>
          <p:cNvSpPr>
            <a:spLocks noGrp="1"/>
          </p:cNvSpPr>
          <p:nvPr>
            <p:ph type="sldNum" sz="quarter" idx="12"/>
          </p:nvPr>
        </p:nvSpPr>
        <p:spPr/>
        <p:txBody>
          <a:bodyPr/>
          <a:lstStyle/>
          <a:p>
            <a:fld id="{8C311DF1-EEAA-490D-B0D3-D605A4477C06}" type="slidenum">
              <a:rPr lang="zh-CN" altLang="en-US" smtClean="0"/>
              <a:pPr/>
              <a:t>4</a:t>
            </a:fld>
            <a:endParaRPr lang="zh-CN" altLang="en-US"/>
          </a:p>
        </p:txBody>
      </p:sp>
      <p:sp>
        <p:nvSpPr>
          <p:cNvPr id="6" name="矩形: 圆角 5">
            <a:extLst>
              <a:ext uri="{FF2B5EF4-FFF2-40B4-BE49-F238E27FC236}">
                <a16:creationId xmlns:a16="http://schemas.microsoft.com/office/drawing/2014/main" id="{B3B472B5-4CEE-4E2C-9E6F-00E76ACC97D7}"/>
              </a:ext>
            </a:extLst>
          </p:cNvPr>
          <p:cNvSpPr/>
          <p:nvPr/>
        </p:nvSpPr>
        <p:spPr>
          <a:xfrm>
            <a:off x="3851920" y="2006992"/>
            <a:ext cx="1296144"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Outlook</a:t>
            </a:r>
            <a:endParaRPr lang="zh-CN" altLang="en-US" dirty="0"/>
          </a:p>
        </p:txBody>
      </p:sp>
      <p:cxnSp>
        <p:nvCxnSpPr>
          <p:cNvPr id="12" name="直接连接符 11">
            <a:extLst>
              <a:ext uri="{FF2B5EF4-FFF2-40B4-BE49-F238E27FC236}">
                <a16:creationId xmlns:a16="http://schemas.microsoft.com/office/drawing/2014/main" id="{2D715624-6CDA-49EF-BA7E-C5EEDE97121E}"/>
              </a:ext>
            </a:extLst>
          </p:cNvPr>
          <p:cNvCxnSpPr>
            <a:cxnSpLocks/>
            <a:stCxn id="6" idx="2"/>
            <a:endCxn id="20" idx="0"/>
          </p:cNvCxnSpPr>
          <p:nvPr/>
        </p:nvCxnSpPr>
        <p:spPr>
          <a:xfrm flipH="1">
            <a:off x="1990065" y="2439040"/>
            <a:ext cx="2509927" cy="1218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D47299BE-1524-41C3-9DC6-EA3D6866ACD2}"/>
              </a:ext>
            </a:extLst>
          </p:cNvPr>
          <p:cNvCxnSpPr>
            <a:cxnSpLocks/>
            <a:stCxn id="6" idx="2"/>
            <a:endCxn id="22" idx="0"/>
          </p:cNvCxnSpPr>
          <p:nvPr/>
        </p:nvCxnSpPr>
        <p:spPr>
          <a:xfrm>
            <a:off x="4499992" y="2439040"/>
            <a:ext cx="2745219" cy="1223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7009C939-C21C-4B34-B529-E77B4D640262}"/>
              </a:ext>
            </a:extLst>
          </p:cNvPr>
          <p:cNvCxnSpPr>
            <a:stCxn id="6" idx="2"/>
          </p:cNvCxnSpPr>
          <p:nvPr/>
        </p:nvCxnSpPr>
        <p:spPr>
          <a:xfrm>
            <a:off x="4499992" y="2439040"/>
            <a:ext cx="0" cy="1193247"/>
          </a:xfrm>
          <a:prstGeom prst="line">
            <a:avLst/>
          </a:prstGeom>
        </p:spPr>
        <p:style>
          <a:lnRef idx="1">
            <a:schemeClr val="accent1"/>
          </a:lnRef>
          <a:fillRef idx="0">
            <a:schemeClr val="accent1"/>
          </a:fillRef>
          <a:effectRef idx="0">
            <a:schemeClr val="accent1"/>
          </a:effectRef>
          <a:fontRef idx="minor">
            <a:schemeClr val="tx1"/>
          </a:fontRef>
        </p:style>
      </p:cxnSp>
      <p:sp>
        <p:nvSpPr>
          <p:cNvPr id="20" name="矩形: 圆角 19">
            <a:extLst>
              <a:ext uri="{FF2B5EF4-FFF2-40B4-BE49-F238E27FC236}">
                <a16:creationId xmlns:a16="http://schemas.microsoft.com/office/drawing/2014/main" id="{ED4D81BA-4A2E-4A7C-B97A-C59442BDCB0F}"/>
              </a:ext>
            </a:extLst>
          </p:cNvPr>
          <p:cNvSpPr/>
          <p:nvPr/>
        </p:nvSpPr>
        <p:spPr>
          <a:xfrm>
            <a:off x="1341993" y="3657479"/>
            <a:ext cx="1296144"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Humidity</a:t>
            </a:r>
            <a:endParaRPr lang="zh-CN" altLang="en-US" dirty="0"/>
          </a:p>
        </p:txBody>
      </p:sp>
      <p:sp>
        <p:nvSpPr>
          <p:cNvPr id="22" name="矩形: 圆角 21">
            <a:extLst>
              <a:ext uri="{FF2B5EF4-FFF2-40B4-BE49-F238E27FC236}">
                <a16:creationId xmlns:a16="http://schemas.microsoft.com/office/drawing/2014/main" id="{2B80166B-5E12-49DA-8ABF-DB62A023DBD4}"/>
              </a:ext>
            </a:extLst>
          </p:cNvPr>
          <p:cNvSpPr/>
          <p:nvPr/>
        </p:nvSpPr>
        <p:spPr>
          <a:xfrm>
            <a:off x="6597139" y="3662519"/>
            <a:ext cx="1296144"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Wind</a:t>
            </a:r>
            <a:endParaRPr lang="zh-CN" altLang="en-US" dirty="0"/>
          </a:p>
        </p:txBody>
      </p:sp>
      <p:cxnSp>
        <p:nvCxnSpPr>
          <p:cNvPr id="26" name="直接连接符 25">
            <a:extLst>
              <a:ext uri="{FF2B5EF4-FFF2-40B4-BE49-F238E27FC236}">
                <a16:creationId xmlns:a16="http://schemas.microsoft.com/office/drawing/2014/main" id="{E7ACDB72-D53E-4A20-A88F-DC9DAFA9639E}"/>
              </a:ext>
            </a:extLst>
          </p:cNvPr>
          <p:cNvCxnSpPr>
            <a:stCxn id="20" idx="2"/>
          </p:cNvCxnSpPr>
          <p:nvPr/>
        </p:nvCxnSpPr>
        <p:spPr>
          <a:xfrm flipH="1">
            <a:off x="1043608" y="4089527"/>
            <a:ext cx="946457" cy="10676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90D2EF43-1153-46A8-B53F-F86979AE8FB9}"/>
              </a:ext>
            </a:extLst>
          </p:cNvPr>
          <p:cNvCxnSpPr>
            <a:stCxn id="20" idx="2"/>
          </p:cNvCxnSpPr>
          <p:nvPr/>
        </p:nvCxnSpPr>
        <p:spPr>
          <a:xfrm>
            <a:off x="1990065" y="4089527"/>
            <a:ext cx="709727" cy="1139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D5CD432C-312C-46C9-8181-A31D5C328C10}"/>
              </a:ext>
            </a:extLst>
          </p:cNvPr>
          <p:cNvCxnSpPr>
            <a:cxnSpLocks/>
            <a:stCxn id="22" idx="2"/>
          </p:cNvCxnSpPr>
          <p:nvPr/>
        </p:nvCxnSpPr>
        <p:spPr>
          <a:xfrm flipH="1">
            <a:off x="6444210" y="4094567"/>
            <a:ext cx="801001" cy="1062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B240C53C-3459-4928-8926-90CD57EA53E8}"/>
              </a:ext>
            </a:extLst>
          </p:cNvPr>
          <p:cNvCxnSpPr>
            <a:stCxn id="22" idx="2"/>
          </p:cNvCxnSpPr>
          <p:nvPr/>
        </p:nvCxnSpPr>
        <p:spPr>
          <a:xfrm>
            <a:off x="7245211" y="4094567"/>
            <a:ext cx="792088" cy="1062625"/>
          </a:xfrm>
          <a:prstGeom prst="line">
            <a:avLst/>
          </a:prstGeom>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AB7A6A77-D810-4659-B387-088329FDEDE1}"/>
              </a:ext>
            </a:extLst>
          </p:cNvPr>
          <p:cNvSpPr txBox="1"/>
          <p:nvPr/>
        </p:nvSpPr>
        <p:spPr>
          <a:xfrm>
            <a:off x="719572" y="5219908"/>
            <a:ext cx="946457" cy="369332"/>
          </a:xfrm>
          <a:prstGeom prst="rect">
            <a:avLst/>
          </a:prstGeom>
          <a:noFill/>
        </p:spPr>
        <p:txBody>
          <a:bodyPr wrap="square" rtlCol="0">
            <a:spAutoFit/>
          </a:bodyPr>
          <a:lstStyle/>
          <a:p>
            <a:r>
              <a:rPr lang="en-US" altLang="zh-CN" dirty="0"/>
              <a:t>No</a:t>
            </a:r>
            <a:endParaRPr lang="zh-CN" altLang="en-US" dirty="0"/>
          </a:p>
        </p:txBody>
      </p:sp>
      <p:sp>
        <p:nvSpPr>
          <p:cNvPr id="34" name="文本框 33">
            <a:extLst>
              <a:ext uri="{FF2B5EF4-FFF2-40B4-BE49-F238E27FC236}">
                <a16:creationId xmlns:a16="http://schemas.microsoft.com/office/drawing/2014/main" id="{16B420F2-43DA-44BC-B51F-EC12DCDC4B62}"/>
              </a:ext>
            </a:extLst>
          </p:cNvPr>
          <p:cNvSpPr txBox="1"/>
          <p:nvPr/>
        </p:nvSpPr>
        <p:spPr>
          <a:xfrm>
            <a:off x="6259011" y="5219908"/>
            <a:ext cx="946457" cy="369332"/>
          </a:xfrm>
          <a:prstGeom prst="rect">
            <a:avLst/>
          </a:prstGeom>
          <a:noFill/>
        </p:spPr>
        <p:txBody>
          <a:bodyPr wrap="square" rtlCol="0">
            <a:spAutoFit/>
          </a:bodyPr>
          <a:lstStyle/>
          <a:p>
            <a:r>
              <a:rPr lang="en-US" altLang="zh-CN" dirty="0"/>
              <a:t>No</a:t>
            </a:r>
            <a:endParaRPr lang="zh-CN" altLang="en-US" dirty="0"/>
          </a:p>
        </p:txBody>
      </p:sp>
      <p:sp>
        <p:nvSpPr>
          <p:cNvPr id="35" name="文本框 34">
            <a:extLst>
              <a:ext uri="{FF2B5EF4-FFF2-40B4-BE49-F238E27FC236}">
                <a16:creationId xmlns:a16="http://schemas.microsoft.com/office/drawing/2014/main" id="{27D7C02F-2CD7-4F82-89A5-CE5398E6F2D9}"/>
              </a:ext>
            </a:extLst>
          </p:cNvPr>
          <p:cNvSpPr txBox="1"/>
          <p:nvPr/>
        </p:nvSpPr>
        <p:spPr>
          <a:xfrm>
            <a:off x="2586603" y="5219908"/>
            <a:ext cx="946457" cy="369332"/>
          </a:xfrm>
          <a:prstGeom prst="rect">
            <a:avLst/>
          </a:prstGeom>
          <a:noFill/>
        </p:spPr>
        <p:txBody>
          <a:bodyPr wrap="square" rtlCol="0">
            <a:spAutoFit/>
          </a:bodyPr>
          <a:lstStyle/>
          <a:p>
            <a:r>
              <a:rPr lang="en-US" altLang="zh-CN" dirty="0"/>
              <a:t>Yes</a:t>
            </a:r>
            <a:endParaRPr lang="zh-CN" altLang="en-US" dirty="0"/>
          </a:p>
        </p:txBody>
      </p:sp>
      <p:sp>
        <p:nvSpPr>
          <p:cNvPr id="36" name="文本框 35">
            <a:extLst>
              <a:ext uri="{FF2B5EF4-FFF2-40B4-BE49-F238E27FC236}">
                <a16:creationId xmlns:a16="http://schemas.microsoft.com/office/drawing/2014/main" id="{1D2D87B2-36F9-4239-BC1A-4F74E49E7A58}"/>
              </a:ext>
            </a:extLst>
          </p:cNvPr>
          <p:cNvSpPr txBox="1"/>
          <p:nvPr/>
        </p:nvSpPr>
        <p:spPr>
          <a:xfrm>
            <a:off x="8028384" y="5219908"/>
            <a:ext cx="946457" cy="369332"/>
          </a:xfrm>
          <a:prstGeom prst="rect">
            <a:avLst/>
          </a:prstGeom>
          <a:noFill/>
        </p:spPr>
        <p:txBody>
          <a:bodyPr wrap="square" rtlCol="0">
            <a:spAutoFit/>
          </a:bodyPr>
          <a:lstStyle/>
          <a:p>
            <a:r>
              <a:rPr lang="en-US" altLang="zh-CN" dirty="0"/>
              <a:t>Yes</a:t>
            </a:r>
            <a:endParaRPr lang="zh-CN" altLang="en-US" dirty="0"/>
          </a:p>
        </p:txBody>
      </p:sp>
      <p:sp>
        <p:nvSpPr>
          <p:cNvPr id="37" name="文本框 36">
            <a:extLst>
              <a:ext uri="{FF2B5EF4-FFF2-40B4-BE49-F238E27FC236}">
                <a16:creationId xmlns:a16="http://schemas.microsoft.com/office/drawing/2014/main" id="{957D7DB7-6F25-47DD-BB40-72F093A395C5}"/>
              </a:ext>
            </a:extLst>
          </p:cNvPr>
          <p:cNvSpPr txBox="1"/>
          <p:nvPr/>
        </p:nvSpPr>
        <p:spPr>
          <a:xfrm>
            <a:off x="4242788" y="3657479"/>
            <a:ext cx="946457" cy="369332"/>
          </a:xfrm>
          <a:prstGeom prst="rect">
            <a:avLst/>
          </a:prstGeom>
          <a:noFill/>
        </p:spPr>
        <p:txBody>
          <a:bodyPr wrap="square" rtlCol="0">
            <a:spAutoFit/>
          </a:bodyPr>
          <a:lstStyle/>
          <a:p>
            <a:r>
              <a:rPr lang="en-US" altLang="zh-CN" dirty="0"/>
              <a:t>Yes</a:t>
            </a:r>
            <a:endParaRPr lang="zh-CN" altLang="en-US" dirty="0"/>
          </a:p>
        </p:txBody>
      </p:sp>
      <p:sp>
        <p:nvSpPr>
          <p:cNvPr id="38" name="文本框 37">
            <a:extLst>
              <a:ext uri="{FF2B5EF4-FFF2-40B4-BE49-F238E27FC236}">
                <a16:creationId xmlns:a16="http://schemas.microsoft.com/office/drawing/2014/main" id="{8F8328F6-22F5-4608-A70E-75134FE62974}"/>
              </a:ext>
            </a:extLst>
          </p:cNvPr>
          <p:cNvSpPr txBox="1"/>
          <p:nvPr/>
        </p:nvSpPr>
        <p:spPr>
          <a:xfrm>
            <a:off x="2539250" y="2779021"/>
            <a:ext cx="946457" cy="369332"/>
          </a:xfrm>
          <a:prstGeom prst="rect">
            <a:avLst/>
          </a:prstGeom>
          <a:noFill/>
        </p:spPr>
        <p:txBody>
          <a:bodyPr wrap="square" rtlCol="0">
            <a:spAutoFit/>
          </a:bodyPr>
          <a:lstStyle/>
          <a:p>
            <a:r>
              <a:rPr lang="en-US" altLang="zh-CN" dirty="0"/>
              <a:t>Sunny</a:t>
            </a:r>
            <a:endParaRPr lang="zh-CN" altLang="en-US" dirty="0"/>
          </a:p>
        </p:txBody>
      </p:sp>
      <p:sp>
        <p:nvSpPr>
          <p:cNvPr id="39" name="文本框 38">
            <a:extLst>
              <a:ext uri="{FF2B5EF4-FFF2-40B4-BE49-F238E27FC236}">
                <a16:creationId xmlns:a16="http://schemas.microsoft.com/office/drawing/2014/main" id="{EE66B4A3-42DD-44EA-B4CC-2D89A4D833F5}"/>
              </a:ext>
            </a:extLst>
          </p:cNvPr>
          <p:cNvSpPr txBox="1"/>
          <p:nvPr/>
        </p:nvSpPr>
        <p:spPr>
          <a:xfrm>
            <a:off x="4499991" y="2831189"/>
            <a:ext cx="1152126" cy="369332"/>
          </a:xfrm>
          <a:prstGeom prst="rect">
            <a:avLst/>
          </a:prstGeom>
          <a:noFill/>
        </p:spPr>
        <p:txBody>
          <a:bodyPr wrap="square" rtlCol="0">
            <a:spAutoFit/>
          </a:bodyPr>
          <a:lstStyle/>
          <a:p>
            <a:r>
              <a:rPr lang="en-US" altLang="zh-CN" dirty="0"/>
              <a:t>Overcast</a:t>
            </a:r>
            <a:endParaRPr lang="zh-CN" altLang="en-US" dirty="0"/>
          </a:p>
        </p:txBody>
      </p:sp>
      <p:sp>
        <p:nvSpPr>
          <p:cNvPr id="40" name="文本框 39">
            <a:extLst>
              <a:ext uri="{FF2B5EF4-FFF2-40B4-BE49-F238E27FC236}">
                <a16:creationId xmlns:a16="http://schemas.microsoft.com/office/drawing/2014/main" id="{2E61CE58-B35E-4BAB-9655-01E007B5B503}"/>
              </a:ext>
            </a:extLst>
          </p:cNvPr>
          <p:cNvSpPr txBox="1"/>
          <p:nvPr/>
        </p:nvSpPr>
        <p:spPr>
          <a:xfrm>
            <a:off x="6114995" y="2780339"/>
            <a:ext cx="946457" cy="369332"/>
          </a:xfrm>
          <a:prstGeom prst="rect">
            <a:avLst/>
          </a:prstGeom>
          <a:noFill/>
        </p:spPr>
        <p:txBody>
          <a:bodyPr wrap="square" rtlCol="0">
            <a:spAutoFit/>
          </a:bodyPr>
          <a:lstStyle/>
          <a:p>
            <a:r>
              <a:rPr lang="en-US" altLang="zh-CN" dirty="0"/>
              <a:t>Rain</a:t>
            </a:r>
            <a:endParaRPr lang="zh-CN" altLang="en-US" dirty="0"/>
          </a:p>
        </p:txBody>
      </p:sp>
      <p:sp>
        <p:nvSpPr>
          <p:cNvPr id="41" name="文本框 40">
            <a:extLst>
              <a:ext uri="{FF2B5EF4-FFF2-40B4-BE49-F238E27FC236}">
                <a16:creationId xmlns:a16="http://schemas.microsoft.com/office/drawing/2014/main" id="{D9B13FB0-3B47-43B1-B7BC-738E2AAA6285}"/>
              </a:ext>
            </a:extLst>
          </p:cNvPr>
          <p:cNvSpPr txBox="1"/>
          <p:nvPr/>
        </p:nvSpPr>
        <p:spPr>
          <a:xfrm>
            <a:off x="987014" y="4409066"/>
            <a:ext cx="946457" cy="369332"/>
          </a:xfrm>
          <a:prstGeom prst="rect">
            <a:avLst/>
          </a:prstGeom>
          <a:noFill/>
        </p:spPr>
        <p:txBody>
          <a:bodyPr wrap="square" rtlCol="0">
            <a:spAutoFit/>
          </a:bodyPr>
          <a:lstStyle/>
          <a:p>
            <a:r>
              <a:rPr lang="en-US" altLang="zh-CN" dirty="0"/>
              <a:t>High</a:t>
            </a:r>
            <a:endParaRPr lang="zh-CN" altLang="en-US" dirty="0"/>
          </a:p>
        </p:txBody>
      </p:sp>
      <p:sp>
        <p:nvSpPr>
          <p:cNvPr id="42" name="文本框 41">
            <a:extLst>
              <a:ext uri="{FF2B5EF4-FFF2-40B4-BE49-F238E27FC236}">
                <a16:creationId xmlns:a16="http://schemas.microsoft.com/office/drawing/2014/main" id="{E92FC897-6066-4B4D-92E7-74B4EE0520F9}"/>
              </a:ext>
            </a:extLst>
          </p:cNvPr>
          <p:cNvSpPr txBox="1"/>
          <p:nvPr/>
        </p:nvSpPr>
        <p:spPr>
          <a:xfrm>
            <a:off x="2328489" y="4404145"/>
            <a:ext cx="946457" cy="369332"/>
          </a:xfrm>
          <a:prstGeom prst="rect">
            <a:avLst/>
          </a:prstGeom>
          <a:noFill/>
        </p:spPr>
        <p:txBody>
          <a:bodyPr wrap="square" rtlCol="0">
            <a:spAutoFit/>
          </a:bodyPr>
          <a:lstStyle/>
          <a:p>
            <a:r>
              <a:rPr lang="en-US" altLang="zh-CN" dirty="0"/>
              <a:t>Normal</a:t>
            </a:r>
            <a:endParaRPr lang="zh-CN" altLang="en-US" dirty="0"/>
          </a:p>
        </p:txBody>
      </p:sp>
      <p:sp>
        <p:nvSpPr>
          <p:cNvPr id="43" name="文本框 42">
            <a:extLst>
              <a:ext uri="{FF2B5EF4-FFF2-40B4-BE49-F238E27FC236}">
                <a16:creationId xmlns:a16="http://schemas.microsoft.com/office/drawing/2014/main" id="{D11792EB-409D-488B-86AF-EF7A32E91741}"/>
              </a:ext>
            </a:extLst>
          </p:cNvPr>
          <p:cNvSpPr txBox="1"/>
          <p:nvPr/>
        </p:nvSpPr>
        <p:spPr>
          <a:xfrm>
            <a:off x="6110697" y="4378486"/>
            <a:ext cx="946457" cy="369332"/>
          </a:xfrm>
          <a:prstGeom prst="rect">
            <a:avLst/>
          </a:prstGeom>
          <a:noFill/>
        </p:spPr>
        <p:txBody>
          <a:bodyPr wrap="square" rtlCol="0">
            <a:spAutoFit/>
          </a:bodyPr>
          <a:lstStyle/>
          <a:p>
            <a:r>
              <a:rPr lang="en-US" altLang="zh-CN" dirty="0"/>
              <a:t>Strong</a:t>
            </a:r>
            <a:endParaRPr lang="zh-CN" altLang="en-US" dirty="0"/>
          </a:p>
        </p:txBody>
      </p:sp>
      <p:sp>
        <p:nvSpPr>
          <p:cNvPr id="44" name="文本框 43">
            <a:extLst>
              <a:ext uri="{FF2B5EF4-FFF2-40B4-BE49-F238E27FC236}">
                <a16:creationId xmlns:a16="http://schemas.microsoft.com/office/drawing/2014/main" id="{D0ABEB59-2E8E-4675-AF37-4E274ED8B0CA}"/>
              </a:ext>
            </a:extLst>
          </p:cNvPr>
          <p:cNvSpPr txBox="1"/>
          <p:nvPr/>
        </p:nvSpPr>
        <p:spPr>
          <a:xfrm>
            <a:off x="7691428" y="4404145"/>
            <a:ext cx="946457" cy="369332"/>
          </a:xfrm>
          <a:prstGeom prst="rect">
            <a:avLst/>
          </a:prstGeom>
          <a:noFill/>
        </p:spPr>
        <p:txBody>
          <a:bodyPr wrap="square" rtlCol="0">
            <a:spAutoFit/>
          </a:bodyPr>
          <a:lstStyle/>
          <a:p>
            <a:r>
              <a:rPr lang="en-US" altLang="zh-CN" dirty="0"/>
              <a:t>Weak</a:t>
            </a:r>
            <a:endParaRPr lang="zh-CN" altLang="en-US" dirty="0"/>
          </a:p>
        </p:txBody>
      </p:sp>
      <p:pic>
        <p:nvPicPr>
          <p:cNvPr id="49" name="图片 48">
            <a:extLst>
              <a:ext uri="{FF2B5EF4-FFF2-40B4-BE49-F238E27FC236}">
                <a16:creationId xmlns:a16="http://schemas.microsoft.com/office/drawing/2014/main" id="{570D9947-5E82-4931-95EB-A76DBBEB891F}"/>
              </a:ext>
            </a:extLst>
          </p:cNvPr>
          <p:cNvPicPr>
            <a:picLocks noChangeAspect="1"/>
          </p:cNvPicPr>
          <p:nvPr/>
        </p:nvPicPr>
        <p:blipFill>
          <a:blip r:embed="rId2"/>
          <a:stretch>
            <a:fillRect/>
          </a:stretch>
        </p:blipFill>
        <p:spPr>
          <a:xfrm>
            <a:off x="2009775" y="5929081"/>
            <a:ext cx="5124450" cy="361950"/>
          </a:xfrm>
          <a:prstGeom prst="rect">
            <a:avLst/>
          </a:prstGeom>
        </p:spPr>
      </p:pic>
    </p:spTree>
    <p:extLst>
      <p:ext uri="{BB962C8B-B14F-4D97-AF65-F5344CB8AC3E}">
        <p14:creationId xmlns:p14="http://schemas.microsoft.com/office/powerpoint/2010/main" val="3841734499"/>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5E542F-2DF6-4768-B091-17D32EB53D41}"/>
              </a:ext>
            </a:extLst>
          </p:cNvPr>
          <p:cNvSpPr>
            <a:spLocks noGrp="1"/>
          </p:cNvSpPr>
          <p:nvPr>
            <p:ph type="title"/>
          </p:nvPr>
        </p:nvSpPr>
        <p:spPr/>
        <p:txBody>
          <a:bodyPr/>
          <a:lstStyle/>
          <a:p>
            <a:r>
              <a:rPr lang="zh-CN" altLang="en-US" dirty="0"/>
              <a:t>决策树简介</a:t>
            </a:r>
          </a:p>
        </p:txBody>
      </p:sp>
      <p:sp>
        <p:nvSpPr>
          <p:cNvPr id="3" name="日期占位符 2">
            <a:extLst>
              <a:ext uri="{FF2B5EF4-FFF2-40B4-BE49-F238E27FC236}">
                <a16:creationId xmlns:a16="http://schemas.microsoft.com/office/drawing/2014/main" id="{3608BA63-D447-4133-B7E9-BB0F025B7690}"/>
              </a:ext>
            </a:extLst>
          </p:cNvPr>
          <p:cNvSpPr>
            <a:spLocks noGrp="1"/>
          </p:cNvSpPr>
          <p:nvPr>
            <p:ph type="dt" sz="half" idx="10"/>
          </p:nvPr>
        </p:nvSpPr>
        <p:spPr/>
        <p:txBody>
          <a:bodyPr/>
          <a:lstStyle/>
          <a:p>
            <a:pPr>
              <a:defRPr/>
            </a:pPr>
            <a:r>
              <a:rPr lang="en-US" altLang="zh-CN"/>
              <a:t>2019/10/24</a:t>
            </a:r>
            <a:endParaRPr lang="zh-CN" altLang="en-US" dirty="0"/>
          </a:p>
        </p:txBody>
      </p:sp>
      <p:sp>
        <p:nvSpPr>
          <p:cNvPr id="4" name="灯片编号占位符 3">
            <a:extLst>
              <a:ext uri="{FF2B5EF4-FFF2-40B4-BE49-F238E27FC236}">
                <a16:creationId xmlns:a16="http://schemas.microsoft.com/office/drawing/2014/main" id="{5E969ABF-DB6E-47D2-9C68-24404F1F70F7}"/>
              </a:ext>
            </a:extLst>
          </p:cNvPr>
          <p:cNvSpPr>
            <a:spLocks noGrp="1"/>
          </p:cNvSpPr>
          <p:nvPr>
            <p:ph type="sldNum" sz="quarter" idx="12"/>
          </p:nvPr>
        </p:nvSpPr>
        <p:spPr/>
        <p:txBody>
          <a:bodyPr/>
          <a:lstStyle/>
          <a:p>
            <a:fld id="{8C311DF1-EEAA-490D-B0D3-D605A4477C06}" type="slidenum">
              <a:rPr lang="zh-CN" altLang="en-US" smtClean="0"/>
              <a:pPr/>
              <a:t>5</a:t>
            </a:fld>
            <a:endParaRPr lang="zh-CN" altLang="en-US"/>
          </a:p>
        </p:txBody>
      </p:sp>
      <p:sp>
        <p:nvSpPr>
          <p:cNvPr id="5" name="文本框 4">
            <a:extLst>
              <a:ext uri="{FF2B5EF4-FFF2-40B4-BE49-F238E27FC236}">
                <a16:creationId xmlns:a16="http://schemas.microsoft.com/office/drawing/2014/main" id="{C8EFD7B4-492E-42F6-B76B-20F5D2BE0D60}"/>
              </a:ext>
            </a:extLst>
          </p:cNvPr>
          <p:cNvSpPr txBox="1"/>
          <p:nvPr/>
        </p:nvSpPr>
        <p:spPr>
          <a:xfrm>
            <a:off x="1043608" y="2211014"/>
            <a:ext cx="7056784" cy="1200329"/>
          </a:xfrm>
          <a:prstGeom prst="rect">
            <a:avLst/>
          </a:prstGeom>
          <a:noFill/>
        </p:spPr>
        <p:txBody>
          <a:bodyPr wrap="square" rtlCol="0">
            <a:spAutoFit/>
          </a:bodyPr>
          <a:lstStyle/>
          <a:p>
            <a:r>
              <a:rPr lang="zh-CN" altLang="en-US" dirty="0"/>
              <a:t>根结点：树的最顶端，最开始的那个结点，也就是上图中的</a:t>
            </a:r>
            <a:r>
              <a:rPr lang="en-US" altLang="zh-CN" dirty="0"/>
              <a:t>Outlook;</a:t>
            </a:r>
          </a:p>
          <a:p>
            <a:r>
              <a:rPr lang="zh-CN" altLang="en-US" dirty="0"/>
              <a:t>内部结点：树中间的那些结点，比如说“</a:t>
            </a:r>
            <a:r>
              <a:rPr lang="en-US" altLang="zh-CN" dirty="0"/>
              <a:t>Humidity</a:t>
            </a:r>
            <a:r>
              <a:rPr lang="zh-CN" altLang="en-US" dirty="0"/>
              <a:t>”、“</a:t>
            </a:r>
            <a:r>
              <a:rPr lang="en-US" altLang="zh-CN" dirty="0"/>
              <a:t>Wind</a:t>
            </a:r>
            <a:r>
              <a:rPr lang="zh-CN" altLang="en-US" dirty="0"/>
              <a:t>”；</a:t>
            </a:r>
            <a:endParaRPr lang="en-US" altLang="zh-CN" dirty="0"/>
          </a:p>
          <a:p>
            <a:r>
              <a:rPr lang="zh-CN" altLang="en-US" dirty="0"/>
              <a:t>叶子结点：树最底部的结点，也就是决策结果</a:t>
            </a:r>
            <a:endParaRPr lang="en-US" altLang="zh-CN" dirty="0"/>
          </a:p>
          <a:p>
            <a:endParaRPr lang="zh-CN" altLang="en-US" dirty="0"/>
          </a:p>
        </p:txBody>
      </p:sp>
      <p:sp>
        <p:nvSpPr>
          <p:cNvPr id="6" name="文本框 5">
            <a:extLst>
              <a:ext uri="{FF2B5EF4-FFF2-40B4-BE49-F238E27FC236}">
                <a16:creationId xmlns:a16="http://schemas.microsoft.com/office/drawing/2014/main" id="{86FD014F-B471-41F1-B619-D0C3D7AEF9A2}"/>
              </a:ext>
            </a:extLst>
          </p:cNvPr>
          <p:cNvSpPr txBox="1"/>
          <p:nvPr/>
        </p:nvSpPr>
        <p:spPr>
          <a:xfrm>
            <a:off x="611188" y="1844824"/>
            <a:ext cx="1584548" cy="369332"/>
          </a:xfrm>
          <a:prstGeom prst="rect">
            <a:avLst/>
          </a:prstGeom>
          <a:noFill/>
        </p:spPr>
        <p:txBody>
          <a:bodyPr wrap="square" rtlCol="0">
            <a:spAutoFit/>
          </a:bodyPr>
          <a:lstStyle/>
          <a:p>
            <a:r>
              <a:rPr lang="zh-CN" altLang="en-US" dirty="0"/>
              <a:t>基本概念</a:t>
            </a:r>
          </a:p>
        </p:txBody>
      </p:sp>
      <p:sp>
        <p:nvSpPr>
          <p:cNvPr id="7" name="文本框 6">
            <a:extLst>
              <a:ext uri="{FF2B5EF4-FFF2-40B4-BE49-F238E27FC236}">
                <a16:creationId xmlns:a16="http://schemas.microsoft.com/office/drawing/2014/main" id="{CF888D0F-4B8A-4F4B-A192-5B2A92667042}"/>
              </a:ext>
            </a:extLst>
          </p:cNvPr>
          <p:cNvSpPr txBox="1"/>
          <p:nvPr/>
        </p:nvSpPr>
        <p:spPr>
          <a:xfrm>
            <a:off x="1049517" y="3502600"/>
            <a:ext cx="6912768" cy="923330"/>
          </a:xfrm>
          <a:prstGeom prst="rect">
            <a:avLst/>
          </a:prstGeom>
          <a:noFill/>
        </p:spPr>
        <p:txBody>
          <a:bodyPr wrap="square" rtlCol="0">
            <a:spAutoFit/>
          </a:bodyPr>
          <a:lstStyle/>
          <a:p>
            <a:r>
              <a:rPr lang="zh-CN" altLang="en-US" dirty="0"/>
              <a:t>决策树代表实例属性值约束的合取的析取式。从 树根到树叶的每一条路径对应一组属性测试的合取，树本身对应这些合取的析取，上图表示的决策树对应于以下表达式： </a:t>
            </a:r>
          </a:p>
        </p:txBody>
      </p:sp>
      <p:pic>
        <p:nvPicPr>
          <p:cNvPr id="8" name="图片 7">
            <a:extLst>
              <a:ext uri="{FF2B5EF4-FFF2-40B4-BE49-F238E27FC236}">
                <a16:creationId xmlns:a16="http://schemas.microsoft.com/office/drawing/2014/main" id="{088A932B-29C9-4037-A25A-D94F27844787}"/>
              </a:ext>
            </a:extLst>
          </p:cNvPr>
          <p:cNvPicPr>
            <a:picLocks noChangeAspect="1"/>
          </p:cNvPicPr>
          <p:nvPr/>
        </p:nvPicPr>
        <p:blipFill>
          <a:blip r:embed="rId2"/>
          <a:stretch>
            <a:fillRect/>
          </a:stretch>
        </p:blipFill>
        <p:spPr>
          <a:xfrm>
            <a:off x="2606675" y="4534202"/>
            <a:ext cx="3209925" cy="1371600"/>
          </a:xfrm>
          <a:prstGeom prst="rect">
            <a:avLst/>
          </a:prstGeom>
        </p:spPr>
      </p:pic>
    </p:spTree>
    <p:extLst>
      <p:ext uri="{BB962C8B-B14F-4D97-AF65-F5344CB8AC3E}">
        <p14:creationId xmlns:p14="http://schemas.microsoft.com/office/powerpoint/2010/main" val="1709444405"/>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5E91F6-BAD5-46E2-97AF-AAE3A783778C}"/>
              </a:ext>
            </a:extLst>
          </p:cNvPr>
          <p:cNvSpPr>
            <a:spLocks noGrp="1"/>
          </p:cNvSpPr>
          <p:nvPr>
            <p:ph type="title"/>
          </p:nvPr>
        </p:nvSpPr>
        <p:spPr/>
        <p:txBody>
          <a:bodyPr/>
          <a:lstStyle/>
          <a:p>
            <a:r>
              <a:rPr lang="zh-CN" altLang="en-US" dirty="0"/>
              <a:t>决策树学习的适用问题</a:t>
            </a:r>
          </a:p>
        </p:txBody>
      </p:sp>
      <p:sp>
        <p:nvSpPr>
          <p:cNvPr id="3" name="日期占位符 2">
            <a:extLst>
              <a:ext uri="{FF2B5EF4-FFF2-40B4-BE49-F238E27FC236}">
                <a16:creationId xmlns:a16="http://schemas.microsoft.com/office/drawing/2014/main" id="{62EE26B6-0F25-4DB8-9FB0-9E03B0ADA6C2}"/>
              </a:ext>
            </a:extLst>
          </p:cNvPr>
          <p:cNvSpPr>
            <a:spLocks noGrp="1"/>
          </p:cNvSpPr>
          <p:nvPr>
            <p:ph type="dt" sz="half" idx="10"/>
          </p:nvPr>
        </p:nvSpPr>
        <p:spPr/>
        <p:txBody>
          <a:bodyPr/>
          <a:lstStyle/>
          <a:p>
            <a:pPr>
              <a:defRPr/>
            </a:pPr>
            <a:r>
              <a:rPr lang="en-US" altLang="zh-CN"/>
              <a:t>2019/10/24</a:t>
            </a:r>
            <a:endParaRPr lang="zh-CN" altLang="en-US" dirty="0"/>
          </a:p>
        </p:txBody>
      </p:sp>
      <p:sp>
        <p:nvSpPr>
          <p:cNvPr id="4" name="灯片编号占位符 3">
            <a:extLst>
              <a:ext uri="{FF2B5EF4-FFF2-40B4-BE49-F238E27FC236}">
                <a16:creationId xmlns:a16="http://schemas.microsoft.com/office/drawing/2014/main" id="{A13A524E-6D6C-45E1-A451-9A5EEF0BA78B}"/>
              </a:ext>
            </a:extLst>
          </p:cNvPr>
          <p:cNvSpPr>
            <a:spLocks noGrp="1"/>
          </p:cNvSpPr>
          <p:nvPr>
            <p:ph type="sldNum" sz="quarter" idx="12"/>
          </p:nvPr>
        </p:nvSpPr>
        <p:spPr/>
        <p:txBody>
          <a:bodyPr/>
          <a:lstStyle/>
          <a:p>
            <a:fld id="{8C311DF1-EEAA-490D-B0D3-D605A4477C06}" type="slidenum">
              <a:rPr lang="zh-CN" altLang="en-US" smtClean="0"/>
              <a:pPr/>
              <a:t>6</a:t>
            </a:fld>
            <a:endParaRPr lang="zh-CN" altLang="en-US"/>
          </a:p>
        </p:txBody>
      </p:sp>
      <p:pic>
        <p:nvPicPr>
          <p:cNvPr id="5" name="图片 4">
            <a:extLst>
              <a:ext uri="{FF2B5EF4-FFF2-40B4-BE49-F238E27FC236}">
                <a16:creationId xmlns:a16="http://schemas.microsoft.com/office/drawing/2014/main" id="{9457C696-335E-4D8D-A685-E650CD39672A}"/>
              </a:ext>
            </a:extLst>
          </p:cNvPr>
          <p:cNvPicPr>
            <a:picLocks noChangeAspect="1"/>
          </p:cNvPicPr>
          <p:nvPr/>
        </p:nvPicPr>
        <p:blipFill>
          <a:blip r:embed="rId2"/>
          <a:stretch>
            <a:fillRect/>
          </a:stretch>
        </p:blipFill>
        <p:spPr>
          <a:xfrm>
            <a:off x="1115616" y="2458244"/>
            <a:ext cx="6419850" cy="3381375"/>
          </a:xfrm>
          <a:prstGeom prst="rect">
            <a:avLst/>
          </a:prstGeom>
        </p:spPr>
      </p:pic>
      <p:sp>
        <p:nvSpPr>
          <p:cNvPr id="6" name="文本框 5">
            <a:extLst>
              <a:ext uri="{FF2B5EF4-FFF2-40B4-BE49-F238E27FC236}">
                <a16:creationId xmlns:a16="http://schemas.microsoft.com/office/drawing/2014/main" id="{A7397860-5A03-46A8-BA35-EC36241B3144}"/>
              </a:ext>
            </a:extLst>
          </p:cNvPr>
          <p:cNvSpPr txBox="1"/>
          <p:nvPr/>
        </p:nvSpPr>
        <p:spPr>
          <a:xfrm>
            <a:off x="611188" y="1916832"/>
            <a:ext cx="4176836" cy="369332"/>
          </a:xfrm>
          <a:prstGeom prst="rect">
            <a:avLst/>
          </a:prstGeom>
          <a:noFill/>
        </p:spPr>
        <p:txBody>
          <a:bodyPr wrap="square" rtlCol="0">
            <a:spAutoFit/>
          </a:bodyPr>
          <a:lstStyle/>
          <a:p>
            <a:r>
              <a:rPr lang="zh-CN" altLang="en-US" dirty="0"/>
              <a:t>决策树学习最适合具有以下特征的问题</a:t>
            </a:r>
          </a:p>
        </p:txBody>
      </p:sp>
    </p:spTree>
    <p:extLst>
      <p:ext uri="{BB962C8B-B14F-4D97-AF65-F5344CB8AC3E}">
        <p14:creationId xmlns:p14="http://schemas.microsoft.com/office/powerpoint/2010/main" val="2102473784"/>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FBD1C-1FFF-47D2-A935-6E1782EE52B8}"/>
              </a:ext>
            </a:extLst>
          </p:cNvPr>
          <p:cNvSpPr>
            <a:spLocks noGrp="1"/>
          </p:cNvSpPr>
          <p:nvPr>
            <p:ph type="title"/>
          </p:nvPr>
        </p:nvSpPr>
        <p:spPr/>
        <p:txBody>
          <a:bodyPr/>
          <a:lstStyle/>
          <a:p>
            <a:r>
              <a:rPr lang="zh-CN" altLang="en-US" dirty="0"/>
              <a:t>决策树学习的适用问题</a:t>
            </a:r>
          </a:p>
        </p:txBody>
      </p:sp>
      <p:sp>
        <p:nvSpPr>
          <p:cNvPr id="3" name="日期占位符 2">
            <a:extLst>
              <a:ext uri="{FF2B5EF4-FFF2-40B4-BE49-F238E27FC236}">
                <a16:creationId xmlns:a16="http://schemas.microsoft.com/office/drawing/2014/main" id="{9DDAB566-C58E-43E4-851D-945C0A023EC8}"/>
              </a:ext>
            </a:extLst>
          </p:cNvPr>
          <p:cNvSpPr>
            <a:spLocks noGrp="1"/>
          </p:cNvSpPr>
          <p:nvPr>
            <p:ph type="dt" sz="half" idx="10"/>
          </p:nvPr>
        </p:nvSpPr>
        <p:spPr/>
        <p:txBody>
          <a:bodyPr/>
          <a:lstStyle/>
          <a:p>
            <a:pPr>
              <a:defRPr/>
            </a:pPr>
            <a:r>
              <a:rPr lang="en-US" altLang="zh-CN"/>
              <a:t>2019/10/24</a:t>
            </a:r>
            <a:endParaRPr lang="zh-CN" altLang="en-US" dirty="0"/>
          </a:p>
        </p:txBody>
      </p:sp>
      <p:sp>
        <p:nvSpPr>
          <p:cNvPr id="4" name="灯片编号占位符 3">
            <a:extLst>
              <a:ext uri="{FF2B5EF4-FFF2-40B4-BE49-F238E27FC236}">
                <a16:creationId xmlns:a16="http://schemas.microsoft.com/office/drawing/2014/main" id="{2C1F82F7-3066-47A2-B797-693DA226F8C2}"/>
              </a:ext>
            </a:extLst>
          </p:cNvPr>
          <p:cNvSpPr>
            <a:spLocks noGrp="1"/>
          </p:cNvSpPr>
          <p:nvPr>
            <p:ph type="sldNum" sz="quarter" idx="12"/>
          </p:nvPr>
        </p:nvSpPr>
        <p:spPr/>
        <p:txBody>
          <a:bodyPr/>
          <a:lstStyle/>
          <a:p>
            <a:fld id="{8C311DF1-EEAA-490D-B0D3-D605A4477C06}" type="slidenum">
              <a:rPr lang="zh-CN" altLang="en-US" smtClean="0"/>
              <a:pPr/>
              <a:t>7</a:t>
            </a:fld>
            <a:endParaRPr lang="zh-CN" altLang="en-US"/>
          </a:p>
        </p:txBody>
      </p:sp>
      <p:sp>
        <p:nvSpPr>
          <p:cNvPr id="5" name="文本框 4">
            <a:extLst>
              <a:ext uri="{FF2B5EF4-FFF2-40B4-BE49-F238E27FC236}">
                <a16:creationId xmlns:a16="http://schemas.microsoft.com/office/drawing/2014/main" id="{2B33076B-A3CE-4C69-B05F-3EABDD523C52}"/>
              </a:ext>
            </a:extLst>
          </p:cNvPr>
          <p:cNvSpPr txBox="1"/>
          <p:nvPr/>
        </p:nvSpPr>
        <p:spPr>
          <a:xfrm>
            <a:off x="935596" y="1906657"/>
            <a:ext cx="7272808" cy="369332"/>
          </a:xfrm>
          <a:prstGeom prst="rect">
            <a:avLst/>
          </a:prstGeom>
          <a:noFill/>
        </p:spPr>
        <p:txBody>
          <a:bodyPr wrap="square" rtlCol="0">
            <a:spAutoFit/>
          </a:bodyPr>
          <a:lstStyle/>
          <a:p>
            <a:r>
              <a:rPr lang="zh-CN" altLang="en-US" dirty="0"/>
              <a:t> </a:t>
            </a:r>
          </a:p>
        </p:txBody>
      </p:sp>
      <p:pic>
        <p:nvPicPr>
          <p:cNvPr id="6" name="图片 5">
            <a:extLst>
              <a:ext uri="{FF2B5EF4-FFF2-40B4-BE49-F238E27FC236}">
                <a16:creationId xmlns:a16="http://schemas.microsoft.com/office/drawing/2014/main" id="{7E6565CC-140F-4947-87C2-30347F6B183B}"/>
              </a:ext>
            </a:extLst>
          </p:cNvPr>
          <p:cNvPicPr>
            <a:picLocks noChangeAspect="1"/>
          </p:cNvPicPr>
          <p:nvPr/>
        </p:nvPicPr>
        <p:blipFill>
          <a:blip r:embed="rId2"/>
          <a:stretch>
            <a:fillRect/>
          </a:stretch>
        </p:blipFill>
        <p:spPr>
          <a:xfrm>
            <a:off x="935596" y="2091323"/>
            <a:ext cx="6410325" cy="1057275"/>
          </a:xfrm>
          <a:prstGeom prst="rect">
            <a:avLst/>
          </a:prstGeom>
        </p:spPr>
      </p:pic>
    </p:spTree>
    <p:extLst>
      <p:ext uri="{BB962C8B-B14F-4D97-AF65-F5344CB8AC3E}">
        <p14:creationId xmlns:p14="http://schemas.microsoft.com/office/powerpoint/2010/main" val="3579157943"/>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1284E2-544F-430B-92EB-B03204584821}"/>
              </a:ext>
            </a:extLst>
          </p:cNvPr>
          <p:cNvSpPr>
            <a:spLocks noGrp="1"/>
          </p:cNvSpPr>
          <p:nvPr>
            <p:ph type="title"/>
          </p:nvPr>
        </p:nvSpPr>
        <p:spPr/>
        <p:txBody>
          <a:bodyPr/>
          <a:lstStyle/>
          <a:p>
            <a:r>
              <a:rPr lang="zh-CN" altLang="en-US" dirty="0"/>
              <a:t>基本的决策树学习算法</a:t>
            </a:r>
          </a:p>
        </p:txBody>
      </p:sp>
      <p:sp>
        <p:nvSpPr>
          <p:cNvPr id="3" name="日期占位符 2">
            <a:extLst>
              <a:ext uri="{FF2B5EF4-FFF2-40B4-BE49-F238E27FC236}">
                <a16:creationId xmlns:a16="http://schemas.microsoft.com/office/drawing/2014/main" id="{86B79716-1A52-47D8-A2C7-0E1167F39564}"/>
              </a:ext>
            </a:extLst>
          </p:cNvPr>
          <p:cNvSpPr>
            <a:spLocks noGrp="1"/>
          </p:cNvSpPr>
          <p:nvPr>
            <p:ph type="dt" sz="half" idx="10"/>
          </p:nvPr>
        </p:nvSpPr>
        <p:spPr/>
        <p:txBody>
          <a:bodyPr/>
          <a:lstStyle/>
          <a:p>
            <a:pPr>
              <a:defRPr/>
            </a:pPr>
            <a:r>
              <a:rPr lang="en-US" altLang="zh-CN"/>
              <a:t>2019/10/24</a:t>
            </a:r>
            <a:endParaRPr lang="zh-CN" altLang="en-US" dirty="0"/>
          </a:p>
        </p:txBody>
      </p:sp>
      <p:sp>
        <p:nvSpPr>
          <p:cNvPr id="4" name="灯片编号占位符 3">
            <a:extLst>
              <a:ext uri="{FF2B5EF4-FFF2-40B4-BE49-F238E27FC236}">
                <a16:creationId xmlns:a16="http://schemas.microsoft.com/office/drawing/2014/main" id="{0D6F8535-5A7F-4CEC-89C6-367931DA403A}"/>
              </a:ext>
            </a:extLst>
          </p:cNvPr>
          <p:cNvSpPr>
            <a:spLocks noGrp="1"/>
          </p:cNvSpPr>
          <p:nvPr>
            <p:ph type="sldNum" sz="quarter" idx="12"/>
          </p:nvPr>
        </p:nvSpPr>
        <p:spPr/>
        <p:txBody>
          <a:bodyPr/>
          <a:lstStyle/>
          <a:p>
            <a:fld id="{8C311DF1-EEAA-490D-B0D3-D605A4477C06}" type="slidenum">
              <a:rPr lang="zh-CN" altLang="en-US" smtClean="0"/>
              <a:pPr/>
              <a:t>8</a:t>
            </a:fld>
            <a:endParaRPr lang="zh-CN" altLang="en-US"/>
          </a:p>
        </p:txBody>
      </p:sp>
      <p:pic>
        <p:nvPicPr>
          <p:cNvPr id="5" name="图片 4">
            <a:extLst>
              <a:ext uri="{FF2B5EF4-FFF2-40B4-BE49-F238E27FC236}">
                <a16:creationId xmlns:a16="http://schemas.microsoft.com/office/drawing/2014/main" id="{0729ED86-8FBD-4EFF-A64A-5BBE707EA9C8}"/>
              </a:ext>
            </a:extLst>
          </p:cNvPr>
          <p:cNvPicPr>
            <a:picLocks noChangeAspect="1"/>
          </p:cNvPicPr>
          <p:nvPr/>
        </p:nvPicPr>
        <p:blipFill>
          <a:blip r:embed="rId2"/>
          <a:stretch>
            <a:fillRect/>
          </a:stretch>
        </p:blipFill>
        <p:spPr>
          <a:xfrm>
            <a:off x="827584" y="1652612"/>
            <a:ext cx="6192688" cy="4899436"/>
          </a:xfrm>
          <a:prstGeom prst="rect">
            <a:avLst/>
          </a:prstGeom>
        </p:spPr>
      </p:pic>
    </p:spTree>
    <p:extLst>
      <p:ext uri="{BB962C8B-B14F-4D97-AF65-F5344CB8AC3E}">
        <p14:creationId xmlns:p14="http://schemas.microsoft.com/office/powerpoint/2010/main" val="1900452516"/>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302475-C315-4E4D-AD55-C8CA13FEB910}"/>
              </a:ext>
            </a:extLst>
          </p:cNvPr>
          <p:cNvSpPr>
            <a:spLocks noGrp="1"/>
          </p:cNvSpPr>
          <p:nvPr>
            <p:ph type="title"/>
          </p:nvPr>
        </p:nvSpPr>
        <p:spPr/>
        <p:txBody>
          <a:bodyPr/>
          <a:lstStyle/>
          <a:p>
            <a:r>
              <a:rPr lang="zh-CN" altLang="en-US" dirty="0"/>
              <a:t>基本的决策树学习算法</a:t>
            </a:r>
          </a:p>
        </p:txBody>
      </p:sp>
      <p:sp>
        <p:nvSpPr>
          <p:cNvPr id="3" name="日期占位符 2">
            <a:extLst>
              <a:ext uri="{FF2B5EF4-FFF2-40B4-BE49-F238E27FC236}">
                <a16:creationId xmlns:a16="http://schemas.microsoft.com/office/drawing/2014/main" id="{D784450A-FCB3-4447-BD3B-730B8D727BE6}"/>
              </a:ext>
            </a:extLst>
          </p:cNvPr>
          <p:cNvSpPr>
            <a:spLocks noGrp="1"/>
          </p:cNvSpPr>
          <p:nvPr>
            <p:ph type="dt" sz="half" idx="10"/>
          </p:nvPr>
        </p:nvSpPr>
        <p:spPr/>
        <p:txBody>
          <a:bodyPr/>
          <a:lstStyle/>
          <a:p>
            <a:pPr>
              <a:defRPr/>
            </a:pPr>
            <a:r>
              <a:rPr lang="en-US" altLang="zh-CN"/>
              <a:t>2019/10/24</a:t>
            </a:r>
            <a:endParaRPr lang="zh-CN" altLang="en-US" dirty="0"/>
          </a:p>
        </p:txBody>
      </p:sp>
      <p:sp>
        <p:nvSpPr>
          <p:cNvPr id="4" name="灯片编号占位符 3">
            <a:extLst>
              <a:ext uri="{FF2B5EF4-FFF2-40B4-BE49-F238E27FC236}">
                <a16:creationId xmlns:a16="http://schemas.microsoft.com/office/drawing/2014/main" id="{B541FF7B-8E2E-4489-88B9-44C62001AE33}"/>
              </a:ext>
            </a:extLst>
          </p:cNvPr>
          <p:cNvSpPr>
            <a:spLocks noGrp="1"/>
          </p:cNvSpPr>
          <p:nvPr>
            <p:ph type="sldNum" sz="quarter" idx="12"/>
          </p:nvPr>
        </p:nvSpPr>
        <p:spPr/>
        <p:txBody>
          <a:bodyPr/>
          <a:lstStyle/>
          <a:p>
            <a:fld id="{8C311DF1-EEAA-490D-B0D3-D605A4477C06}" type="slidenum">
              <a:rPr lang="zh-CN" altLang="en-US" smtClean="0"/>
              <a:pPr/>
              <a:t>9</a:t>
            </a:fld>
            <a:endParaRPr lang="zh-CN" altLang="en-US"/>
          </a:p>
        </p:txBody>
      </p:sp>
      <p:sp>
        <p:nvSpPr>
          <p:cNvPr id="5" name="文本框 4">
            <a:extLst>
              <a:ext uri="{FF2B5EF4-FFF2-40B4-BE49-F238E27FC236}">
                <a16:creationId xmlns:a16="http://schemas.microsoft.com/office/drawing/2014/main" id="{98A3CFC3-0475-4CD4-B1BC-94697A1F827E}"/>
              </a:ext>
            </a:extLst>
          </p:cNvPr>
          <p:cNvSpPr txBox="1"/>
          <p:nvPr/>
        </p:nvSpPr>
        <p:spPr>
          <a:xfrm>
            <a:off x="595398" y="1916832"/>
            <a:ext cx="6768752" cy="1754326"/>
          </a:xfrm>
          <a:prstGeom prst="rect">
            <a:avLst/>
          </a:prstGeom>
          <a:noFill/>
        </p:spPr>
        <p:txBody>
          <a:bodyPr wrap="square" rtlCol="0">
            <a:spAutoFit/>
          </a:bodyPr>
          <a:lstStyle/>
          <a:p>
            <a:r>
              <a:rPr lang="zh-CN" altLang="en-US" dirty="0"/>
              <a:t>构造决策树过程中需要解决三个问题：</a:t>
            </a:r>
            <a:endParaRPr lang="en-US" altLang="zh-CN" dirty="0"/>
          </a:p>
          <a:p>
            <a:endParaRPr lang="en-US" altLang="zh-CN" dirty="0"/>
          </a:p>
          <a:p>
            <a:endParaRPr lang="en-US" altLang="zh-CN" dirty="0"/>
          </a:p>
          <a:p>
            <a:pPr marL="900000" indent="-342900">
              <a:buFont typeface="+mj-lt"/>
              <a:buAutoNum type="arabicPeriod"/>
            </a:pPr>
            <a:r>
              <a:rPr lang="zh-CN" altLang="en-US" dirty="0"/>
              <a:t>选择哪个属性作为根结点；</a:t>
            </a:r>
          </a:p>
          <a:p>
            <a:pPr marL="900000" indent="-342900">
              <a:buFont typeface="+mj-lt"/>
              <a:buAutoNum type="arabicPeriod"/>
            </a:pPr>
            <a:r>
              <a:rPr lang="zh-CN" altLang="en-US" dirty="0"/>
              <a:t>选择哪些属性作为中间结点；</a:t>
            </a:r>
          </a:p>
          <a:p>
            <a:pPr marL="900000" indent="-342900">
              <a:buFont typeface="+mj-lt"/>
              <a:buAutoNum type="arabicPeriod"/>
            </a:pPr>
            <a:r>
              <a:rPr lang="zh-CN" altLang="en-US" dirty="0"/>
              <a:t>什么时候停止并得到目标状态，即叶结点。</a:t>
            </a:r>
          </a:p>
        </p:txBody>
      </p:sp>
      <p:sp>
        <p:nvSpPr>
          <p:cNvPr id="6" name="文本框 5">
            <a:extLst>
              <a:ext uri="{FF2B5EF4-FFF2-40B4-BE49-F238E27FC236}">
                <a16:creationId xmlns:a16="http://schemas.microsoft.com/office/drawing/2014/main" id="{574174FA-2005-4A76-A61C-1568D5949205}"/>
              </a:ext>
            </a:extLst>
          </p:cNvPr>
          <p:cNvSpPr txBox="1"/>
          <p:nvPr/>
        </p:nvSpPr>
        <p:spPr>
          <a:xfrm>
            <a:off x="1115616" y="4149080"/>
            <a:ext cx="6912768" cy="1477328"/>
          </a:xfrm>
          <a:prstGeom prst="rect">
            <a:avLst/>
          </a:prstGeom>
          <a:noFill/>
        </p:spPr>
        <p:txBody>
          <a:bodyPr wrap="square" rtlCol="0">
            <a:spAutoFit/>
          </a:bodyPr>
          <a:lstStyle/>
          <a:p>
            <a:r>
              <a:rPr lang="zh-CN" altLang="en-US" dirty="0"/>
              <a:t>对于第一个和第二个问题：信息增益</a:t>
            </a:r>
            <a:endParaRPr lang="en-US" altLang="zh-CN" dirty="0"/>
          </a:p>
          <a:p>
            <a:r>
              <a:rPr lang="zh-CN" altLang="en-US" dirty="0"/>
              <a:t>对于第三个问题：</a:t>
            </a:r>
            <a:endParaRPr lang="en-US" altLang="zh-CN" dirty="0"/>
          </a:p>
          <a:p>
            <a:pPr marL="285750" indent="-285750">
              <a:buFont typeface="Arial" panose="020B0604020202020204" pitchFamily="34" charset="0"/>
              <a:buChar char="•"/>
            </a:pPr>
            <a:r>
              <a:rPr lang="zh-CN" altLang="en-US" dirty="0"/>
              <a:t>当前结点包含的样本全属于同一类别；当前属性集为空，或是所有样本在所有属性上取值相同；当前结点包含的样本集合为空</a:t>
            </a:r>
            <a:endParaRPr lang="en-US" altLang="zh-CN" dirty="0"/>
          </a:p>
          <a:p>
            <a:pPr marL="285750" indent="-285750">
              <a:buFont typeface="Arial" panose="020B0604020202020204" pitchFamily="34" charset="0"/>
              <a:buChar char="•"/>
            </a:pPr>
            <a:r>
              <a:rPr lang="zh-CN" altLang="en-US" dirty="0"/>
              <a:t>剪枝（对整个决策树进行瘦身）</a:t>
            </a:r>
          </a:p>
        </p:txBody>
      </p:sp>
    </p:spTree>
    <p:extLst>
      <p:ext uri="{BB962C8B-B14F-4D97-AF65-F5344CB8AC3E}">
        <p14:creationId xmlns:p14="http://schemas.microsoft.com/office/powerpoint/2010/main" val="2386181449"/>
      </p:ext>
    </p:extLst>
  </p:cSld>
  <p:clrMapOvr>
    <a:masterClrMapping/>
  </p:clrMapOvr>
  <p:transition spd="med">
    <p:fade/>
  </p:transition>
</p:sld>
</file>

<file path=ppt/theme/theme1.xml><?xml version="1.0" encoding="utf-8"?>
<a:theme xmlns:a="http://schemas.openxmlformats.org/drawingml/2006/main" name="国家数字化学习工程技术研究中心演示文稿模板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18370</TotalTime>
  <Words>2553</Words>
  <Application>Microsoft Office PowerPoint</Application>
  <PresentationFormat>全屏显示(4:3)</PresentationFormat>
  <Paragraphs>215</Paragraphs>
  <Slides>29</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Arial Unicode MS</vt:lpstr>
      <vt:lpstr>Museo For Dell</vt:lpstr>
      <vt:lpstr>Museo Sans For Dell</vt:lpstr>
      <vt:lpstr>方正舒体</vt:lpstr>
      <vt:lpstr>宋体</vt:lpstr>
      <vt:lpstr>Arial</vt:lpstr>
      <vt:lpstr>Calibri</vt:lpstr>
      <vt:lpstr>国家数字化学习工程技术研究中心演示文稿模板 1</vt:lpstr>
      <vt:lpstr>决策树学习</vt:lpstr>
      <vt:lpstr>决策树学习</vt:lpstr>
      <vt:lpstr>决策树简介</vt:lpstr>
      <vt:lpstr>决策树简介</vt:lpstr>
      <vt:lpstr>决策树简介</vt:lpstr>
      <vt:lpstr>决策树学习的适用问题</vt:lpstr>
      <vt:lpstr>决策树学习的适用问题</vt:lpstr>
      <vt:lpstr>基本的决策树学习算法</vt:lpstr>
      <vt:lpstr>基本的决策树学习算法</vt:lpstr>
      <vt:lpstr>基本的决策树学习算法</vt:lpstr>
      <vt:lpstr>基本的决策树学习算法</vt:lpstr>
      <vt:lpstr>基本的决策树学习算法</vt:lpstr>
      <vt:lpstr>基本的决策树学习算法</vt:lpstr>
      <vt:lpstr>基本的决策树学习算法</vt:lpstr>
      <vt:lpstr>基本的决策树学习算法</vt:lpstr>
      <vt:lpstr>基本的决策树学习算法</vt:lpstr>
      <vt:lpstr>基本的决策树学习算法</vt:lpstr>
      <vt:lpstr>基本的决策树学习算法</vt:lpstr>
      <vt:lpstr>基本的决策树学习算法</vt:lpstr>
      <vt:lpstr>决策树学习中的假设空间搜索</vt:lpstr>
      <vt:lpstr>决策树学习中的假设空间搜索</vt:lpstr>
      <vt:lpstr>决策树学习的归纳偏置</vt:lpstr>
      <vt:lpstr>决策树学习的常见问题</vt:lpstr>
      <vt:lpstr>决策树学习的常见问题</vt:lpstr>
      <vt:lpstr>决策树学习的常见问题</vt:lpstr>
      <vt:lpstr>决策树学习的常见问题</vt:lpstr>
      <vt:lpstr>决策树学习的常见问题</vt:lpstr>
      <vt:lpstr>决策树学习的常见问题</vt:lpstr>
      <vt:lpstr>PowerPoint 演示文稿</vt:lpstr>
    </vt:vector>
  </TitlesOfParts>
  <Company>NERCEL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工程中心2013年终总结</dc:title>
  <dc:creator>Cheng Xiaooou</dc:creator>
  <cp:lastModifiedBy>小 小丰菌</cp:lastModifiedBy>
  <cp:revision>1267</cp:revision>
  <dcterms:created xsi:type="dcterms:W3CDTF">2011-07-14T04:11:43Z</dcterms:created>
  <dcterms:modified xsi:type="dcterms:W3CDTF">2019-10-27T05:23:03Z</dcterms:modified>
</cp:coreProperties>
</file>