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76" r:id="rId3"/>
    <p:sldId id="302" r:id="rId4"/>
    <p:sldId id="324" r:id="rId5"/>
    <p:sldId id="335" r:id="rId6"/>
    <p:sldId id="267" r:id="rId7"/>
    <p:sldId id="336" r:id="rId8"/>
    <p:sldId id="323" r:id="rId9"/>
    <p:sldId id="343" r:id="rId10"/>
    <p:sldId id="337" r:id="rId11"/>
    <p:sldId id="338" r:id="rId12"/>
    <p:sldId id="342" r:id="rId13"/>
    <p:sldId id="339" r:id="rId14"/>
    <p:sldId id="344" r:id="rId15"/>
    <p:sldId id="345" r:id="rId16"/>
    <p:sldId id="325" r:id="rId17"/>
    <p:sldId id="328" r:id="rId18"/>
    <p:sldId id="346" r:id="rId19"/>
    <p:sldId id="340" r:id="rId20"/>
    <p:sldId id="27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0" autoAdjust="0"/>
    <p:restoredTop sz="94660" autoAdjust="0"/>
  </p:normalViewPr>
  <p:slideViewPr>
    <p:cSldViewPr snapToGrid="0" showGuides="1">
      <p:cViewPr>
        <p:scale>
          <a:sx n="73" d="100"/>
          <a:sy n="73" d="100"/>
        </p:scale>
        <p:origin x="-180" y="-186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0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3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1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8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78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2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01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3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9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7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0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5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9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1000"/>
                    </a14:imgEffect>
                    <a14:imgEffect>
                      <a14:saturation sat="25800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425" y="847545"/>
            <a:ext cx="9985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第十三章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过渡和动画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D087937-BBFE-4821-A553-2DAFC3FB1A55}"/>
              </a:ext>
            </a:extLst>
          </p:cNvPr>
          <p:cNvSpPr/>
          <p:nvPr/>
        </p:nvSpPr>
        <p:spPr>
          <a:xfrm>
            <a:off x="1219281" y="2721000"/>
            <a:ext cx="9768115" cy="92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给岁月以文明</a:t>
            </a:r>
            <a:r>
              <a:rPr lang="en-US" altLang="zh-CN" sz="4000" dirty="0" smtClean="0">
                <a:solidFill>
                  <a:schemeClr val="bg1"/>
                </a:solidFill>
              </a:rPr>
              <a:t>,</a:t>
            </a:r>
            <a:r>
              <a:rPr lang="zh-CN" altLang="en-US" sz="4000" dirty="0" smtClean="0">
                <a:solidFill>
                  <a:schemeClr val="bg1"/>
                </a:solidFill>
              </a:rPr>
              <a:t>而不是给文明以岁月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animation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transition</a:t>
            </a:r>
            <a:r>
              <a:rPr lang="zh-CN" altLang="en-US" sz="3200" dirty="0">
                <a:solidFill>
                  <a:schemeClr val="bg1"/>
                </a:solidFill>
              </a:rPr>
              <a:t>只能描述开始结束的变化过程，</a:t>
            </a:r>
            <a:r>
              <a:rPr lang="en-US" altLang="zh-CN" sz="3200" dirty="0">
                <a:solidFill>
                  <a:schemeClr val="bg1"/>
                </a:solidFill>
              </a:rPr>
              <a:t>animation</a:t>
            </a:r>
            <a:r>
              <a:rPr lang="zh-CN" altLang="en-US" sz="3200" dirty="0">
                <a:solidFill>
                  <a:schemeClr val="bg1"/>
                </a:solidFill>
              </a:rPr>
              <a:t>能精确控制各种时间进程的状态。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animation</a:t>
            </a:r>
            <a:r>
              <a:rPr lang="zh-CN" altLang="en-US" sz="3200" dirty="0">
                <a:solidFill>
                  <a:schemeClr val="bg1"/>
                </a:solidFill>
              </a:rPr>
              <a:t>是复合属性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其中：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animation-name: </a:t>
            </a:r>
            <a:r>
              <a:rPr lang="zh-CN" altLang="en-US" sz="3200" dirty="0">
                <a:solidFill>
                  <a:schemeClr val="bg1"/>
                </a:solidFill>
              </a:rPr>
              <a:t>自定义动画名称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调用自定义动画</a:t>
            </a: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77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自定义动画： 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@keyframes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动画的状态都是自己控制的，所以用自定义动画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@keyframes </a:t>
            </a:r>
            <a:r>
              <a:rPr lang="zh-CN" altLang="en-US" sz="3200" dirty="0">
                <a:solidFill>
                  <a:schemeClr val="bg1"/>
                </a:solidFill>
              </a:rPr>
              <a:t>动画名称</a:t>
            </a:r>
            <a:r>
              <a:rPr lang="en-US" altLang="zh-CN" sz="32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from{</a:t>
            </a:r>
            <a:r>
              <a:rPr lang="zh-CN" altLang="en-US" sz="3200" dirty="0">
                <a:solidFill>
                  <a:schemeClr val="bg1"/>
                </a:solidFill>
              </a:rPr>
              <a:t>样式；</a:t>
            </a:r>
            <a:r>
              <a:rPr lang="en-US" altLang="zh-CN" sz="3200" dirty="0">
                <a:solidFill>
                  <a:schemeClr val="bg1"/>
                </a:solidFill>
              </a:rPr>
              <a:t>} /</a:t>
            </a:r>
            <a:r>
              <a:rPr lang="zh-CN" altLang="en-US" sz="3200" dirty="0">
                <a:solidFill>
                  <a:schemeClr val="bg1"/>
                </a:solidFill>
              </a:rPr>
              <a:t>* 可以省略，只有目标状态，此时类似</a:t>
            </a:r>
            <a:r>
              <a:rPr lang="en-US" altLang="zh-CN" sz="3200" dirty="0">
                <a:solidFill>
                  <a:schemeClr val="bg1"/>
                </a:solidFill>
              </a:rPr>
              <a:t>transition</a:t>
            </a:r>
            <a:r>
              <a:rPr lang="zh-CN" altLang="en-US" sz="3200" dirty="0">
                <a:solidFill>
                  <a:schemeClr val="bg1"/>
                </a:solidFill>
              </a:rPr>
              <a:t>*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to{</a:t>
            </a:r>
            <a:r>
              <a:rPr lang="zh-CN" altLang="en-US" sz="3200" dirty="0">
                <a:solidFill>
                  <a:schemeClr val="bg1"/>
                </a:solidFill>
              </a:rPr>
              <a:t>样式；</a:t>
            </a:r>
            <a:r>
              <a:rPr lang="en-US" altLang="zh-CN" sz="3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这是模板，其中</a:t>
            </a:r>
            <a:r>
              <a:rPr lang="en-US" altLang="zh-CN" sz="3200" dirty="0">
                <a:solidFill>
                  <a:schemeClr val="bg1"/>
                </a:solidFill>
              </a:rPr>
              <a:t>from</a:t>
            </a:r>
            <a:r>
              <a:rPr lang="zh-CN" altLang="en-US" sz="3200" dirty="0">
                <a:solidFill>
                  <a:schemeClr val="bg1"/>
                </a:solidFill>
              </a:rPr>
              <a:t>指时间开始，</a:t>
            </a:r>
            <a:r>
              <a:rPr lang="en-US" altLang="zh-CN" sz="3200" dirty="0">
                <a:solidFill>
                  <a:schemeClr val="bg1"/>
                </a:solidFill>
              </a:rPr>
              <a:t>to</a:t>
            </a:r>
            <a:r>
              <a:rPr lang="zh-CN" altLang="en-US" sz="3200" dirty="0">
                <a:solidFill>
                  <a:schemeClr val="bg1"/>
                </a:solidFill>
              </a:rPr>
              <a:t>指时间的结束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自定义动画： 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@keyframes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455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自己规定动画的进程，自己添加动画的百分比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@keyframes </a:t>
            </a:r>
            <a:r>
              <a:rPr lang="zh-CN" altLang="en-US" sz="2800" dirty="0">
                <a:solidFill>
                  <a:schemeClr val="bg1"/>
                </a:solidFill>
              </a:rPr>
              <a:t>动画名称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	a%{</a:t>
            </a:r>
            <a:r>
              <a:rPr lang="zh-CN" altLang="en-US" sz="2800" dirty="0">
                <a:solidFill>
                  <a:schemeClr val="bg1"/>
                </a:solidFill>
              </a:rPr>
              <a:t>样式；</a:t>
            </a:r>
            <a:r>
              <a:rPr lang="en-US" altLang="zh-CN" sz="2800" dirty="0">
                <a:solidFill>
                  <a:schemeClr val="bg1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	b%{</a:t>
            </a:r>
            <a:r>
              <a:rPr lang="zh-CN" altLang="en-US" sz="2800" dirty="0">
                <a:solidFill>
                  <a:schemeClr val="bg1"/>
                </a:solidFill>
              </a:rPr>
              <a:t>样式；</a:t>
            </a:r>
            <a:r>
              <a:rPr lang="en-US" altLang="zh-CN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	…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最小</a:t>
            </a:r>
            <a:r>
              <a:rPr lang="en-US" altLang="zh-CN" sz="2800" dirty="0">
                <a:solidFill>
                  <a:schemeClr val="bg1"/>
                </a:solidFill>
              </a:rPr>
              <a:t>0%,</a:t>
            </a:r>
            <a:r>
              <a:rPr lang="zh-CN" altLang="en-US" sz="2800" dirty="0">
                <a:solidFill>
                  <a:schemeClr val="bg1"/>
                </a:solidFill>
              </a:rPr>
              <a:t>最大</a:t>
            </a:r>
            <a:r>
              <a:rPr lang="en-US" altLang="zh-CN" sz="2800" dirty="0">
                <a:solidFill>
                  <a:schemeClr val="bg1"/>
                </a:solidFill>
              </a:rPr>
              <a:t>100%</a:t>
            </a:r>
            <a:r>
              <a:rPr lang="zh-CN" altLang="en-US" sz="2800" dirty="0">
                <a:solidFill>
                  <a:schemeClr val="bg1"/>
                </a:solidFill>
              </a:rPr>
              <a:t>；合法样式任意多个，每个百分比为</a:t>
            </a:r>
            <a:r>
              <a:rPr lang="zh-CN" altLang="en-US" sz="2800" dirty="0">
                <a:solidFill>
                  <a:srgbClr val="FF0000"/>
                </a:solidFill>
              </a:rPr>
              <a:t>关键帧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008" y="746609"/>
            <a:ext cx="747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动画时长（</a:t>
            </a:r>
            <a:r>
              <a:rPr lang="zh-CN" altLang="en-US" sz="4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必须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）动画延时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54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animation-duration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动画执行时长（</a:t>
            </a:r>
            <a:r>
              <a:rPr lang="en-US" altLang="zh-CN" sz="3200" dirty="0">
                <a:solidFill>
                  <a:schemeClr val="bg1"/>
                </a:solidFill>
              </a:rPr>
              <a:t>s/</a:t>
            </a:r>
            <a:r>
              <a:rPr lang="en-US" altLang="zh-CN" sz="3200" dirty="0" err="1">
                <a:solidFill>
                  <a:schemeClr val="bg1"/>
                </a:solidFill>
              </a:rPr>
              <a:t>ms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animation-delay</a:t>
            </a:r>
            <a:r>
              <a:rPr lang="zh-CN" altLang="en-US" sz="3200" dirty="0">
                <a:solidFill>
                  <a:schemeClr val="bg1"/>
                </a:solidFill>
              </a:rPr>
              <a:t>：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动画延时（</a:t>
            </a:r>
            <a:r>
              <a:rPr lang="en-US" altLang="zh-CN" sz="3200" dirty="0">
                <a:solidFill>
                  <a:schemeClr val="bg1"/>
                </a:solidFill>
              </a:rPr>
              <a:t>s/</a:t>
            </a:r>
            <a:r>
              <a:rPr lang="en-US" altLang="zh-CN" sz="3200" dirty="0" err="1">
                <a:solidFill>
                  <a:schemeClr val="bg1"/>
                </a:solidFill>
              </a:rPr>
              <a:t>ms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008" y="746609"/>
            <a:ext cx="747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动画速度曲线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animation-timing-function: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linear/ease/ease-in/ease-out/ease-in-out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cubic-</a:t>
            </a:r>
            <a:r>
              <a:rPr lang="en-US" altLang="zh-CN" sz="3200" dirty="0" err="1">
                <a:solidFill>
                  <a:schemeClr val="bg1"/>
                </a:solidFill>
              </a:rPr>
              <a:t>bezier</a:t>
            </a:r>
            <a:r>
              <a:rPr lang="en-US" altLang="zh-CN" sz="3200" dirty="0">
                <a:solidFill>
                  <a:schemeClr val="bg1"/>
                </a:solidFill>
              </a:rPr>
              <a:t>(x1,y1,x2,y2)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类似于</a:t>
            </a:r>
            <a:r>
              <a:rPr lang="en-US" altLang="zh-CN" sz="3200" dirty="0">
                <a:solidFill>
                  <a:schemeClr val="bg1"/>
                </a:solidFill>
              </a:rPr>
              <a:t>transition-timing-function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b="1" dirty="0">
                <a:solidFill>
                  <a:srgbClr val="FF0000"/>
                </a:solidFill>
              </a:rPr>
              <a:t>steps(n)</a:t>
            </a:r>
            <a:r>
              <a:rPr lang="zh-CN" altLang="en-US" sz="3200" b="1" dirty="0">
                <a:solidFill>
                  <a:srgbClr val="FF0000"/>
                </a:solidFill>
              </a:rPr>
              <a:t>；逐帧动画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008" y="746609"/>
            <a:ext cx="747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动画执行次数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2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animation-iteration-count: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次数数值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infinite</a:t>
            </a:r>
            <a:r>
              <a:rPr lang="zh-CN" altLang="en-US" sz="3200" dirty="0">
                <a:solidFill>
                  <a:schemeClr val="bg1"/>
                </a:solidFill>
              </a:rPr>
              <a:t>；（关键词，无限重复次数）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执行方向与执行状态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F31E0FA-A23F-4318-9C90-001E5AE54382}"/>
              </a:ext>
            </a:extLst>
          </p:cNvPr>
          <p:cNvSpPr/>
          <p:nvPr/>
        </p:nvSpPr>
        <p:spPr>
          <a:xfrm>
            <a:off x="1274458" y="1878518"/>
            <a:ext cx="97681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animation-direction: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normal</a:t>
            </a:r>
            <a:r>
              <a:rPr lang="zh-CN" altLang="en-US" sz="3200" dirty="0">
                <a:solidFill>
                  <a:schemeClr val="bg1"/>
                </a:solidFill>
              </a:rPr>
              <a:t>正常</a:t>
            </a:r>
            <a:r>
              <a:rPr lang="en-US" altLang="zh-CN" sz="3200" dirty="0">
                <a:solidFill>
                  <a:schemeClr val="bg1"/>
                </a:solidFill>
              </a:rPr>
              <a:t>/alternate</a:t>
            </a:r>
            <a:r>
              <a:rPr lang="zh-CN" altLang="en-US" sz="3200" dirty="0">
                <a:solidFill>
                  <a:schemeClr val="bg1"/>
                </a:solidFill>
              </a:rPr>
              <a:t>正反轮流</a:t>
            </a:r>
            <a:r>
              <a:rPr lang="zh-CN" altLang="en-US" sz="3200" dirty="0" smtClean="0">
                <a:solidFill>
                  <a:schemeClr val="bg1"/>
                </a:solidFill>
              </a:rPr>
              <a:t>播放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</a:rPr>
              <a:t>需要多次运动</a:t>
            </a:r>
            <a:r>
              <a:rPr lang="en-US" altLang="zh-CN" sz="3200" dirty="0" smtClean="0">
                <a:solidFill>
                  <a:schemeClr val="bg1"/>
                </a:solidFill>
              </a:rPr>
              <a:t>,</a:t>
            </a:r>
            <a:r>
              <a:rPr lang="zh-CN" altLang="en-US" sz="3200" dirty="0" smtClean="0">
                <a:solidFill>
                  <a:schemeClr val="bg1"/>
                </a:solidFill>
              </a:rPr>
              <a:t>才能看到效果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animation-play-state: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paused </a:t>
            </a:r>
            <a:r>
              <a:rPr lang="zh-CN" altLang="en-US" sz="3200" dirty="0">
                <a:solidFill>
                  <a:schemeClr val="bg1"/>
                </a:solidFill>
              </a:rPr>
              <a:t>暂停动画</a:t>
            </a:r>
            <a:r>
              <a:rPr lang="en-US" altLang="zh-CN" sz="3200" dirty="0">
                <a:solidFill>
                  <a:schemeClr val="bg1"/>
                </a:solidFill>
              </a:rPr>
              <a:t>/running </a:t>
            </a:r>
            <a:r>
              <a:rPr lang="zh-CN" altLang="en-US" sz="3200" dirty="0">
                <a:solidFill>
                  <a:schemeClr val="bg1"/>
                </a:solidFill>
              </a:rPr>
              <a:t>运行动画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动画结束之后的状态：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D380F66-E329-4112-92E1-587566D36E96}"/>
              </a:ext>
            </a:extLst>
          </p:cNvPr>
          <p:cNvSpPr/>
          <p:nvPr/>
        </p:nvSpPr>
        <p:spPr>
          <a:xfrm>
            <a:off x="1274458" y="1878518"/>
            <a:ext cx="9768115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animation-fill-mode: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none;</a:t>
            </a:r>
            <a:r>
              <a:rPr lang="zh-CN" altLang="en-US" sz="3200" dirty="0">
                <a:solidFill>
                  <a:schemeClr val="bg1"/>
                </a:solidFill>
              </a:rPr>
              <a:t>不改变（默认）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forwards: </a:t>
            </a:r>
            <a:r>
              <a:rPr lang="zh-CN" altLang="en-US" sz="3200" dirty="0">
                <a:solidFill>
                  <a:schemeClr val="bg1"/>
                </a:solidFill>
              </a:rPr>
              <a:t>动画完成停留在最后一个关键帧中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backwards: </a:t>
            </a:r>
            <a:r>
              <a:rPr lang="zh-CN" altLang="en-US" sz="3200" dirty="0">
                <a:solidFill>
                  <a:schemeClr val="bg1"/>
                </a:solidFill>
              </a:rPr>
              <a:t>在动画开始之前的延时阶段，应用</a:t>
            </a:r>
            <a:r>
              <a:rPr lang="en-US" altLang="zh-CN" sz="3200" dirty="0">
                <a:solidFill>
                  <a:schemeClr val="bg1"/>
                </a:solidFill>
              </a:rPr>
              <a:t>0%</a:t>
            </a:r>
            <a:r>
              <a:rPr lang="zh-CN" altLang="en-US" sz="3200" dirty="0">
                <a:solidFill>
                  <a:schemeClr val="bg1"/>
                </a:solidFill>
              </a:rPr>
              <a:t>的关键帧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both </a:t>
            </a:r>
            <a:r>
              <a:rPr lang="zh-CN" altLang="en-US" sz="3200" dirty="0">
                <a:solidFill>
                  <a:schemeClr val="bg1"/>
                </a:solidFill>
              </a:rPr>
              <a:t>向前向后都应用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动画的播放方向：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D380F66-E329-4112-92E1-587566D36E96}"/>
              </a:ext>
            </a:extLst>
          </p:cNvPr>
          <p:cNvSpPr/>
          <p:nvPr/>
        </p:nvSpPr>
        <p:spPr>
          <a:xfrm>
            <a:off x="1274458" y="1454495"/>
            <a:ext cx="9768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animation-direction: </a:t>
            </a:r>
            <a:r>
              <a:rPr lang="zh-CN" altLang="en-US" sz="3200" dirty="0">
                <a:solidFill>
                  <a:schemeClr val="bg1"/>
                </a:solidFill>
              </a:rPr>
              <a:t>动画是否会反向播放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多次运动才能出发此效果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normal; (</a:t>
            </a:r>
            <a:r>
              <a:rPr lang="zh-CN" altLang="en-US" sz="3200" dirty="0">
                <a:solidFill>
                  <a:schemeClr val="bg1"/>
                </a:solidFill>
              </a:rPr>
              <a:t>正常播放，结束后会回到起点，默认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alternate: </a:t>
            </a:r>
            <a:r>
              <a:rPr lang="zh-CN" altLang="en-US" sz="3200" dirty="0">
                <a:solidFill>
                  <a:schemeClr val="bg1"/>
                </a:solidFill>
              </a:rPr>
              <a:t>播放结束之后反向回到开头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偶数次反向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reverse</a:t>
            </a:r>
            <a:r>
              <a:rPr lang="zh-CN" altLang="en-US" sz="3200" dirty="0">
                <a:solidFill>
                  <a:schemeClr val="bg1"/>
                </a:solidFill>
              </a:rPr>
              <a:t>：反向播放，和</a:t>
            </a:r>
            <a:r>
              <a:rPr lang="en-US" altLang="zh-CN" sz="3200" dirty="0">
                <a:solidFill>
                  <a:schemeClr val="bg1"/>
                </a:solidFill>
              </a:rPr>
              <a:t>normal</a:t>
            </a:r>
            <a:r>
              <a:rPr lang="zh-CN" altLang="en-US" sz="3200" dirty="0">
                <a:solidFill>
                  <a:schemeClr val="bg1"/>
                </a:solidFill>
              </a:rPr>
              <a:t>相反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alternate-reverse</a:t>
            </a:r>
            <a:r>
              <a:rPr lang="zh-CN" altLang="en-US" sz="3200" dirty="0" smtClean="0">
                <a:solidFill>
                  <a:schemeClr val="bg1"/>
                </a:solidFill>
              </a:rPr>
              <a:t>：先</a:t>
            </a:r>
            <a:r>
              <a:rPr lang="zh-CN" altLang="en-US" sz="3200" dirty="0">
                <a:solidFill>
                  <a:schemeClr val="bg1"/>
                </a:solidFill>
              </a:rPr>
              <a:t>反后正，和</a:t>
            </a:r>
            <a:r>
              <a:rPr lang="en-US" altLang="zh-CN" sz="3200" dirty="0">
                <a:solidFill>
                  <a:schemeClr val="bg1"/>
                </a:solidFill>
              </a:rPr>
              <a:t>alternate</a:t>
            </a:r>
            <a:r>
              <a:rPr lang="zh-CN" altLang="en-US" sz="3200" dirty="0">
                <a:solidFill>
                  <a:schemeClr val="bg1"/>
                </a:solidFill>
              </a:rPr>
              <a:t>相反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animation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047539F-4FD1-4BB5-B0FC-446A8008EE9F}"/>
              </a:ext>
            </a:extLst>
          </p:cNvPr>
          <p:cNvSpPr/>
          <p:nvPr/>
        </p:nvSpPr>
        <p:spPr>
          <a:xfrm>
            <a:off x="1274458" y="1878518"/>
            <a:ext cx="9768115" cy="22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复合写法只写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animation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animation</a:t>
            </a:r>
            <a:r>
              <a:rPr lang="zh-CN" altLang="en-US" sz="3200" dirty="0">
                <a:solidFill>
                  <a:schemeClr val="bg1"/>
                </a:solidFill>
              </a:rPr>
              <a:t>：动画名 时长 运动速度曲线 延时 运动次数 播放方向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0018" y="1817921"/>
            <a:ext cx="9275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过渡和动画的要点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:transition: 1s;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过渡是什么，写法的特点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过渡的特性，使用环境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动画是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什么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关键帧是什么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动画的特性，使用环境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过渡和的动画的区别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本堂课的要点</a:t>
            </a:r>
          </a:p>
        </p:txBody>
      </p:sp>
    </p:spTree>
    <p:extLst>
      <p:ext uri="{BB962C8B-B14F-4D97-AF65-F5344CB8AC3E}">
        <p14:creationId xmlns:p14="http://schemas.microsoft.com/office/powerpoint/2010/main" val="33261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自己三个以上的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loading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图，每个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loading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最多三个标签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总结思考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自己实操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第十二章的作业</a:t>
            </a:r>
          </a:p>
        </p:txBody>
      </p:sp>
    </p:spTree>
    <p:extLst>
      <p:ext uri="{BB962C8B-B14F-4D97-AF65-F5344CB8AC3E}">
        <p14:creationId xmlns:p14="http://schemas.microsoft.com/office/powerpoint/2010/main" val="710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为什么要学本堂课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过渡和动画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在不使用</a:t>
            </a:r>
            <a:r>
              <a:rPr lang="en-US" altLang="zh-CN" sz="3200" dirty="0">
                <a:solidFill>
                  <a:schemeClr val="bg1"/>
                </a:solidFill>
              </a:rPr>
              <a:t>flash</a:t>
            </a:r>
            <a:r>
              <a:rPr lang="zh-CN" altLang="en-US" sz="3200" dirty="0">
                <a:solidFill>
                  <a:schemeClr val="bg1"/>
                </a:solidFill>
              </a:rPr>
              <a:t>或者</a:t>
            </a:r>
            <a:r>
              <a:rPr lang="en-US" altLang="zh-CN" sz="3200" dirty="0">
                <a:solidFill>
                  <a:schemeClr val="bg1"/>
                </a:solidFill>
              </a:rPr>
              <a:t>JavaScript</a:t>
            </a:r>
            <a:r>
              <a:rPr lang="zh-CN" altLang="en-US" sz="3200" dirty="0">
                <a:solidFill>
                  <a:schemeClr val="bg1"/>
                </a:solidFill>
              </a:rPr>
              <a:t>的情况下做出元素的规律运动的效果，可以使页面变得非常丰富，表现力强。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过渡： 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使元素由一种样式变成另一种样式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为变化添加过程与加效果。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为元素添加</a:t>
            </a:r>
            <a:r>
              <a:rPr lang="en-US" altLang="zh-CN" sz="3200" dirty="0">
                <a:solidFill>
                  <a:schemeClr val="bg1"/>
                </a:solidFill>
              </a:rPr>
              <a:t>transition</a:t>
            </a:r>
            <a:r>
              <a:rPr lang="zh-CN" altLang="en-US" sz="3200" dirty="0" smtClean="0">
                <a:solidFill>
                  <a:schemeClr val="bg1"/>
                </a:solidFill>
              </a:rPr>
              <a:t>样式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</a:rPr>
              <a:t>尽量不要写到伪类中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的值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578973"/>
            <a:ext cx="9768115" cy="592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	transition</a:t>
            </a:r>
            <a:r>
              <a:rPr lang="zh-CN" altLang="en-US" sz="3200" dirty="0">
                <a:solidFill>
                  <a:schemeClr val="bg1"/>
                </a:solidFill>
              </a:rPr>
              <a:t>是一个复合属性： 类似于</a:t>
            </a:r>
            <a:r>
              <a:rPr lang="en-US" altLang="zh-CN" sz="3200" dirty="0">
                <a:solidFill>
                  <a:schemeClr val="bg1"/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其中：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transition-property: </a:t>
            </a:r>
            <a:r>
              <a:rPr lang="zh-CN" altLang="en-US" sz="3200" dirty="0">
                <a:solidFill>
                  <a:schemeClr val="bg1"/>
                </a:solidFill>
              </a:rPr>
              <a:t>规定过渡作用在元素的哪条样式上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none</a:t>
            </a:r>
            <a:r>
              <a:rPr lang="zh-CN" altLang="en-US" sz="3200" dirty="0">
                <a:solidFill>
                  <a:schemeClr val="bg1"/>
                </a:solidFill>
              </a:rPr>
              <a:t>： 没有过渡属性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清除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all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</a:rPr>
              <a:t>	    </a:t>
            </a:r>
            <a:r>
              <a:rPr lang="zh-CN" altLang="en-US" sz="3200" dirty="0">
                <a:solidFill>
                  <a:schemeClr val="bg1"/>
                </a:solidFill>
              </a:rPr>
              <a:t> 对所有可能样式生效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默认值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width/height/…</a:t>
            </a:r>
            <a:r>
              <a:rPr lang="zh-CN" altLang="en-US" sz="3200" dirty="0">
                <a:solidFill>
                  <a:schemeClr val="bg1"/>
                </a:solidFill>
              </a:rPr>
              <a:t>  多个以逗号分隔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transition-duration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过渡时长，单位秒（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）和毫秒（</a:t>
            </a:r>
            <a:r>
              <a:rPr lang="en-US" altLang="zh-CN" sz="32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ms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默认值是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，不写时长等于看不到效果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transition-delay: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过渡开始前的等待时间，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不计入过渡时间中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注意： 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transition-delay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在恢复也生效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1380" y="746609"/>
            <a:ext cx="7101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过渡时间（</a:t>
            </a:r>
            <a:r>
              <a:rPr lang="zh-CN" altLang="en-US" sz="4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必须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）和过渡延时</a:t>
            </a:r>
            <a:endParaRPr lang="en-US" altLang="zh-CN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4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过渡效果速率</a:t>
            </a:r>
            <a:endParaRPr lang="en-US" altLang="zh-CN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AD436CB-2E08-4892-8901-6F03A2F3DAF0}"/>
              </a:ext>
            </a:extLst>
          </p:cNvPr>
          <p:cNvSpPr/>
          <p:nvPr/>
        </p:nvSpPr>
        <p:spPr>
          <a:xfrm>
            <a:off x="1005607" y="1522732"/>
            <a:ext cx="10738251" cy="514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transition-timing-function</a:t>
            </a:r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: (</a:t>
            </a:r>
            <a:r>
              <a:rPr lang="zh-CN" alt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过渡时间的速度函数</a:t>
            </a:r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常见值：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ease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；先慢后快后慢（默认值）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linear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；匀速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ease-in; 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匀加速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ease-out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； 匀减速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ease-in-out; 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快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慢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快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78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贝塞尔曲线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3200" dirty="0">
                <a:solidFill>
                  <a:schemeClr val="bg1"/>
                </a:solidFill>
              </a:rPr>
              <a:t>cubic-bezier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一个带参数的曲线，用于描述运动速度的变化，可以非常精确自由方便的控制变化速率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de-DE" altLang="zh-CN" sz="3200" dirty="0">
                <a:solidFill>
                  <a:schemeClr val="bg1"/>
                </a:solidFill>
              </a:rPr>
              <a:t> cubic-bezier</a:t>
            </a:r>
            <a:r>
              <a:rPr lang="en-US" altLang="zh-CN" sz="3200" dirty="0">
                <a:solidFill>
                  <a:schemeClr val="bg1"/>
                </a:solidFill>
              </a:rPr>
              <a:t>(x1,y1,x2,y2);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其中</a:t>
            </a:r>
            <a:r>
              <a:rPr lang="en-US" altLang="zh-CN" sz="3200" dirty="0">
                <a:solidFill>
                  <a:schemeClr val="bg1"/>
                </a:solidFill>
              </a:rPr>
              <a:t>x1,x2</a:t>
            </a:r>
            <a:r>
              <a:rPr lang="zh-CN" altLang="en-US" sz="3200" dirty="0">
                <a:solidFill>
                  <a:schemeClr val="bg1"/>
                </a:solidFill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</a:rPr>
              <a:t>[0,1]</a:t>
            </a:r>
            <a:r>
              <a:rPr lang="zh-CN" altLang="en-US" sz="3200" dirty="0">
                <a:solidFill>
                  <a:schemeClr val="bg1"/>
                </a:solidFill>
              </a:rPr>
              <a:t>中</a:t>
            </a:r>
            <a:r>
              <a:rPr lang="en-US" altLang="zh-CN" sz="3200" dirty="0">
                <a:solidFill>
                  <a:schemeClr val="bg1"/>
                </a:solidFill>
              </a:rPr>
              <a:t>,y1,y2</a:t>
            </a:r>
            <a:r>
              <a:rPr lang="zh-CN" altLang="en-US" sz="3200" dirty="0">
                <a:solidFill>
                  <a:schemeClr val="bg1"/>
                </a:solidFill>
              </a:rPr>
              <a:t>不限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具体参考：</a:t>
            </a:r>
            <a:r>
              <a:rPr lang="en-US" altLang="zh-CN" sz="3200" dirty="0">
                <a:solidFill>
                  <a:schemeClr val="bg1"/>
                </a:solidFill>
              </a:rPr>
              <a:t>http://cubic-bezier.com</a:t>
            </a:r>
          </a:p>
        </p:txBody>
      </p:sp>
    </p:spTree>
    <p:extLst>
      <p:ext uri="{BB962C8B-B14F-4D97-AF65-F5344CB8AC3E}">
        <p14:creationId xmlns:p14="http://schemas.microsoft.com/office/powerpoint/2010/main" val="2135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2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复合写法只写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transition: </a:t>
            </a:r>
            <a:r>
              <a:rPr lang="zh-CN" altLang="en-US" sz="3200" dirty="0">
                <a:solidFill>
                  <a:schemeClr val="bg1"/>
                </a:solidFill>
              </a:rPr>
              <a:t>作用样式 时长 变化曲线 延时；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只有时长不可省略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288</Words>
  <Application>Microsoft Office PowerPoint</Application>
  <PresentationFormat>自定义</PresentationFormat>
  <Paragraphs>131</Paragraphs>
  <Slides>20</Slides>
  <Notes>20</Notes>
  <HiddenSlides>0</HiddenSlides>
  <MMClips>20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Duban</cp:lastModifiedBy>
  <cp:revision>1601</cp:revision>
  <dcterms:created xsi:type="dcterms:W3CDTF">2017-07-25T14:12:10Z</dcterms:created>
  <dcterms:modified xsi:type="dcterms:W3CDTF">2018-07-03T14:54:36Z</dcterms:modified>
</cp:coreProperties>
</file>