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02" r:id="rId5"/>
    <p:sldId id="324" r:id="rId6"/>
    <p:sldId id="347" r:id="rId7"/>
    <p:sldId id="348" r:id="rId8"/>
    <p:sldId id="335" r:id="rId9"/>
    <p:sldId id="349" r:id="rId10"/>
    <p:sldId id="267" r:id="rId11"/>
    <p:sldId id="336" r:id="rId12"/>
    <p:sldId id="323" r:id="rId13"/>
    <p:sldId id="343" r:id="rId14"/>
    <p:sldId id="337" r:id="rId15"/>
    <p:sldId id="338" r:id="rId16"/>
    <p:sldId id="350" r:id="rId17"/>
    <p:sldId id="342" r:id="rId18"/>
    <p:sldId id="339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0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12" y="-96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image2.wdp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9000"/>
                    </a14:imgEffect>
                    <a14:imgEffect>
                      <a14:saturation sat="258000"/>
                    </a14:imgEffect>
                    <a14:imgEffect>
                      <a14:sharpenSoften amount="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25" y="847545"/>
            <a:ext cx="10946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第十六章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变换和阴影和遮罩</a:t>
            </a:r>
            <a:endParaRPr lang="zh-CN" altLang="en-US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7200" y="3169502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想象力比操作更重要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rotate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绕某个轴旋转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rotateX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水平方向为</a:t>
            </a:r>
            <a:r>
              <a:rPr lang="en-US" altLang="zh-CN" sz="3200" dirty="0">
                <a:solidFill>
                  <a:schemeClr val="bg1"/>
                </a:solidFill>
              </a:rPr>
              <a:t>X</a:t>
            </a:r>
            <a:r>
              <a:rPr lang="zh-CN" altLang="en-US" sz="3200" dirty="0">
                <a:solidFill>
                  <a:schemeClr val="bg1"/>
                </a:solidFill>
              </a:rPr>
              <a:t>轴，表现为上下转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rotateY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竖直方向为</a:t>
            </a:r>
            <a:r>
              <a:rPr lang="en-US" altLang="zh-CN" sz="3200" dirty="0">
                <a:solidFill>
                  <a:schemeClr val="bg1"/>
                </a:solidFill>
              </a:rPr>
              <a:t>Y</a:t>
            </a:r>
            <a:r>
              <a:rPr lang="zh-CN" altLang="en-US" sz="3200" dirty="0">
                <a:solidFill>
                  <a:schemeClr val="bg1"/>
                </a:solidFill>
              </a:rPr>
              <a:t>轴，表现为左右转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rotateZ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垂直屏幕为</a:t>
            </a:r>
            <a:r>
              <a:rPr lang="en-US" altLang="zh-CN" sz="3200" dirty="0">
                <a:solidFill>
                  <a:schemeClr val="bg1"/>
                </a:solidFill>
              </a:rPr>
              <a:t>Z</a:t>
            </a:r>
            <a:r>
              <a:rPr lang="zh-CN" altLang="en-US" sz="3200" dirty="0">
                <a:solidFill>
                  <a:schemeClr val="bg1"/>
                </a:solidFill>
              </a:rPr>
              <a:t>轴，表现为顺逆时针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scaleZ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4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translateZ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轴方向上的缩放以及位移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skewZ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轴上的倾斜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阴影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box-shadow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给盒子添加阴影表现效果，仿佛有光打到盒子上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和原盒子一样大小，包含</a:t>
            </a:r>
            <a:r>
              <a:rPr lang="en-US" altLang="zh-CN" sz="3200" dirty="0">
                <a:solidFill>
                  <a:schemeClr val="bg1"/>
                </a:solidFill>
              </a:rPr>
              <a:t>border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box-shadow: </a:t>
            </a:r>
            <a:r>
              <a:rPr lang="zh-CN" altLang="en-US" sz="3200" dirty="0">
                <a:solidFill>
                  <a:schemeClr val="bg1"/>
                </a:solidFill>
              </a:rPr>
              <a:t>阴影水平偏移 阴影竖直偏移 模糊半径 阴影缩放 颜色 内外阴影模式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阴影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box-shadow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水平偏移，竖直偏移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长度单位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模糊半径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指阴影由完全的颜色到消失的长度，类似于渐变的长度。默认是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阴影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box-shadow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缩放比例，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默认是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r>
              <a:rPr lang="zh-CN" altLang="en-US" sz="3200" dirty="0">
                <a:solidFill>
                  <a:schemeClr val="bg1"/>
                </a:solidFill>
              </a:rPr>
              <a:t>，和原来一样大，单位</a:t>
            </a:r>
            <a:r>
              <a:rPr lang="en-US" altLang="zh-CN" sz="3200" dirty="0">
                <a:solidFill>
                  <a:schemeClr val="bg1"/>
                </a:solidFill>
              </a:rPr>
              <a:t>px</a:t>
            </a:r>
            <a:r>
              <a:rPr lang="zh-CN" altLang="en-US" sz="3200" dirty="0">
                <a:solidFill>
                  <a:schemeClr val="bg1"/>
                </a:solidFill>
              </a:rPr>
              <a:t>，正数表示放大，负数表示缩小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颜色，阴影颜色</a:t>
            </a:r>
            <a:endParaRPr lang="zh-CN" alt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inset/ outset</a:t>
            </a:r>
            <a:r>
              <a:rPr lang="zh-CN" altLang="en-US" sz="3200" dirty="0">
                <a:solidFill>
                  <a:schemeClr val="bg1"/>
                </a:solidFill>
              </a:rPr>
              <a:t>，默认</a:t>
            </a:r>
            <a:r>
              <a:rPr lang="en-US" altLang="zh-CN" sz="3200" dirty="0">
                <a:solidFill>
                  <a:schemeClr val="bg1"/>
                </a:solidFill>
              </a:rPr>
              <a:t>outset</a:t>
            </a:r>
            <a:r>
              <a:rPr lang="zh-CN" altLang="en-US" sz="3200" dirty="0">
                <a:solidFill>
                  <a:schemeClr val="bg1"/>
                </a:solidFill>
              </a:rPr>
              <a:t>外阴影，可以写</a:t>
            </a:r>
            <a:r>
              <a:rPr lang="en-US" altLang="zh-CN" sz="3200" dirty="0">
                <a:solidFill>
                  <a:schemeClr val="bg1"/>
                </a:solidFill>
              </a:rPr>
              <a:t>inset</a:t>
            </a:r>
            <a:r>
              <a:rPr lang="zh-CN" altLang="en-US" sz="3200" dirty="0">
                <a:solidFill>
                  <a:schemeClr val="bg1"/>
                </a:solidFill>
              </a:rPr>
              <a:t>改成内阴影，不遮挡文字遮挡盒子，遮挡背景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可用逗号分隔，类似背景渐变，可叠加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文字阴影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text-shadow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text-shadow: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水平偏移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竖直偏移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模糊半径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颜色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类似于</a:t>
            </a:r>
            <a:r>
              <a:rPr lang="en-US" altLang="zh-CN" sz="2800" dirty="0">
                <a:solidFill>
                  <a:schemeClr val="bg1"/>
                </a:solidFill>
              </a:rPr>
              <a:t>box-shadow;</a:t>
            </a:r>
            <a:r>
              <a:rPr lang="zh-CN" altLang="en-US" sz="2800" dirty="0">
                <a:solidFill>
                  <a:srgbClr val="FF0000"/>
                </a:solidFill>
              </a:rPr>
              <a:t>不支持缩放和内外阴影</a:t>
            </a:r>
            <a:r>
              <a:rPr lang="zh-CN" altLang="en-US" sz="2800" dirty="0">
                <a:solidFill>
                  <a:schemeClr val="bg1"/>
                </a:solidFill>
              </a:rPr>
              <a:t>，可叠加逗号分隔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遮罩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mask(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了解一下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1942" y="1454495"/>
            <a:ext cx="9768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-mask-image</a:t>
            </a:r>
            <a:r>
              <a:rPr lang="zh-CN" altLang="en-US" sz="3200" dirty="0">
                <a:solidFill>
                  <a:schemeClr val="bg1"/>
                </a:solidFill>
              </a:rPr>
              <a:t>：覆盖在元素之上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err="1">
                <a:solidFill>
                  <a:schemeClr val="bg1"/>
                </a:solidFill>
              </a:rPr>
              <a:t>url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‘’</a:t>
            </a:r>
            <a:r>
              <a:rPr lang="en-US" altLang="zh-CN" sz="3200" dirty="0">
                <a:solidFill>
                  <a:schemeClr val="bg1"/>
                </a:solidFill>
              </a:rPr>
              <a:t>);</a:t>
            </a:r>
            <a:r>
              <a:rPr lang="zh-CN" altLang="en-US" sz="3200" dirty="0">
                <a:solidFill>
                  <a:schemeClr val="bg1"/>
                </a:solidFill>
              </a:rPr>
              <a:t>图片资源路径，将不透明部分作为可穿透的区域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-mask-repeat</a:t>
            </a:r>
            <a:r>
              <a:rPr lang="zh-CN" altLang="en-US" sz="3200" dirty="0">
                <a:solidFill>
                  <a:schemeClr val="bg1"/>
                </a:solidFill>
              </a:rPr>
              <a:t>：类似</a:t>
            </a:r>
            <a:r>
              <a:rPr lang="en-US" altLang="zh-CN" sz="3200" dirty="0">
                <a:solidFill>
                  <a:schemeClr val="bg1"/>
                </a:solidFill>
              </a:rPr>
              <a:t>background-repeat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-mask-position: 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background-position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-mask-size:</a:t>
            </a:r>
            <a:r>
              <a:rPr lang="zh-CN" altLang="en-US" sz="3200" dirty="0">
                <a:solidFill>
                  <a:schemeClr val="bg1"/>
                </a:solidFill>
              </a:rPr>
              <a:t> 类似</a:t>
            </a:r>
            <a:r>
              <a:rPr lang="en-US" altLang="zh-CN" sz="3200" dirty="0">
                <a:solidFill>
                  <a:schemeClr val="bg1"/>
                </a:solidFill>
              </a:rPr>
              <a:t>…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webkit</a:t>
            </a:r>
            <a:r>
              <a:rPr lang="en-US" altLang="zh-CN" sz="3200" dirty="0" smtClean="0">
                <a:solidFill>
                  <a:schemeClr val="bg1"/>
                </a:solidFill>
              </a:rPr>
              <a:t>-mask-origin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…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自己三个以上的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图，每个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最多三个标签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第十六章的作业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变换</a:t>
            </a:r>
            <a:r>
              <a:rPr lang="en-US" altLang="zh-CN" sz="4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transform</a:t>
            </a:r>
            <a:r>
              <a:rPr lang="zh-CN" altLang="en-US" sz="4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的种类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2d</a:t>
            </a:r>
            <a:r>
              <a:rPr lang="zh-CN" altLang="en-US" sz="3200" dirty="0">
                <a:solidFill>
                  <a:schemeClr val="bg1"/>
                </a:solidFill>
              </a:rPr>
              <a:t>变换和</a:t>
            </a:r>
            <a:r>
              <a:rPr lang="en-US" altLang="zh-CN" sz="3200" dirty="0">
                <a:solidFill>
                  <a:schemeClr val="bg1"/>
                </a:solidFill>
              </a:rPr>
              <a:t>3d</a:t>
            </a:r>
            <a:r>
              <a:rPr lang="zh-CN" altLang="en-US" sz="3200" dirty="0">
                <a:solidFill>
                  <a:schemeClr val="bg1"/>
                </a:solidFill>
              </a:rPr>
              <a:t>变换</a:t>
            </a:r>
            <a:r>
              <a:rPr lang="zh-CN" altLang="en-US" sz="3200" dirty="0" smtClean="0">
                <a:solidFill>
                  <a:schemeClr val="bg1"/>
                </a:solidFill>
              </a:rPr>
              <a:t>：描述的是一种变化之后的结果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2d</a:t>
            </a:r>
            <a:r>
              <a:rPr lang="zh-CN" altLang="en-US" sz="3200" dirty="0">
                <a:solidFill>
                  <a:schemeClr val="bg1"/>
                </a:solidFill>
              </a:rPr>
              <a:t>缩放 </a:t>
            </a:r>
            <a:r>
              <a:rPr lang="en-US" altLang="zh-CN" sz="3200" dirty="0">
                <a:solidFill>
                  <a:schemeClr val="bg1"/>
                </a:solidFill>
              </a:rPr>
              <a:t>scale</a:t>
            </a:r>
            <a:r>
              <a:rPr lang="en-US" altLang="zh-CN" sz="3200" dirty="0" smtClean="0">
                <a:solidFill>
                  <a:schemeClr val="bg1"/>
                </a:solidFill>
              </a:rPr>
              <a:t>(),</a:t>
            </a:r>
            <a:r>
              <a:rPr lang="zh-CN" altLang="en-US" sz="3200" dirty="0" smtClean="0">
                <a:solidFill>
                  <a:schemeClr val="bg1"/>
                </a:solidFill>
              </a:rPr>
              <a:t>整体缩放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1.</a:t>
            </a:r>
            <a:r>
              <a:rPr lang="zh-CN" altLang="en-US" sz="3200" dirty="0">
                <a:solidFill>
                  <a:schemeClr val="bg1"/>
                </a:solidFill>
              </a:rPr>
              <a:t>缩放到原来的</a:t>
            </a: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2.</a:t>
            </a:r>
            <a:r>
              <a:rPr lang="zh-CN" altLang="en-US" sz="3200" dirty="0">
                <a:solidFill>
                  <a:schemeClr val="bg1"/>
                </a:solidFill>
              </a:rPr>
              <a:t>大于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表示放大，</a:t>
            </a:r>
            <a:r>
              <a:rPr lang="en-US" altLang="zh-CN" sz="3200" dirty="0" smtClean="0">
                <a:solidFill>
                  <a:schemeClr val="bg1"/>
                </a:solidFill>
              </a:rPr>
              <a:t>0-1</a:t>
            </a:r>
            <a:r>
              <a:rPr lang="zh-CN" altLang="en-US" sz="3200" dirty="0" smtClean="0">
                <a:solidFill>
                  <a:schemeClr val="bg1"/>
                </a:solidFill>
              </a:rPr>
              <a:t>表示缩小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3. </a:t>
            </a:r>
            <a:r>
              <a:rPr lang="zh-CN" altLang="en-US" sz="3200" dirty="0">
                <a:solidFill>
                  <a:schemeClr val="bg1"/>
                </a:solidFill>
              </a:rPr>
              <a:t>可以有两个值，水平方向 竖直方向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位移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4. </a:t>
            </a:r>
            <a:r>
              <a:rPr lang="zh-CN" altLang="en-US" sz="3200" dirty="0">
                <a:solidFill>
                  <a:schemeClr val="bg1"/>
                </a:solidFill>
              </a:rPr>
              <a:t>可以有负数，反向缩放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位移： 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translate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980" y="1878518"/>
            <a:ext cx="105077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水平竖直方向上的平移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translate(x</a:t>
            </a:r>
            <a:r>
              <a:rPr lang="zh-CN" altLang="en-US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y)</a:t>
            </a:r>
            <a:r>
              <a:rPr lang="zh-CN" altLang="en-US" sz="3200" dirty="0">
                <a:solidFill>
                  <a:schemeClr val="bg1"/>
                </a:solidFill>
              </a:rPr>
              <a:t>水平方向 竖直方向，向右向下为正。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可单独拆分为</a:t>
            </a:r>
            <a:r>
              <a:rPr lang="en-US" altLang="zh-CN" sz="3200" dirty="0" err="1">
                <a:solidFill>
                  <a:schemeClr val="bg1"/>
                </a:solidFill>
              </a:rPr>
              <a:t>translateX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</a:rPr>
              <a:t>translateY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与定位的区别？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居中方式的改进：</a:t>
            </a:r>
            <a:r>
              <a:rPr lang="en-US" altLang="zh-CN" sz="3200" dirty="0">
                <a:solidFill>
                  <a:schemeClr val="bg1"/>
                </a:solidFill>
              </a:rPr>
              <a:t>translate(-50%,-50</a:t>
            </a:r>
            <a:r>
              <a:rPr lang="en-US" altLang="zh-CN" sz="3200" dirty="0" smtClean="0">
                <a:solidFill>
                  <a:schemeClr val="bg1"/>
                </a:solidFill>
              </a:rPr>
              <a:t>%)/* </a:t>
            </a:r>
            <a:r>
              <a:rPr lang="zh-CN" altLang="en-US" sz="3200" dirty="0" smtClean="0">
                <a:solidFill>
                  <a:schemeClr val="bg1"/>
                </a:solidFill>
              </a:rPr>
              <a:t>当前盒子宽高</a:t>
            </a:r>
            <a:r>
              <a:rPr lang="en-US" altLang="zh-CN" sz="3200" dirty="0" smtClean="0">
                <a:solidFill>
                  <a:schemeClr val="bg1"/>
                </a:solidFill>
              </a:rPr>
              <a:t>*/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位移： 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translate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980" y="1878518"/>
            <a:ext cx="10507723" cy="446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与定位的区别？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浏览器渲染原理：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1. </a:t>
            </a:r>
            <a:r>
              <a:rPr lang="zh-CN" altLang="en-US" sz="2400" dirty="0">
                <a:solidFill>
                  <a:schemeClr val="bg1"/>
                </a:solidFill>
              </a:rPr>
              <a:t>读取设置改变属性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2. </a:t>
            </a:r>
            <a:r>
              <a:rPr lang="zh-CN" altLang="en-US" sz="2400" dirty="0">
                <a:solidFill>
                  <a:schemeClr val="bg1"/>
                </a:solidFill>
              </a:rPr>
              <a:t>计算</a:t>
            </a:r>
            <a:r>
              <a:rPr lang="en-US" altLang="zh-CN" sz="2400" dirty="0">
                <a:solidFill>
                  <a:schemeClr val="bg1"/>
                </a:solidFill>
              </a:rPr>
              <a:t>(computed)</a:t>
            </a:r>
            <a:r>
              <a:rPr lang="zh-CN" altLang="en-US" sz="2400" dirty="0">
                <a:solidFill>
                  <a:schemeClr val="bg1"/>
                </a:solidFill>
              </a:rPr>
              <a:t>最终属性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3. layout</a:t>
            </a:r>
            <a:r>
              <a:rPr lang="zh-CN" altLang="en-US" sz="2400" dirty="0">
                <a:solidFill>
                  <a:schemeClr val="bg1"/>
                </a:solidFill>
              </a:rPr>
              <a:t>输出布局最终尺寸，</a:t>
            </a:r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可疑属性</a:t>
            </a:r>
            <a:r>
              <a:rPr lang="en-US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poistion</a:t>
            </a:r>
            <a:r>
              <a:rPr lang="en-US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/margin)</a:t>
            </a:r>
            <a:r>
              <a:rPr lang="zh-CN" altLang="en-US" sz="2400" dirty="0">
                <a:solidFill>
                  <a:schemeClr val="bg1"/>
                </a:solidFill>
              </a:rPr>
              <a:t>存在重排</a:t>
            </a:r>
            <a:r>
              <a:rPr lang="en-US" altLang="zh-CN" sz="2400" dirty="0">
                <a:solidFill>
                  <a:schemeClr val="bg1"/>
                </a:solidFill>
              </a:rPr>
              <a:t>(reflow)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4. </a:t>
            </a:r>
            <a:r>
              <a:rPr lang="zh-CN" altLang="en-US" sz="2400" dirty="0">
                <a:solidFill>
                  <a:schemeClr val="bg1"/>
                </a:solidFill>
              </a:rPr>
              <a:t>分层渲染绘制</a:t>
            </a:r>
            <a:r>
              <a:rPr lang="en-US" altLang="zh-CN" sz="2400" dirty="0">
                <a:solidFill>
                  <a:schemeClr val="bg1"/>
                </a:solidFill>
              </a:rPr>
              <a:t>(7</a:t>
            </a:r>
            <a:r>
              <a:rPr lang="zh-CN" altLang="en-US" sz="2400" dirty="0">
                <a:solidFill>
                  <a:schemeClr val="bg1"/>
                </a:solidFill>
              </a:rPr>
              <a:t>层，叠加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5. </a:t>
            </a:r>
            <a:r>
              <a:rPr lang="zh-CN" altLang="en-US" sz="2400" dirty="0">
                <a:solidFill>
                  <a:schemeClr val="bg1"/>
                </a:solidFill>
              </a:rPr>
              <a:t>合并渲染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位移： 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translate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980" y="1878518"/>
            <a:ext cx="105077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position</a:t>
            </a:r>
            <a:r>
              <a:rPr lang="zh-CN" altLang="en-US" sz="2400" dirty="0">
                <a:solidFill>
                  <a:schemeClr val="bg1"/>
                </a:solidFill>
              </a:rPr>
              <a:t>： 修改： 存在可疑破坏页面结构操作，改变页面所以会执行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translate</a:t>
            </a:r>
            <a:r>
              <a:rPr lang="zh-CN" altLang="en-US" sz="2400" dirty="0">
                <a:solidFill>
                  <a:schemeClr val="bg1"/>
                </a:solidFill>
              </a:rPr>
              <a:t>： 修改： 只会执行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没有影响其他元素。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关键步骤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：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rgbClr val="FFFF00"/>
                </a:solidFill>
              </a:rPr>
              <a:t>整体页面牵一发动全身，</a:t>
            </a:r>
            <a:r>
              <a:rPr lang="en-US" altLang="zh-CN" sz="2400" dirty="0">
                <a:solidFill>
                  <a:srgbClr val="FFFF00"/>
                </a:solidFill>
              </a:rPr>
              <a:t>position</a:t>
            </a:r>
            <a:r>
              <a:rPr lang="zh-CN" altLang="en-US" sz="2400" dirty="0">
                <a:solidFill>
                  <a:srgbClr val="FFFF00"/>
                </a:solidFill>
              </a:rPr>
              <a:t>相当于每次设置都会整体计算一次，浪费性能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倾斜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skew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度数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578973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skew(</a:t>
            </a:r>
            <a:r>
              <a:rPr lang="en-US" altLang="zh-CN" sz="3200" dirty="0" err="1">
                <a:solidFill>
                  <a:schemeClr val="bg1"/>
                </a:solidFill>
              </a:rPr>
              <a:t>x,y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水平方向上拉伸，竖直方向上拉伸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可分解为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</a:rPr>
              <a:t>skewX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</a:rPr>
              <a:t>skewY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可支持负值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3320" y="746609"/>
            <a:ext cx="733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变换基点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transform-origin</a:t>
            </a:r>
            <a:endParaRPr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578973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transform-origin: 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center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关键词：</a:t>
            </a:r>
            <a:r>
              <a:rPr lang="en-US" altLang="zh-CN" sz="3200" dirty="0">
                <a:solidFill>
                  <a:schemeClr val="bg1"/>
                </a:solidFill>
              </a:rPr>
              <a:t>top/left/right/bottom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像素，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参照</a:t>
            </a:r>
            <a:r>
              <a:rPr lang="en-US" altLang="zh-CN" sz="3200" dirty="0">
                <a:solidFill>
                  <a:schemeClr val="bg1"/>
                </a:solidFill>
              </a:rPr>
              <a:t>background-position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transform-style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preserve-3d;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使子元素有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的位置，在控制父元素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变换的时候可以看到子元素的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效果。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1380" y="746609"/>
            <a:ext cx="7101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</a:t>
            </a:r>
            <a:endParaRPr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透视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perspective</a:t>
            </a:r>
            <a:endParaRPr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607" y="1522732"/>
            <a:ext cx="10738251" cy="74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物体具有立体效果，大脑能透过表现进行</a:t>
            </a:r>
            <a:r>
              <a:rPr lang="en-US" altLang="zh-CN" sz="3200" dirty="0">
                <a:solidFill>
                  <a:schemeClr val="bg1"/>
                </a:solidFill>
              </a:rPr>
              <a:t>3D</a:t>
            </a:r>
            <a:r>
              <a:rPr lang="zh-CN" altLang="en-US" sz="3200" dirty="0">
                <a:solidFill>
                  <a:schemeClr val="bg1"/>
                </a:solidFill>
              </a:rPr>
              <a:t>建模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5" y="2469425"/>
            <a:ext cx="5510453" cy="40462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4980" y="2710934"/>
            <a:ext cx="4352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perspective():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默认是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表示站在多远的位置看，给哪个元素加就是在哪个元素的基础上看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演示</Application>
  <PresentationFormat>自定义</PresentationFormat>
  <Paragraphs>125</Paragraphs>
  <Slides>17</Slides>
  <Notes>17</Notes>
  <HiddenSlides>0</HiddenSlides>
  <MMClips>17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幼圆</vt:lpstr>
      <vt:lpstr>黑体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Administrator</cp:lastModifiedBy>
  <cp:revision>1830</cp:revision>
  <dcterms:created xsi:type="dcterms:W3CDTF">2017-07-25T14:12:00Z</dcterms:created>
  <dcterms:modified xsi:type="dcterms:W3CDTF">2019-03-25T14:43:25Z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