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21C949"/>
    <a:srgbClr val="CCCC00"/>
    <a:srgbClr val="D63D00"/>
    <a:srgbClr val="008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vertBarState="maximized">
    <p:restoredLeft sz="34555" autoAdjust="0"/>
    <p:restoredTop sz="98339" autoAdjust="0"/>
  </p:normalViewPr>
  <p:slideViewPr>
    <p:cSldViewPr>
      <p:cViewPr>
        <p:scale>
          <a:sx n="100" d="100"/>
          <a:sy n="100" d="100"/>
        </p:scale>
        <p:origin x="-1932" y="-3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866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-3918" y="-96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317752-800D-4380-8C25-04301CAD6EFD}" type="datetimeFigureOut">
              <a:rPr lang="zh-CN" altLang="en-US" smtClean="0"/>
              <a:pPr/>
              <a:t>2015/2/15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zh-CN" altLang="en-US" smtClean="0"/>
              <a:t>版权所有作者：巫晓福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1EC71C-961D-4968-AC37-3D4730129E3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9DB260-D4F8-4671-A3BD-DA3C258AE219}" type="datetimeFigureOut">
              <a:rPr lang="zh-CN" altLang="en-US" smtClean="0"/>
              <a:pPr/>
              <a:t>2015/2/15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zh-CN" altLang="en-US" smtClean="0"/>
              <a:t>版权所有作者：巫晓福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8DA765-E576-4CD9-809C-E878F19273B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 cap="none" baseline="0"/>
            </a:lvl1pPr>
          </a:lstStyle>
          <a:p>
            <a:r>
              <a:rPr kumimoji="0" lang="zh-CN" altLang="en-US" dirty="0" smtClean="0"/>
              <a:t>单击此处编辑母版标题样式</a:t>
            </a:r>
            <a:endParaRPr kumimoji="0" lang="en-US" dirty="0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r>
              <a:rPr lang="en-US" altLang="zh-CN" smtClean="0"/>
              <a:t>2014/11/1</a:t>
            </a:r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r>
              <a:rPr lang="en-US" altLang="zh-CN" smtClean="0"/>
              <a:t>Android </a:t>
            </a:r>
            <a:r>
              <a:rPr lang="zh-CN" altLang="en-US" smtClean="0"/>
              <a:t>手机软件研发</a:t>
            </a:r>
            <a:endParaRPr lang="zh-CN" altLang="en-US"/>
          </a:p>
        </p:txBody>
      </p:sp>
      <p:sp>
        <p:nvSpPr>
          <p:cNvPr id="10" name="矩形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矩形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直接连接符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直接连接符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接连接符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直接连接符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矩形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椭圆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椭圆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椭圆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椭圆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椭圆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3DCFEBBF-06B3-4C64-91FC-DE3D5819187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2014/11/1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Android </a:t>
            </a:r>
            <a:r>
              <a:rPr lang="zh-CN" altLang="en-US" smtClean="0"/>
              <a:t>手机软件研发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FEBBF-06B3-4C64-91FC-DE3D5819187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2014/11/1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Android </a:t>
            </a:r>
            <a:r>
              <a:rPr lang="zh-CN" altLang="en-US" smtClean="0"/>
              <a:t>手机软件研发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FEBBF-06B3-4C64-91FC-DE3D5819187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467600" cy="457200"/>
          </a:xfrm>
        </p:spPr>
        <p:txBody>
          <a:bodyPr/>
          <a:lstStyle>
            <a:lvl1pPr>
              <a:defRPr cap="none" baseline="0">
                <a:latin typeface="Arial" panose="020B0604020202020204" pitchFamily="34" charset="0"/>
                <a:ea typeface="+mn-ea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838200"/>
            <a:ext cx="7467600" cy="5635752"/>
          </a:xfrm>
        </p:spPr>
        <p:txBody>
          <a:bodyPr/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D97CF0C7-272E-49B5-A239-3E04052E0407}" type="datetimeFigureOut">
              <a:rPr lang="en-US" smtClean="0"/>
              <a:pPr/>
              <a:t>2/15/2015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D9BF818D-EE60-4A79-893A-D9EF4109A5A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8596" y="71414"/>
            <a:ext cx="7467600" cy="511156"/>
          </a:xfrm>
        </p:spPr>
        <p:txBody>
          <a:bodyPr/>
          <a:lstStyle>
            <a:lvl1pPr>
              <a:defRPr cap="none" baseline="0"/>
            </a:lvl1pPr>
          </a:lstStyle>
          <a:p>
            <a:r>
              <a:rPr kumimoji="0" lang="zh-CN" altLang="en-US" dirty="0" smtClean="0"/>
              <a:t>单击此处编辑母版标题样式</a:t>
            </a:r>
            <a:endParaRPr kumimoji="0" 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428596" y="785794"/>
            <a:ext cx="7467600" cy="5016628"/>
          </a:xfrm>
        </p:spPr>
        <p:txBody>
          <a:bodyPr/>
          <a:lstStyle/>
          <a:p>
            <a:pPr lvl="0" eaLnBrk="1" latinLnBrk="0" hangingPunct="1"/>
            <a:r>
              <a:rPr lang="zh-CN" altLang="en-US" dirty="0" smtClean="0"/>
              <a:t>单击此处编辑母版文本样式</a:t>
            </a:r>
          </a:p>
          <a:p>
            <a:pPr lvl="1" eaLnBrk="1" latinLnBrk="0" hangingPunct="1"/>
            <a:r>
              <a:rPr lang="zh-CN" altLang="en-US" dirty="0" smtClean="0"/>
              <a:t>第二级</a:t>
            </a:r>
          </a:p>
          <a:p>
            <a:pPr lvl="2" eaLnBrk="1" latinLnBrk="0" hangingPunct="1"/>
            <a:r>
              <a:rPr lang="zh-CN" altLang="en-US" dirty="0" smtClean="0"/>
              <a:t>第三级</a:t>
            </a:r>
          </a:p>
          <a:p>
            <a:pPr lvl="3" eaLnBrk="1" latinLnBrk="0" hangingPunct="1"/>
            <a:r>
              <a:rPr lang="zh-CN" altLang="en-US" dirty="0" smtClean="0"/>
              <a:t>第四级</a:t>
            </a:r>
          </a:p>
          <a:p>
            <a:pPr lvl="4" eaLnBrk="1" latinLnBrk="0" hangingPunct="1"/>
            <a:r>
              <a:rPr lang="zh-CN" altLang="en-US" dirty="0" smtClean="0"/>
              <a:t>第五级</a:t>
            </a:r>
            <a:endParaRPr kumimoji="0" 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>
            <a:lvl1pPr>
              <a:defRPr sz="800" baseline="0"/>
            </a:lvl1pPr>
          </a:lstStyle>
          <a:p>
            <a:r>
              <a:rPr lang="en-US" altLang="zh-CN" dirty="0" smtClean="0"/>
              <a:t>2015</a:t>
            </a:r>
            <a:r>
              <a:rPr lang="zh-CN" altLang="en-US" dirty="0" smtClean="0"/>
              <a:t>年</a:t>
            </a:r>
            <a:r>
              <a:rPr lang="en-US" altLang="zh-CN" dirty="0" smtClean="0"/>
              <a:t>2</a:t>
            </a:r>
            <a:r>
              <a:rPr lang="zh-CN" altLang="en-US" dirty="0" smtClean="0"/>
              <a:t>月</a:t>
            </a:r>
            <a:r>
              <a:rPr lang="en-US" altLang="zh-CN" dirty="0" smtClean="0"/>
              <a:t>9</a:t>
            </a:r>
            <a:r>
              <a:rPr lang="zh-CN" altLang="en-US" dirty="0" smtClean="0"/>
              <a:t>日星期一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3DCFEBBF-06B3-4C64-91FC-DE3D5819187A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>
            <a:lvl1pPr>
              <a:defRPr sz="800" baseline="0"/>
            </a:lvl1pPr>
          </a:lstStyle>
          <a:p>
            <a:r>
              <a:rPr lang="en-US" altLang="zh-CN" dirty="0" smtClean="0"/>
              <a:t>GitHub 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TortoiseGit</a:t>
            </a:r>
            <a:r>
              <a:rPr lang="zh-CN" altLang="en-US" dirty="0" smtClean="0"/>
              <a:t>使用简介</a:t>
            </a:r>
            <a:endParaRPr lang="zh-CN" altLang="en-US" dirty="0"/>
          </a:p>
        </p:txBody>
      </p:sp>
    </p:spTree>
  </p:cSld>
  <p:clrMapOvr>
    <a:masterClrMapping/>
  </p:clrMapOvr>
  <p:transition>
    <p:wipe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r>
              <a:rPr lang="en-US" altLang="zh-CN" dirty="0" smtClean="0"/>
              <a:t>2/9/2015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r>
              <a:rPr lang="en-US" altLang="zh-CN" dirty="0" smtClean="0"/>
              <a:t>GitHub 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TortoiseGit</a:t>
            </a:r>
            <a:r>
              <a:rPr lang="zh-CN" altLang="en-US" dirty="0" smtClean="0"/>
              <a:t>使用简介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接连接符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直接连接符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接连接符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直接连接符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矩形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椭圆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椭圆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椭圆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椭圆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椭圆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直接连接符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3DCFEBBF-06B3-4C64-91FC-DE3D5819187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 smtClean="0"/>
              <a:t>2015/2/9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GitHub 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TortoiseGit</a:t>
            </a:r>
            <a:r>
              <a:rPr lang="zh-CN" altLang="en-US" dirty="0" smtClean="0"/>
              <a:t>使用简介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FEBBF-06B3-4C64-91FC-DE3D5819187A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642910" y="714356"/>
            <a:ext cx="3657600" cy="5429288"/>
          </a:xfrm>
        </p:spPr>
        <p:txBody>
          <a:bodyPr/>
          <a:lstStyle/>
          <a:p>
            <a:pPr lvl="0" eaLnBrk="1" latinLnBrk="0" hangingPunct="1"/>
            <a:r>
              <a:rPr lang="zh-CN" altLang="en-US" dirty="0" smtClean="0"/>
              <a:t>单击此处编辑母版文本样式</a:t>
            </a:r>
          </a:p>
          <a:p>
            <a:pPr lvl="1" eaLnBrk="1" latinLnBrk="0" hangingPunct="1"/>
            <a:r>
              <a:rPr lang="zh-CN" altLang="en-US" dirty="0" smtClean="0"/>
              <a:t>第二级</a:t>
            </a:r>
          </a:p>
          <a:p>
            <a:pPr lvl="2" eaLnBrk="1" latinLnBrk="0" hangingPunct="1"/>
            <a:r>
              <a:rPr lang="zh-CN" altLang="en-US" dirty="0" smtClean="0"/>
              <a:t>第三级</a:t>
            </a:r>
          </a:p>
          <a:p>
            <a:pPr lvl="3" eaLnBrk="1" latinLnBrk="0" hangingPunct="1"/>
            <a:r>
              <a:rPr lang="zh-CN" altLang="en-US" dirty="0" smtClean="0"/>
              <a:t>第四级</a:t>
            </a:r>
          </a:p>
          <a:p>
            <a:pPr lvl="4" eaLnBrk="1" latinLnBrk="0" hangingPunct="1"/>
            <a:r>
              <a:rPr lang="zh-CN" altLang="en-US" dirty="0" smtClean="0"/>
              <a:t>第五级</a:t>
            </a:r>
            <a:endParaRPr kumimoji="0" lang="en-US" dirty="0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357686" y="714356"/>
            <a:ext cx="3657600" cy="5429288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428596" y="71414"/>
            <a:ext cx="7467600" cy="511156"/>
          </a:xfrm>
        </p:spPr>
        <p:txBody>
          <a:bodyPr/>
          <a:lstStyle>
            <a:lvl1pPr>
              <a:defRPr cap="none" baseline="0"/>
            </a:lvl1pPr>
          </a:lstStyle>
          <a:p>
            <a:r>
              <a:rPr kumimoji="0" lang="zh-CN" altLang="en-US" dirty="0" smtClean="0"/>
              <a:t>单击此处编辑母版标题样式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2014/11/1</a:t>
            </a:r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Android </a:t>
            </a:r>
            <a:r>
              <a:rPr lang="zh-CN" altLang="en-US" smtClean="0"/>
              <a:t>手机软件研发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FEBBF-06B3-4C64-91FC-DE3D5819187A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n-US" altLang="zh-CN" smtClean="0"/>
              <a:t>2014/11/1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3DCFEBBF-06B3-4C64-91FC-DE3D5819187A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en-US" altLang="zh-CN" smtClean="0"/>
              <a:t>Android </a:t>
            </a:r>
            <a:r>
              <a:rPr lang="zh-CN" altLang="en-US" smtClean="0"/>
              <a:t>手机软件研发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2014/11/1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Android </a:t>
            </a:r>
            <a:r>
              <a:rPr lang="zh-CN" altLang="en-US" smtClean="0"/>
              <a:t>手机软件研发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FEBBF-06B3-4C64-91FC-DE3D5819187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接连接符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椭圆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内容占位符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1" name="日期占位符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r>
              <a:rPr lang="en-US" altLang="zh-CN" smtClean="0"/>
              <a:t>2014/11/1</a:t>
            </a:r>
            <a:endParaRPr lang="zh-CN" altLang="en-US"/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3DCFEBBF-06B3-4C64-91FC-DE3D5819187A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3" name="页脚占位符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r>
              <a:rPr lang="en-US" altLang="zh-CN" smtClean="0"/>
              <a:t>Android </a:t>
            </a:r>
            <a:r>
              <a:rPr lang="zh-CN" altLang="en-US" smtClean="0"/>
              <a:t>手机软件研发</a:t>
            </a:r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椭圆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直接连接符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直接连接符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日期占位符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n-US" altLang="zh-CN" smtClean="0"/>
              <a:t>2014/11/1</a:t>
            </a:r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3DCFEBBF-06B3-4C64-91FC-DE3D5819187A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en-US" altLang="zh-CN" smtClean="0"/>
              <a:t>Android </a:t>
            </a:r>
            <a:r>
              <a:rPr lang="zh-CN" altLang="en-US" smtClean="0"/>
              <a:t>手机软件研发</a:t>
            </a:r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zh-CN" altLang="en-US" dirty="0" smtClean="0"/>
              <a:t>单击此处编辑母版标题样式</a:t>
            </a:r>
            <a:endParaRPr kumimoji="0" 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dirty="0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dirty="0" smtClean="0"/>
              <a:t>第二级</a:t>
            </a:r>
          </a:p>
          <a:p>
            <a:pPr lvl="2" eaLnBrk="1" latinLnBrk="0" hangingPunct="1"/>
            <a:r>
              <a:rPr kumimoji="0" lang="zh-CN" altLang="en-US" dirty="0" smtClean="0"/>
              <a:t>第三级</a:t>
            </a:r>
          </a:p>
          <a:p>
            <a:pPr lvl="3" eaLnBrk="1" latinLnBrk="0" hangingPunct="1"/>
            <a:r>
              <a:rPr kumimoji="0" lang="zh-CN" altLang="en-US" dirty="0" smtClean="0"/>
              <a:t>第四级</a:t>
            </a:r>
          </a:p>
          <a:p>
            <a:pPr lvl="4" eaLnBrk="1" latinLnBrk="0" hangingPunct="1"/>
            <a:r>
              <a:rPr kumimoji="0" lang="zh-CN" altLang="en-US" dirty="0" smtClean="0"/>
              <a:t>第五级</a:t>
            </a:r>
            <a:endParaRPr kumimoji="0" lang="en-US" dirty="0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r>
              <a:rPr lang="en-US" altLang="zh-CN" dirty="0" smtClean="0"/>
              <a:t>2015</a:t>
            </a:r>
            <a:r>
              <a:rPr lang="zh-CN" altLang="en-US" dirty="0" smtClean="0"/>
              <a:t>年</a:t>
            </a:r>
            <a:r>
              <a:rPr lang="en-US" altLang="zh-CN" dirty="0" smtClean="0"/>
              <a:t>2</a:t>
            </a:r>
            <a:r>
              <a:rPr lang="zh-CN" altLang="en-US" dirty="0" smtClean="0"/>
              <a:t>月</a:t>
            </a:r>
            <a:r>
              <a:rPr lang="en-US" altLang="zh-CN" dirty="0" smtClean="0"/>
              <a:t>9</a:t>
            </a:r>
            <a:r>
              <a:rPr lang="zh-CN" altLang="en-US" dirty="0" smtClean="0"/>
              <a:t>日星期一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r>
              <a:rPr lang="en-US" altLang="zh-CN" dirty="0" smtClean="0"/>
              <a:t>GitHub 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TortoiseGit</a:t>
            </a:r>
            <a:r>
              <a:rPr lang="zh-CN" altLang="en-US" dirty="0" smtClean="0"/>
              <a:t>使用简介</a:t>
            </a:r>
            <a:endParaRPr lang="zh-CN" altLang="en-US" dirty="0"/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椭圆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3DCFEBBF-06B3-4C64-91FC-DE3D5819187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mailto:xiaofu.wu@pactera.com" TargetMode="External"/><Relationship Id="rId2" Type="http://schemas.openxmlformats.org/officeDocument/2006/relationships/hyperlink" Target="http://github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GitHub 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Author: Xiao Fu Wu</a:t>
            </a:r>
          </a:p>
          <a:p>
            <a:r>
              <a:rPr lang="en-US" altLang="zh-CN" dirty="0" smtClean="0"/>
              <a:t>Date: 09-Feb,2015</a:t>
            </a:r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 smtClean="0"/>
              <a:t>2015/2/9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GitHub 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TortoiseGit</a:t>
            </a:r>
            <a:r>
              <a:rPr lang="zh-CN" altLang="en-US" dirty="0" smtClean="0"/>
              <a:t>使用简介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FEBBF-06B3-4C64-91FC-DE3D5819187A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Git</a:t>
            </a:r>
            <a:r>
              <a:rPr lang="en-US" dirty="0"/>
              <a:t> GUI and </a:t>
            </a:r>
            <a:r>
              <a:rPr lang="en-US" dirty="0" err="1"/>
              <a:t>Git</a:t>
            </a:r>
            <a:r>
              <a:rPr lang="en-US" dirty="0"/>
              <a:t> Bash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838200"/>
            <a:ext cx="7467600" cy="609600"/>
          </a:xfrm>
          <a:solidFill>
            <a:srgbClr val="66FF66"/>
          </a:solidFill>
        </p:spPr>
        <p:txBody>
          <a:bodyPr>
            <a:noAutofit/>
          </a:bodyPr>
          <a:lstStyle/>
          <a:p>
            <a:r>
              <a:rPr lang="en-US" sz="1400" dirty="0" err="1" smtClean="0"/>
              <a:t>Git</a:t>
            </a:r>
            <a:r>
              <a:rPr lang="en-US" sz="1400" dirty="0" smtClean="0"/>
              <a:t> online document</a:t>
            </a:r>
          </a:p>
          <a:p>
            <a:pPr marL="0" indent="0">
              <a:buNone/>
            </a:pPr>
            <a:r>
              <a:rPr lang="en-US" sz="1400" dirty="0" smtClean="0"/>
              <a:t>From the help document, we can get most of command of </a:t>
            </a:r>
            <a:r>
              <a:rPr lang="en-US" sz="1400" dirty="0" err="1" smtClean="0"/>
              <a:t>Git</a:t>
            </a:r>
            <a:r>
              <a:rPr lang="en-US" sz="1400" dirty="0" smtClean="0"/>
              <a:t> and know how to use it.</a:t>
            </a:r>
            <a:endParaRPr lang="en-US" sz="1400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00200"/>
            <a:ext cx="6281539" cy="3610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04800" y="5334000"/>
            <a:ext cx="7772400" cy="738664"/>
          </a:xfrm>
          <a:prstGeom prst="rect">
            <a:avLst/>
          </a:prstGeom>
          <a:solidFill>
            <a:srgbClr val="99FF99"/>
          </a:solidFill>
        </p:spPr>
        <p:txBody>
          <a:bodyPr wrap="square" rtlCol="0">
            <a:spAutoFit/>
          </a:bodyPr>
          <a:lstStyle/>
          <a:p>
            <a:r>
              <a:rPr lang="en-US" sz="1400" i="1" dirty="0" err="1"/>
              <a:t>git</a:t>
            </a:r>
            <a:r>
              <a:rPr lang="en-US" sz="1400" dirty="0"/>
              <a:t> [--version] [--help] [-C &lt;path&gt;] [-c &lt;name&gt;=&lt;value&gt;] [--exec-path[=&lt;path&gt;]] [--html-path] </a:t>
            </a:r>
            <a:endParaRPr lang="en-US" sz="1400" dirty="0" smtClean="0"/>
          </a:p>
          <a:p>
            <a:r>
              <a:rPr lang="en-US" sz="1400" dirty="0" smtClean="0"/>
              <a:t>[--</a:t>
            </a:r>
            <a:r>
              <a:rPr lang="en-US" sz="1400" dirty="0"/>
              <a:t>man-path] [--info-path] [-p|--paginate|--no-pager] [--no-replace-objects] [--bare] </a:t>
            </a:r>
            <a:endParaRPr lang="en-US" sz="1400" dirty="0" smtClean="0"/>
          </a:p>
          <a:p>
            <a:r>
              <a:rPr lang="en-US" sz="1400" dirty="0" smtClean="0"/>
              <a:t>[--</a:t>
            </a:r>
            <a:r>
              <a:rPr lang="en-US" sz="1400" dirty="0" err="1"/>
              <a:t>git-dir</a:t>
            </a:r>
            <a:r>
              <a:rPr lang="en-US" sz="1400" dirty="0"/>
              <a:t>=&lt;path&gt;] [--work-tree=&lt;path&gt;] [--namespace=&lt;name&gt;] &lt;command&gt; [&lt;</a:t>
            </a:r>
            <a:r>
              <a:rPr lang="en-US" sz="1400" dirty="0" err="1"/>
              <a:t>args</a:t>
            </a:r>
            <a:r>
              <a:rPr lang="en-US" sz="1400" dirty="0"/>
              <a:t>&gt;]</a:t>
            </a:r>
          </a:p>
        </p:txBody>
      </p:sp>
    </p:spTree>
    <p:extLst>
      <p:ext uri="{BB962C8B-B14F-4D97-AF65-F5344CB8AC3E}">
        <p14:creationId xmlns:p14="http://schemas.microsoft.com/office/powerpoint/2010/main" xmlns="" val="4221093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smtClean="0"/>
              <a:t>tutorial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81200" y="1143000"/>
            <a:ext cx="8153400" cy="1575022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 smtClean="0"/>
              <a:t>It </a:t>
            </a:r>
            <a:r>
              <a:rPr lang="en-US" sz="1600" dirty="0"/>
              <a:t>is a good idea to introduce yourself to </a:t>
            </a:r>
            <a:r>
              <a:rPr lang="en-US" sz="1600" dirty="0" err="1"/>
              <a:t>Git</a:t>
            </a:r>
            <a:r>
              <a:rPr lang="en-US" sz="1600" dirty="0"/>
              <a:t> with your name and public email address before doing any operation. The easiest way to do so is</a:t>
            </a:r>
            <a:r>
              <a:rPr lang="en-US" sz="1600" dirty="0" smtClean="0"/>
              <a:t>: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533399" y="1766891"/>
            <a:ext cx="6739345" cy="646331"/>
          </a:xfrm>
          <a:prstGeom prst="rect">
            <a:avLst/>
          </a:prstGeom>
          <a:solidFill>
            <a:srgbClr val="99FF99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$ </a:t>
            </a: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config</a:t>
            </a:r>
            <a:r>
              <a:rPr lang="en-US" dirty="0"/>
              <a:t> --global user.name "Your Name Comes Here" </a:t>
            </a:r>
            <a:endParaRPr lang="en-US" dirty="0" smtClean="0"/>
          </a:p>
          <a:p>
            <a:r>
              <a:rPr lang="en-US" dirty="0" smtClean="0"/>
              <a:t>$ </a:t>
            </a: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config</a:t>
            </a:r>
            <a:r>
              <a:rPr lang="en-US" dirty="0"/>
              <a:t> --global </a:t>
            </a:r>
            <a:r>
              <a:rPr lang="en-US" dirty="0" err="1"/>
              <a:t>user.email</a:t>
            </a:r>
            <a:r>
              <a:rPr lang="en-US" dirty="0"/>
              <a:t> you@yourdomain.example.com</a:t>
            </a:r>
          </a:p>
        </p:txBody>
      </p:sp>
      <p:sp>
        <p:nvSpPr>
          <p:cNvPr id="8" name="Rectangle 7"/>
          <p:cNvSpPr/>
          <p:nvPr/>
        </p:nvSpPr>
        <p:spPr>
          <a:xfrm>
            <a:off x="460044" y="2859613"/>
            <a:ext cx="3654755" cy="338554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00CC"/>
                </a:solidFill>
              </a:rPr>
              <a:t>Importing a new project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48543" y="3295666"/>
            <a:ext cx="8199437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0045" y="4450928"/>
            <a:ext cx="7875587" cy="184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481816" y="762000"/>
            <a:ext cx="2667000" cy="307777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0000CC"/>
                </a:solidFill>
              </a:rPr>
              <a:t>DESCRIPTION</a:t>
            </a:r>
            <a:endParaRPr lang="en-US" sz="1400" dirty="0" smtClean="0">
              <a:solidFill>
                <a:srgbClr val="0000CC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791200" y="5374853"/>
            <a:ext cx="533400" cy="1877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2976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smtClean="0"/>
              <a:t>tutorial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81816" y="762000"/>
            <a:ext cx="2667000" cy="307777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r>
              <a:rPr lang="en-US" sz="1400" b="1" dirty="0"/>
              <a:t>Making changes</a:t>
            </a:r>
            <a:endParaRPr lang="en-US" sz="1400" dirty="0" smtClean="0">
              <a:solidFill>
                <a:srgbClr val="0000CC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791200" y="5374853"/>
            <a:ext cx="533400" cy="1877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77586" y="1219200"/>
            <a:ext cx="8303925" cy="35392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1000" y="4963886"/>
            <a:ext cx="8303925" cy="1506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633240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smtClean="0"/>
              <a:t>tutorial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81816" y="762000"/>
            <a:ext cx="2667000" cy="307777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r>
              <a:rPr lang="en-US" sz="1400" b="1" dirty="0"/>
              <a:t>Managing branches</a:t>
            </a:r>
            <a:endParaRPr lang="en-US" sz="1400" dirty="0" smtClean="0">
              <a:solidFill>
                <a:srgbClr val="0000CC"/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8600" y="1160839"/>
            <a:ext cx="8641700" cy="4679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586778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smtClean="0"/>
              <a:t>tutorial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791200" y="5374853"/>
            <a:ext cx="533400" cy="1877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1000" y="888056"/>
            <a:ext cx="8143525" cy="4903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988265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mtClean="0"/>
              <a:t>Agenda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GitHub</a:t>
            </a:r>
          </a:p>
          <a:p>
            <a:r>
              <a:rPr lang="zh-CN" altLang="en-US" dirty="0" smtClean="0"/>
              <a:t>如何使用</a:t>
            </a:r>
            <a:endParaRPr lang="en-US" altLang="zh-CN" dirty="0" smtClean="0"/>
          </a:p>
          <a:p>
            <a:r>
              <a:rPr lang="en-US" altLang="zh-CN" dirty="0" smtClean="0"/>
              <a:t>Samples</a:t>
            </a:r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altLang="zh-CN" dirty="0" smtClean="0"/>
              <a:t>2/9/2015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DCFEBBF-06B3-4C64-91FC-DE3D5819187A}" type="slidenum">
              <a:rPr lang="zh-CN" altLang="en-US" smtClean="0"/>
              <a:pPr/>
              <a:t>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zh-CN" dirty="0" smtClean="0"/>
              <a:t>GitHub 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TortoiseGit</a:t>
            </a:r>
            <a:r>
              <a:rPr lang="zh-CN" altLang="en-US" dirty="0" smtClean="0"/>
              <a:t>使用简介</a:t>
            </a:r>
            <a:endParaRPr lang="zh-CN" altLang="en-US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Background,Infrasture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zh-CN" altLang="en-US" sz="1400" dirty="0" smtClean="0"/>
              <a:t>１．</a:t>
            </a:r>
            <a:r>
              <a:rPr lang="en-US" altLang="zh-CN" sz="1400" dirty="0" smtClean="0"/>
              <a:t>Background</a:t>
            </a:r>
          </a:p>
          <a:p>
            <a:pPr>
              <a:buNone/>
            </a:pPr>
            <a:r>
              <a:rPr lang="en-US" altLang="zh-CN" sz="1400" dirty="0" smtClean="0"/>
              <a:t>During development Zurich project, Zurich Insurance project</a:t>
            </a:r>
          </a:p>
          <a:p>
            <a:pPr>
              <a:buNone/>
            </a:pPr>
            <a:r>
              <a:rPr lang="en-US" altLang="zh-CN" sz="1400" dirty="0" smtClean="0">
                <a:solidFill>
                  <a:srgbClr val="000099"/>
                </a:solidFill>
              </a:rPr>
              <a:t>FFPortal: Fast Flow Portal</a:t>
            </a:r>
          </a:p>
          <a:p>
            <a:pPr>
              <a:buNone/>
            </a:pPr>
            <a:r>
              <a:rPr lang="en-US" altLang="zh-CN" sz="1400" dirty="0" smtClean="0"/>
              <a:t> Use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Git to as SCM tools. This tool is similar with SVN, but it seems more stronger.</a:t>
            </a:r>
          </a:p>
          <a:p>
            <a:pPr>
              <a:buNone/>
            </a:pPr>
            <a:endParaRPr lang="en-US" altLang="zh-CN" sz="1400" dirty="0" smtClean="0"/>
          </a:p>
          <a:p>
            <a:pPr>
              <a:buNone/>
            </a:pPr>
            <a:r>
              <a:rPr lang="zh-CN" altLang="en-US" sz="1400" dirty="0" smtClean="0"/>
              <a:t>２</a:t>
            </a:r>
            <a:r>
              <a:rPr lang="en-US" altLang="zh-CN" sz="1400" dirty="0" smtClean="0"/>
              <a:t>. Infrastructure</a:t>
            </a:r>
            <a:endParaRPr lang="zh-CN" altLang="en-US" sz="14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DCFEBBF-06B3-4C64-91FC-DE3D5819187A}" type="slidenum">
              <a:rPr lang="zh-CN" altLang="en-US" smtClean="0"/>
              <a:pPr/>
              <a:t>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zh-CN" dirty="0" smtClean="0"/>
              <a:t>GitHub 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TortoiseGit</a:t>
            </a:r>
            <a:r>
              <a:rPr lang="zh-CN" altLang="en-US" dirty="0" smtClean="0"/>
              <a:t>使用简介</a:t>
            </a:r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altLang="zh-CN" dirty="0" smtClean="0"/>
              <a:t>2/9/2015</a:t>
            </a:r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2786050" y="2571744"/>
            <a:ext cx="1928826" cy="857256"/>
          </a:xfrm>
          <a:prstGeom prst="ellipse">
            <a:avLst/>
          </a:prstGeom>
          <a:ln w="28575">
            <a:solidFill>
              <a:srgbClr val="21C949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GitHub</a:t>
            </a:r>
            <a:endParaRPr lang="en-US" altLang="zh-CN" dirty="0" smtClean="0"/>
          </a:p>
          <a:p>
            <a:pPr algn="ctr"/>
            <a:r>
              <a:rPr lang="en-US" altLang="zh-CN" sz="1100" dirty="0" smtClean="0"/>
              <a:t>http://github.com</a:t>
            </a:r>
            <a:endParaRPr lang="zh-CN" altLang="en-US" sz="1100" dirty="0"/>
          </a:p>
        </p:txBody>
      </p:sp>
      <p:sp>
        <p:nvSpPr>
          <p:cNvPr id="8" name="TextBox 7"/>
          <p:cNvSpPr txBox="1"/>
          <p:nvPr/>
        </p:nvSpPr>
        <p:spPr>
          <a:xfrm>
            <a:off x="5500694" y="2714620"/>
            <a:ext cx="2000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>
                <a:solidFill>
                  <a:srgbClr val="000099"/>
                </a:solidFill>
              </a:rPr>
              <a:t>Zurich own self GitHub</a:t>
            </a:r>
          </a:p>
          <a:p>
            <a:r>
              <a:rPr lang="en-US" altLang="zh-CN" sz="1000" dirty="0" smtClean="0">
                <a:solidFill>
                  <a:srgbClr val="000099"/>
                </a:solidFill>
              </a:rPr>
              <a:t>normally we use GitHub.com</a:t>
            </a:r>
            <a:endParaRPr lang="zh-CN" altLang="en-US" sz="1000" dirty="0">
              <a:solidFill>
                <a:srgbClr val="000099"/>
              </a:solidFill>
            </a:endParaRPr>
          </a:p>
        </p:txBody>
      </p:sp>
      <p:sp>
        <p:nvSpPr>
          <p:cNvPr id="9" name="左大括号 8"/>
          <p:cNvSpPr/>
          <p:nvPr/>
        </p:nvSpPr>
        <p:spPr>
          <a:xfrm>
            <a:off x="5072066" y="2571744"/>
            <a:ext cx="571504" cy="785818"/>
          </a:xfrm>
          <a:prstGeom prst="leftBrace">
            <a:avLst/>
          </a:prstGeom>
          <a:ln>
            <a:solidFill>
              <a:srgbClr val="21C949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右大括号 9"/>
          <p:cNvSpPr/>
          <p:nvPr/>
        </p:nvSpPr>
        <p:spPr>
          <a:xfrm>
            <a:off x="7215206" y="2571744"/>
            <a:ext cx="500066" cy="785818"/>
          </a:xfrm>
          <a:prstGeom prst="rightBrace">
            <a:avLst/>
          </a:prstGeom>
          <a:ln>
            <a:solidFill>
              <a:srgbClr val="21C949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线形标注 3 11"/>
          <p:cNvSpPr/>
          <p:nvPr/>
        </p:nvSpPr>
        <p:spPr>
          <a:xfrm>
            <a:off x="642910" y="2786058"/>
            <a:ext cx="1500198" cy="571504"/>
          </a:xfrm>
          <a:prstGeom prst="borderCallout3">
            <a:avLst>
              <a:gd name="adj1" fmla="val 11273"/>
              <a:gd name="adj2" fmla="val 105311"/>
              <a:gd name="adj3" fmla="val -23119"/>
              <a:gd name="adj4" fmla="val 130728"/>
              <a:gd name="adj5" fmla="val 34206"/>
              <a:gd name="adj6" fmla="val 128735"/>
              <a:gd name="adj7" fmla="val 38197"/>
              <a:gd name="adj8" fmla="val 144333"/>
            </a:avLst>
          </a:prstGeom>
          <a:noFill/>
          <a:ln w="952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rgbClr val="000099"/>
                </a:solidFill>
              </a:rPr>
              <a:t>My GitHub account:</a:t>
            </a:r>
          </a:p>
          <a:p>
            <a:pPr algn="ctr"/>
            <a:r>
              <a:rPr lang="en-US" altLang="zh-CN" sz="1000" dirty="0" err="1" smtClean="0">
                <a:solidFill>
                  <a:srgbClr val="000099"/>
                </a:solidFill>
              </a:rPr>
              <a:t>Xiaofuw</a:t>
            </a:r>
            <a:r>
              <a:rPr lang="en-US" altLang="zh-CN" sz="1000" dirty="0" smtClean="0">
                <a:solidFill>
                  <a:srgbClr val="000099"/>
                </a:solidFill>
              </a:rPr>
              <a:t> /  Test1234!</a:t>
            </a:r>
            <a:endParaRPr lang="zh-CN" altLang="en-US" sz="1000" dirty="0">
              <a:solidFill>
                <a:srgbClr val="000099"/>
              </a:solidFill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785786" y="4857760"/>
            <a:ext cx="1571636" cy="571504"/>
          </a:xfrm>
          <a:prstGeom prst="roundRect">
            <a:avLst/>
          </a:prstGeom>
          <a:ln w="28575">
            <a:solidFill>
              <a:srgbClr val="21C949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Git </a:t>
            </a:r>
            <a:r>
              <a:rPr lang="en-US" altLang="zh-CN" sz="1600" dirty="0" err="1" smtClean="0"/>
              <a:t>Gui</a:t>
            </a:r>
            <a:endParaRPr lang="zh-CN" altLang="en-US" sz="1600" dirty="0" err="1" smtClean="0"/>
          </a:p>
        </p:txBody>
      </p:sp>
      <p:sp>
        <p:nvSpPr>
          <p:cNvPr id="14" name="TextBox 13"/>
          <p:cNvSpPr txBox="1"/>
          <p:nvPr/>
        </p:nvSpPr>
        <p:spPr>
          <a:xfrm>
            <a:off x="3143240" y="3500438"/>
            <a:ext cx="13660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 smtClean="0">
                <a:solidFill>
                  <a:srgbClr val="000099"/>
                </a:solidFill>
              </a:rPr>
              <a:t>ShareRepository</a:t>
            </a:r>
            <a:endParaRPr lang="zh-CN" altLang="en-US" sz="1200" dirty="0">
              <a:solidFill>
                <a:srgbClr val="000099"/>
              </a:solidFill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3357554" y="4857760"/>
            <a:ext cx="1571636" cy="571504"/>
          </a:xfrm>
          <a:prstGeom prst="roundRect">
            <a:avLst/>
          </a:prstGeom>
          <a:ln w="28575">
            <a:solidFill>
              <a:srgbClr val="21C949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Git Bash</a:t>
            </a:r>
            <a:endParaRPr lang="zh-CN" altLang="en-US" sz="1600" dirty="0" err="1" smtClean="0"/>
          </a:p>
        </p:txBody>
      </p:sp>
      <p:sp>
        <p:nvSpPr>
          <p:cNvPr id="16" name="圆角矩形 15"/>
          <p:cNvSpPr/>
          <p:nvPr/>
        </p:nvSpPr>
        <p:spPr>
          <a:xfrm>
            <a:off x="6143636" y="4857760"/>
            <a:ext cx="1571636" cy="571504"/>
          </a:xfrm>
          <a:prstGeom prst="roundRect">
            <a:avLst/>
          </a:prstGeom>
          <a:ln w="28575">
            <a:solidFill>
              <a:srgbClr val="21C949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 smtClean="0"/>
              <a:t>TortoiseGit</a:t>
            </a:r>
            <a:endParaRPr lang="zh-CN" altLang="en-US" sz="1600" dirty="0" err="1" smtClean="0"/>
          </a:p>
        </p:txBody>
      </p:sp>
      <p:grpSp>
        <p:nvGrpSpPr>
          <p:cNvPr id="26" name="组合 25"/>
          <p:cNvGrpSpPr/>
          <p:nvPr/>
        </p:nvGrpSpPr>
        <p:grpSpPr>
          <a:xfrm>
            <a:off x="1714480" y="5429264"/>
            <a:ext cx="5679321" cy="500067"/>
            <a:chOff x="1714480" y="5429264"/>
            <a:chExt cx="5679321" cy="500067"/>
          </a:xfrm>
        </p:grpSpPr>
        <p:sp>
          <p:nvSpPr>
            <p:cNvPr id="17" name="左大括号 16"/>
            <p:cNvSpPr/>
            <p:nvPr/>
          </p:nvSpPr>
          <p:spPr>
            <a:xfrm rot="16200000">
              <a:off x="4304108" y="2839637"/>
              <a:ext cx="500066" cy="5679321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9" name="直接连接符 18"/>
            <p:cNvCxnSpPr/>
            <p:nvPr/>
          </p:nvCxnSpPr>
          <p:spPr>
            <a:xfrm rot="5400000">
              <a:off x="3893736" y="5535230"/>
              <a:ext cx="21352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/>
          <p:cNvSpPr txBox="1"/>
          <p:nvPr/>
        </p:nvSpPr>
        <p:spPr>
          <a:xfrm>
            <a:off x="3500430" y="6000768"/>
            <a:ext cx="25717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rgbClr val="000099"/>
                </a:solidFill>
              </a:rPr>
              <a:t>Local Repository Manage Tools</a:t>
            </a:r>
            <a:endParaRPr lang="zh-CN" altLang="en-US" sz="1200" dirty="0">
              <a:solidFill>
                <a:srgbClr val="000099"/>
              </a:solidFill>
            </a:endParaRPr>
          </a:p>
        </p:txBody>
      </p:sp>
      <p:cxnSp>
        <p:nvCxnSpPr>
          <p:cNvPr id="34" name="曲线连接符 33"/>
          <p:cNvCxnSpPr/>
          <p:nvPr/>
        </p:nvCxnSpPr>
        <p:spPr>
          <a:xfrm rot="5400000" flipH="1" flipV="1">
            <a:off x="1464447" y="3464719"/>
            <a:ext cx="1714512" cy="1214446"/>
          </a:xfrm>
          <a:prstGeom prst="curved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曲线连接符 41"/>
          <p:cNvCxnSpPr/>
          <p:nvPr/>
        </p:nvCxnSpPr>
        <p:spPr>
          <a:xfrm rot="10800000">
            <a:off x="4643438" y="3214686"/>
            <a:ext cx="1857388" cy="1643074"/>
          </a:xfrm>
          <a:prstGeom prst="curved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曲线连接符 43"/>
          <p:cNvCxnSpPr>
            <a:endCxn id="14" idx="2"/>
          </p:cNvCxnSpPr>
          <p:nvPr/>
        </p:nvCxnSpPr>
        <p:spPr>
          <a:xfrm rot="16200000" flipV="1">
            <a:off x="3373227" y="4230491"/>
            <a:ext cx="1080323" cy="174216"/>
          </a:xfrm>
          <a:prstGeom prst="curved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Compare </a:t>
            </a:r>
            <a:r>
              <a:rPr lang="en-US" altLang="zh-CN" dirty="0" err="1" smtClean="0"/>
              <a:t>Git,SVN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CN" sz="2000" dirty="0" smtClean="0"/>
              <a:t>The most different between Git and SVN is </a:t>
            </a:r>
            <a:r>
              <a:rPr lang="en-US" altLang="zh-CN" sz="2000" dirty="0" smtClean="0">
                <a:solidFill>
                  <a:srgbClr val="FF0000"/>
                </a:solidFill>
              </a:rPr>
              <a:t>Git in local has a set of repository</a:t>
            </a:r>
            <a:r>
              <a:rPr lang="en-US" altLang="zh-CN" sz="2000" dirty="0" smtClean="0"/>
              <a:t>.</a:t>
            </a:r>
            <a:endParaRPr lang="en-US" altLang="zh-CN" sz="2000" dirty="0"/>
          </a:p>
          <a:p>
            <a:pPr marL="457200" indent="-457200">
              <a:buNone/>
            </a:pPr>
            <a:r>
              <a:rPr lang="en-US" altLang="zh-CN" sz="2000" dirty="0" smtClean="0"/>
              <a:t>like submit/show logs/revert  etc operations</a:t>
            </a:r>
          </a:p>
          <a:p>
            <a:pPr marL="457200" indent="-457200">
              <a:buNone/>
            </a:pPr>
            <a:r>
              <a:rPr lang="en-US" altLang="zh-CN" sz="2000" dirty="0" smtClean="0"/>
              <a:t>2. If need to </a:t>
            </a:r>
            <a:r>
              <a:rPr lang="en-US" altLang="zh-CN" sz="2000" dirty="0" smtClean="0">
                <a:solidFill>
                  <a:srgbClr val="FF0000"/>
                </a:solidFill>
              </a:rPr>
              <a:t>share your local repository with others, need to use 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GitHub.com</a:t>
            </a:r>
            <a:r>
              <a:rPr lang="en-US" altLang="zh-CN" sz="2000" dirty="0" err="1" smtClean="0"/>
              <a:t>.or</a:t>
            </a:r>
            <a:r>
              <a:rPr lang="en-US" altLang="zh-CN" sz="2000" dirty="0" smtClean="0"/>
              <a:t> create a yourself GitHub </a:t>
            </a:r>
          </a:p>
          <a:p>
            <a:pPr marL="457200" indent="-457200">
              <a:buNone/>
            </a:pPr>
            <a:r>
              <a:rPr lang="en-US" altLang="zh-CN" sz="2000" dirty="0" smtClean="0"/>
              <a:t>Need to use below command to sync local repo and GitHub server repository.</a:t>
            </a:r>
          </a:p>
          <a:p>
            <a:pPr marL="457200" indent="-457200">
              <a:buNone/>
            </a:pPr>
            <a:r>
              <a:rPr lang="en-US" altLang="zh-CN" sz="2000" dirty="0" smtClean="0"/>
              <a:t>Like </a:t>
            </a:r>
            <a:r>
              <a:rPr lang="en-US" altLang="zh-CN" sz="2000" dirty="0" err="1" smtClean="0">
                <a:solidFill>
                  <a:srgbClr val="000099"/>
                </a:solidFill>
              </a:rPr>
              <a:t>Push,Fetch,Pull</a:t>
            </a:r>
            <a:endParaRPr lang="en-US" altLang="zh-CN" sz="2000" dirty="0" smtClean="0">
              <a:solidFill>
                <a:srgbClr val="000099"/>
              </a:solidFill>
            </a:endParaRPr>
          </a:p>
          <a:p>
            <a:pPr marL="457200" indent="-457200">
              <a:buNone/>
            </a:pPr>
            <a:endParaRPr lang="en-US" altLang="zh-CN" sz="20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DCFEBBF-06B3-4C64-91FC-DE3D5819187A}" type="slidenum">
              <a:rPr lang="zh-CN" altLang="en-US" smtClean="0"/>
              <a:pPr/>
              <a:t>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zh-CN" dirty="0" smtClean="0"/>
              <a:t>GitHub 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TortoiseGit</a:t>
            </a:r>
            <a:r>
              <a:rPr lang="zh-CN" altLang="en-US" dirty="0" smtClean="0"/>
              <a:t>使用简介</a:t>
            </a:r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altLang="zh-CN" sz="800" dirty="0" smtClean="0"/>
              <a:t>2/10/2015</a:t>
            </a:r>
            <a:endParaRPr lang="zh-CN" altLang="en-US" sz="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43174" y="3929066"/>
            <a:ext cx="4419600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cap="none" dirty="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Create a GitHub Account</a:t>
            </a:r>
            <a:endParaRPr lang="en-US" cap="none" dirty="0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Open </a:t>
            </a:r>
            <a:r>
              <a:rPr lang="en-US" sz="1800" dirty="0" smtClean="0">
                <a:hlinkClick r:id="rId2"/>
              </a:rPr>
              <a:t>https</a:t>
            </a:r>
            <a:r>
              <a:rPr lang="en-US" sz="1800" dirty="0">
                <a:hlinkClick r:id="rId2"/>
              </a:rPr>
              <a:t>://github.com</a:t>
            </a:r>
            <a:r>
              <a:rPr lang="en-US" sz="1800" dirty="0" smtClean="0">
                <a:hlinkClick r:id="rId2"/>
              </a:rPr>
              <a:t>/</a:t>
            </a:r>
            <a:endParaRPr lang="en-US" sz="1800" dirty="0" smtClean="0"/>
          </a:p>
          <a:p>
            <a:r>
              <a:rPr lang="en-US" sz="1800" dirty="0" smtClean="0"/>
              <a:t>Register a new yourself account (mine: </a:t>
            </a:r>
            <a:r>
              <a:rPr lang="en-US" sz="1800" dirty="0" err="1" smtClean="0">
                <a:solidFill>
                  <a:srgbClr val="00B0F0"/>
                </a:solidFill>
              </a:rPr>
              <a:t>xiaofuwu</a:t>
            </a:r>
            <a:r>
              <a:rPr lang="en-US" sz="1800" dirty="0" smtClean="0">
                <a:solidFill>
                  <a:srgbClr val="00B0F0"/>
                </a:solidFill>
              </a:rPr>
              <a:t>/Test1234!</a:t>
            </a:r>
            <a:r>
              <a:rPr lang="en-US" sz="1800" dirty="0" smtClean="0"/>
              <a:t>)</a:t>
            </a:r>
          </a:p>
          <a:p>
            <a:r>
              <a:rPr lang="en-US" sz="1800" dirty="0" smtClean="0"/>
              <a:t>Login your account. </a:t>
            </a:r>
            <a:endParaRPr lang="en-US" sz="1800" dirty="0"/>
          </a:p>
          <a:p>
            <a:r>
              <a:rPr lang="en-US" sz="1800" dirty="0" smtClean="0"/>
              <a:t>Create a new repository (public repo, need fee if you want to create private repository)</a:t>
            </a:r>
          </a:p>
          <a:p>
            <a:endParaRPr lang="en-US" sz="1800" dirty="0"/>
          </a:p>
          <a:p>
            <a:endParaRPr lang="en-US" sz="1800" dirty="0" smtClean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endParaRPr lang="en-US" sz="1800" dirty="0" smtClean="0"/>
          </a:p>
          <a:p>
            <a:r>
              <a:rPr lang="en-US" sz="1800" dirty="0" smtClean="0"/>
              <a:t>After create the repository. Can access it by below 3 kinds of way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 smtClean="0"/>
              <a:t>HTTPS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 smtClean="0"/>
              <a:t>SSH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 smtClean="0"/>
              <a:t>Subversion</a:t>
            </a:r>
          </a:p>
          <a:p>
            <a:pPr marL="0" indent="0">
              <a:buNone/>
            </a:pPr>
            <a:endParaRPr lang="en-US" sz="18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78491" y="2666999"/>
            <a:ext cx="2762250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563030" y="4724400"/>
            <a:ext cx="2105025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212045" y="5922220"/>
            <a:ext cx="4495141" cy="369332"/>
          </a:xfrm>
          <a:prstGeom prst="rect">
            <a:avLst/>
          </a:prstGeom>
          <a:solidFill>
            <a:srgbClr val="66FF66"/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git@github.com:xiaofuwu</a:t>
            </a:r>
            <a:r>
              <a:rPr lang="en-US" dirty="0" smtClean="0">
                <a:solidFill>
                  <a:srgbClr val="FF0000"/>
                </a:solidFill>
              </a:rPr>
              <a:t>/</a:t>
            </a:r>
            <a:r>
              <a:rPr lang="en-US" dirty="0" err="1" smtClean="0">
                <a:solidFill>
                  <a:srgbClr val="FF0000"/>
                </a:solidFill>
              </a:rPr>
              <a:t>HelloWorld.git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4489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My GitHub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CN" sz="1600" dirty="0" smtClean="0"/>
              <a:t>1. first .open </a:t>
            </a:r>
            <a:r>
              <a:rPr lang="en-US" altLang="zh-CN" sz="1600" dirty="0" smtClean="0">
                <a:hlinkClick r:id="rId2"/>
              </a:rPr>
              <a:t>http://github.com</a:t>
            </a:r>
            <a:endParaRPr lang="en-US" altLang="zh-CN" sz="1600" dirty="0" smtClean="0"/>
          </a:p>
          <a:p>
            <a:r>
              <a:rPr lang="en-US" altLang="zh-CN" sz="1600" dirty="0" smtClean="0"/>
              <a:t>2. create a account, like me </a:t>
            </a:r>
          </a:p>
          <a:p>
            <a:pPr>
              <a:buNone/>
            </a:pPr>
            <a:r>
              <a:rPr lang="en-US" altLang="zh-CN" sz="1600" dirty="0" err="1" smtClean="0"/>
              <a:t>Username:</a:t>
            </a:r>
            <a:r>
              <a:rPr lang="en-US" altLang="zh-CN" sz="1600" dirty="0" err="1" smtClean="0">
                <a:solidFill>
                  <a:srgbClr val="000099"/>
                </a:solidFill>
              </a:rPr>
              <a:t>xiaofuwu</a:t>
            </a:r>
            <a:r>
              <a:rPr lang="en-US" altLang="zh-CN" sz="1600" dirty="0" smtClean="0">
                <a:solidFill>
                  <a:srgbClr val="000099"/>
                </a:solidFill>
              </a:rPr>
              <a:t> </a:t>
            </a:r>
          </a:p>
          <a:p>
            <a:pPr>
              <a:buNone/>
            </a:pPr>
            <a:r>
              <a:rPr lang="en-US" altLang="zh-CN" sz="1600" dirty="0" smtClean="0"/>
              <a:t>Password: </a:t>
            </a:r>
            <a:r>
              <a:rPr lang="en-US" altLang="zh-CN" sz="1600" dirty="0" smtClean="0">
                <a:solidFill>
                  <a:srgbClr val="000099"/>
                </a:solidFill>
              </a:rPr>
              <a:t>Test1234!</a:t>
            </a:r>
          </a:p>
          <a:p>
            <a:pPr>
              <a:buNone/>
            </a:pPr>
            <a:r>
              <a:rPr lang="en-US" altLang="zh-CN" sz="1600" dirty="0" smtClean="0"/>
              <a:t>Email: </a:t>
            </a:r>
            <a:r>
              <a:rPr lang="en-US" altLang="zh-CN" sz="1600" dirty="0" smtClean="0">
                <a:solidFill>
                  <a:srgbClr val="000099"/>
                </a:solidFill>
                <a:hlinkClick r:id="rId3"/>
              </a:rPr>
              <a:t>xiaofu.wu@pactera.com</a:t>
            </a:r>
            <a:endParaRPr lang="en-US" altLang="zh-CN" sz="1600" dirty="0" smtClean="0">
              <a:solidFill>
                <a:srgbClr val="000099"/>
              </a:solidFill>
            </a:endParaRPr>
          </a:p>
          <a:p>
            <a:r>
              <a:rPr lang="en-US" altLang="zh-CN" sz="1600" dirty="0" smtClean="0"/>
              <a:t>3. Create a repository, like “</a:t>
            </a:r>
            <a:r>
              <a:rPr lang="en-US" altLang="zh-CN" sz="1600" dirty="0" err="1" smtClean="0"/>
              <a:t>helloworld</a:t>
            </a:r>
            <a:r>
              <a:rPr lang="en-US" altLang="zh-CN" sz="1600" dirty="0" smtClean="0"/>
              <a:t>”</a:t>
            </a:r>
          </a:p>
          <a:p>
            <a:r>
              <a:rPr lang="en-US" altLang="zh-CN" sz="1600" dirty="0" smtClean="0"/>
              <a:t>Add SSH public key</a:t>
            </a:r>
          </a:p>
          <a:p>
            <a:pPr>
              <a:buNone/>
            </a:pPr>
            <a:r>
              <a:rPr lang="en-US" altLang="zh-CN" sz="1600" dirty="0" smtClean="0"/>
              <a:t>Git client comminute with GitHub by </a:t>
            </a:r>
            <a:r>
              <a:rPr lang="en-US" altLang="zh-CN" sz="1600" dirty="0" smtClean="0">
                <a:solidFill>
                  <a:srgbClr val="FF0000"/>
                </a:solidFill>
              </a:rPr>
              <a:t>SSH</a:t>
            </a:r>
            <a:r>
              <a:rPr lang="en-US" altLang="zh-CN" sz="1600" dirty="0" smtClean="0"/>
              <a:t> method,</a:t>
            </a:r>
          </a:p>
          <a:p>
            <a:pPr>
              <a:buNone/>
            </a:pPr>
            <a:r>
              <a:rPr lang="en-US" altLang="zh-CN" sz="1600" dirty="0" smtClean="0"/>
              <a:t>Store the public key in GitHub, you own private key </a:t>
            </a:r>
          </a:p>
          <a:p>
            <a:pPr>
              <a:buNone/>
            </a:pPr>
            <a:endParaRPr lang="zh-CN" altLang="en-US" sz="16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altLang="zh-CN" smtClean="0"/>
              <a:t>2015</a:t>
            </a:r>
            <a:r>
              <a:rPr lang="zh-CN" altLang="en-US" smtClean="0"/>
              <a:t>年</a:t>
            </a:r>
            <a:r>
              <a:rPr lang="en-US" altLang="zh-CN" smtClean="0"/>
              <a:t>2</a:t>
            </a:r>
            <a:r>
              <a:rPr lang="zh-CN" altLang="en-US" smtClean="0"/>
              <a:t>月</a:t>
            </a:r>
            <a:r>
              <a:rPr lang="en-US" altLang="zh-CN" smtClean="0"/>
              <a:t>9</a:t>
            </a:r>
            <a:r>
              <a:rPr lang="zh-CN" altLang="en-US" smtClean="0"/>
              <a:t>日星期一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DCFEBBF-06B3-4C64-91FC-DE3D5819187A}" type="slidenum">
              <a:rPr lang="zh-CN" altLang="en-US" smtClean="0"/>
              <a:pPr/>
              <a:t>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zh-CN" smtClean="0"/>
              <a:t>GitHub </a:t>
            </a:r>
            <a:r>
              <a:rPr lang="zh-CN" altLang="en-US" smtClean="0"/>
              <a:t> </a:t>
            </a:r>
            <a:r>
              <a:rPr lang="en-US" altLang="zh-CN" smtClean="0"/>
              <a:t>TortoiseGit</a:t>
            </a:r>
            <a:r>
              <a:rPr lang="zh-CN" altLang="en-US" smtClean="0"/>
              <a:t>使用简介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85852" y="3886201"/>
            <a:ext cx="4575843" cy="2971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cap="none" dirty="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Software installation</a:t>
            </a:r>
            <a:endParaRPr lang="en-US" cap="none" dirty="0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xmlns="" val="378322105"/>
              </p:ext>
            </p:extLst>
          </p:nvPr>
        </p:nvGraphicFramePr>
        <p:xfrm>
          <a:off x="533400" y="762000"/>
          <a:ext cx="7143615" cy="13715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74358"/>
                <a:gridCol w="1373512"/>
                <a:gridCol w="4395745"/>
              </a:tblGrid>
              <a:tr h="269332">
                <a:tc>
                  <a:txBody>
                    <a:bodyPr/>
                    <a:lstStyle/>
                    <a:p>
                      <a:pPr marL="0" marR="0">
                        <a:lnSpc>
                          <a:spcPts val="125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050" dirty="0">
                          <a:effectLst/>
                        </a:rPr>
                        <a:t>Tool</a:t>
                      </a:r>
                      <a:endParaRPr lang="en-US" sz="1050" dirty="0">
                        <a:solidFill>
                          <a:srgbClr val="40404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5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050">
                          <a:effectLst/>
                        </a:rPr>
                        <a:t>Version</a:t>
                      </a:r>
                      <a:endParaRPr lang="en-US" sz="1050">
                        <a:solidFill>
                          <a:srgbClr val="40404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5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050">
                          <a:effectLst/>
                        </a:rPr>
                        <a:t>Download Site</a:t>
                      </a:r>
                      <a:endParaRPr lang="en-US" sz="1050">
                        <a:solidFill>
                          <a:srgbClr val="40404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51025">
                <a:tc>
                  <a:txBody>
                    <a:bodyPr/>
                    <a:lstStyle/>
                    <a:p>
                      <a:pPr marL="0" marR="0">
                        <a:lnSpc>
                          <a:spcPts val="125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050" dirty="0" err="1">
                          <a:effectLst/>
                        </a:rPr>
                        <a:t>TortoiseGit</a:t>
                      </a:r>
                      <a:endParaRPr lang="en-US" sz="1050" dirty="0">
                        <a:solidFill>
                          <a:srgbClr val="40404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5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050">
                          <a:effectLst/>
                        </a:rPr>
                        <a:t>1.8.11.0 or above</a:t>
                      </a:r>
                      <a:endParaRPr lang="en-US" sz="1050">
                        <a:solidFill>
                          <a:srgbClr val="40404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5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050" dirty="0" smtClean="0">
                          <a:effectLst/>
                        </a:rPr>
                        <a:t>http://download.tortoisegit.org/tgit/1.8.12.0/</a:t>
                      </a:r>
                      <a:endParaRPr lang="en-US" sz="1050" dirty="0">
                        <a:solidFill>
                          <a:srgbClr val="40404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51242">
                <a:tc>
                  <a:txBody>
                    <a:bodyPr/>
                    <a:lstStyle/>
                    <a:p>
                      <a:pPr marL="0" marR="0">
                        <a:lnSpc>
                          <a:spcPts val="125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050" dirty="0" err="1">
                          <a:effectLst/>
                        </a:rPr>
                        <a:t>Git</a:t>
                      </a:r>
                      <a:r>
                        <a:rPr lang="en-US" sz="1050" dirty="0">
                          <a:effectLst/>
                        </a:rPr>
                        <a:t> for Window</a:t>
                      </a:r>
                      <a:endParaRPr lang="en-US" sz="1050" dirty="0">
                        <a:solidFill>
                          <a:srgbClr val="40404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5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050">
                          <a:effectLst/>
                        </a:rPr>
                        <a:t>1.9.4 or above</a:t>
                      </a:r>
                      <a:endParaRPr lang="en-US" sz="1050">
                        <a:solidFill>
                          <a:srgbClr val="40404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5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050" dirty="0">
                          <a:effectLst/>
                        </a:rPr>
                        <a:t>http://msysgit.github.io/</a:t>
                      </a:r>
                      <a:endParaRPr lang="en-US" sz="1050" dirty="0">
                        <a:solidFill>
                          <a:srgbClr val="40404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457200" y="2341505"/>
            <a:ext cx="3619902" cy="261610"/>
          </a:xfrm>
          <a:prstGeom prst="rect">
            <a:avLst/>
          </a:prstGeom>
          <a:solidFill>
            <a:srgbClr val="66FF66"/>
          </a:solidFill>
        </p:spPr>
        <p:txBody>
          <a:bodyPr wrap="none">
            <a:spAutoFit/>
          </a:bodyPr>
          <a:lstStyle/>
          <a:p>
            <a:pPr>
              <a:lnSpc>
                <a:spcPts val="1250"/>
              </a:lnSpc>
              <a:spcAft>
                <a:spcPts val="600"/>
              </a:spcAft>
            </a:pPr>
            <a:r>
              <a:rPr lang="en-US" sz="1600" dirty="0" err="1" smtClean="0">
                <a:effectLst/>
              </a:rPr>
              <a:t>TortoiseGit</a:t>
            </a:r>
            <a:r>
              <a:rPr lang="en-US" sz="1600" dirty="0" smtClean="0">
                <a:effectLst/>
              </a:rPr>
              <a:t>: </a:t>
            </a:r>
            <a:r>
              <a:rPr lang="en-US" sz="1600" dirty="0" smtClean="0"/>
              <a:t>A tool like </a:t>
            </a:r>
            <a:r>
              <a:rPr lang="en-US" sz="1600" dirty="0" err="1" smtClean="0"/>
              <a:t>TortoiseSVN</a:t>
            </a:r>
            <a:endParaRPr lang="en-US" sz="16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72143" y="2895600"/>
            <a:ext cx="5083575" cy="3678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86200" y="3962400"/>
            <a:ext cx="4529641" cy="2775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58675" y="2494081"/>
            <a:ext cx="3891610" cy="21232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319510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GUI and </a:t>
            </a:r>
            <a:r>
              <a:rPr lang="en-US" dirty="0" err="1" smtClean="0"/>
              <a:t>Git</a:t>
            </a:r>
            <a:r>
              <a:rPr lang="en-US" dirty="0" smtClean="0"/>
              <a:t> Bash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762000"/>
            <a:ext cx="7467600" cy="56357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/>
              <a:t>After install </a:t>
            </a:r>
            <a:r>
              <a:rPr lang="en-US" sz="1800" dirty="0" err="1" smtClean="0"/>
              <a:t>Git</a:t>
            </a:r>
            <a:r>
              <a:rPr lang="en-US" sz="1800" dirty="0" smtClean="0"/>
              <a:t> for window, will see below 2 items in context menu</a:t>
            </a:r>
            <a:endParaRPr lang="en-US" sz="18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72143" y="1371600"/>
            <a:ext cx="2495550" cy="406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3048000" y="1219200"/>
            <a:ext cx="4572000" cy="1384995"/>
          </a:xfrm>
          <a:prstGeom prst="rect">
            <a:avLst/>
          </a:prstGeom>
          <a:solidFill>
            <a:srgbClr val="66FF66"/>
          </a:solidFill>
        </p:spPr>
        <p:txBody>
          <a:bodyPr>
            <a:spAutoFit/>
          </a:bodyPr>
          <a:lstStyle/>
          <a:p>
            <a:r>
              <a:rPr lang="en-US" sz="1400" dirty="0" err="1"/>
              <a:t>Git</a:t>
            </a:r>
            <a:r>
              <a:rPr lang="en-US" sz="1400" dirty="0"/>
              <a:t> BASH</a:t>
            </a:r>
          </a:p>
          <a:p>
            <a:r>
              <a:rPr lang="en-US" sz="1400" dirty="0" err="1"/>
              <a:t>Git</a:t>
            </a:r>
            <a:r>
              <a:rPr lang="en-US" sz="1400" dirty="0"/>
              <a:t> for Windows provides a BASH emulation used to run </a:t>
            </a:r>
            <a:r>
              <a:rPr lang="en-US" sz="1400" dirty="0" err="1"/>
              <a:t>Git</a:t>
            </a:r>
            <a:r>
              <a:rPr lang="en-US" sz="1400" dirty="0"/>
              <a:t> from the command line. *NIX users should feel right at home, as the BASH emulation behaves just like the "</a:t>
            </a:r>
            <a:r>
              <a:rPr lang="en-US" sz="1400" dirty="0" err="1"/>
              <a:t>git</a:t>
            </a:r>
            <a:r>
              <a:rPr lang="en-US" sz="1400" dirty="0"/>
              <a:t>" command in LINUX and UNIX environments.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37114" y="3015343"/>
            <a:ext cx="5482855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57800" y="5029200"/>
            <a:ext cx="2982686" cy="16663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Arrow Connector 8"/>
          <p:cNvCxnSpPr/>
          <p:nvPr/>
        </p:nvCxnSpPr>
        <p:spPr>
          <a:xfrm flipH="1">
            <a:off x="6477000" y="3810000"/>
            <a:ext cx="457200" cy="1219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708268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Git</a:t>
            </a:r>
            <a:r>
              <a:rPr lang="en-US" dirty="0"/>
              <a:t> GUI and </a:t>
            </a:r>
            <a:r>
              <a:rPr lang="en-US" dirty="0" err="1"/>
              <a:t>Git</a:t>
            </a:r>
            <a:r>
              <a:rPr lang="en-US" dirty="0"/>
              <a:t> Bash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838200"/>
            <a:ext cx="7467600" cy="1066800"/>
          </a:xfrm>
          <a:solidFill>
            <a:srgbClr val="66FF66"/>
          </a:solidFill>
        </p:spPr>
        <p:txBody>
          <a:bodyPr>
            <a:noAutofit/>
          </a:bodyPr>
          <a:lstStyle/>
          <a:p>
            <a:r>
              <a:rPr lang="en-US" sz="1400" dirty="0" err="1"/>
              <a:t>Git</a:t>
            </a:r>
            <a:r>
              <a:rPr lang="en-US" sz="1400" dirty="0"/>
              <a:t> GUI</a:t>
            </a:r>
          </a:p>
          <a:p>
            <a:pPr marL="0" indent="0">
              <a:buNone/>
            </a:pPr>
            <a:r>
              <a:rPr lang="en-US" sz="1400" dirty="0"/>
              <a:t>As Windows users commonly expect graphical user interfaces, </a:t>
            </a:r>
            <a:r>
              <a:rPr lang="en-US" sz="1400" dirty="0" err="1"/>
              <a:t>Git</a:t>
            </a:r>
            <a:r>
              <a:rPr lang="en-US" sz="1400" dirty="0"/>
              <a:t> for Windows also provides the </a:t>
            </a:r>
            <a:r>
              <a:rPr lang="en-US" sz="1400" dirty="0" err="1"/>
              <a:t>Git</a:t>
            </a:r>
            <a:r>
              <a:rPr lang="en-US" sz="1400" dirty="0"/>
              <a:t> GUI, a powerful alternative to </a:t>
            </a:r>
            <a:r>
              <a:rPr lang="en-US" sz="1400" dirty="0" err="1"/>
              <a:t>Git</a:t>
            </a:r>
            <a:r>
              <a:rPr lang="en-US" sz="1400" dirty="0"/>
              <a:t> BASH, offering a graphical version of just about every </a:t>
            </a:r>
            <a:r>
              <a:rPr lang="en-US" sz="1400" dirty="0" err="1"/>
              <a:t>Git</a:t>
            </a:r>
            <a:r>
              <a:rPr lang="en-US" sz="1400" dirty="0"/>
              <a:t> command line function, as well as comprehensive visual diff tools</a:t>
            </a:r>
            <a:r>
              <a:rPr lang="en-US" sz="1400" dirty="0" smtClean="0"/>
              <a:t>.</a:t>
            </a:r>
            <a:endParaRPr lang="en-US" sz="14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3400" y="2133600"/>
            <a:ext cx="7178466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67490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凸显">
  <a:themeElements>
    <a:clrScheme name="凸显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凸显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凸显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3324</TotalTime>
  <Words>609</Words>
  <Application>Microsoft Office PowerPoint</Application>
  <PresentationFormat>全屏显示(4:3)</PresentationFormat>
  <Paragraphs>106</Paragraphs>
  <Slides>14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凸显</vt:lpstr>
      <vt:lpstr>GitHub 简介</vt:lpstr>
      <vt:lpstr>Agenda</vt:lpstr>
      <vt:lpstr>Background,Infrasture</vt:lpstr>
      <vt:lpstr>Compare Git,SVN</vt:lpstr>
      <vt:lpstr>Create a GitHub Account</vt:lpstr>
      <vt:lpstr>My GitHub</vt:lpstr>
      <vt:lpstr>Software installation</vt:lpstr>
      <vt:lpstr>Git GUI and Git Bash</vt:lpstr>
      <vt:lpstr>Git GUI and Git Bash</vt:lpstr>
      <vt:lpstr>Git GUI and Git Bash</vt:lpstr>
      <vt:lpstr>Git tutorial</vt:lpstr>
      <vt:lpstr>Git tutorial</vt:lpstr>
      <vt:lpstr>Git tutorial</vt:lpstr>
      <vt:lpstr>Git tutorial</vt:lpstr>
    </vt:vector>
  </TitlesOfParts>
  <Company>pactera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temp</dc:creator>
  <cp:lastModifiedBy>temp</cp:lastModifiedBy>
  <cp:revision>388</cp:revision>
  <dcterms:created xsi:type="dcterms:W3CDTF">2014-11-01T14:14:32Z</dcterms:created>
  <dcterms:modified xsi:type="dcterms:W3CDTF">2015-02-15T13:59:24Z</dcterms:modified>
</cp:coreProperties>
</file>