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1C949"/>
    <a:srgbClr val="008000"/>
    <a:srgbClr val="CCCC00"/>
    <a:srgbClr val="D63D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55" autoAdjust="0"/>
    <p:restoredTop sz="98339" autoAdjust="0"/>
  </p:normalViewPr>
  <p:slideViewPr>
    <p:cSldViewPr>
      <p:cViewPr>
        <p:scale>
          <a:sx n="100" d="100"/>
          <a:sy n="100" d="100"/>
        </p:scale>
        <p:origin x="-1932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91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17752-800D-4380-8C25-04301CAD6EFD}" type="datetimeFigureOut">
              <a:rPr lang="zh-CN" altLang="en-US" smtClean="0"/>
              <a:pPr/>
              <a:t>2015/3/8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smtClean="0"/>
              <a:t>版权所有作者：巫晓福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EC71C-961D-4968-AC37-3D4730129E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DB260-D4F8-4671-A3BD-DA3C258AE219}" type="datetimeFigureOut">
              <a:rPr lang="zh-CN" altLang="en-US" smtClean="0"/>
              <a:pPr/>
              <a:t>2015/3/8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smtClean="0"/>
              <a:t>版权所有作者：巫晓福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DA765-E576-4CD9-809C-E878F19273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 cap="none" baseline="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r>
              <a:rPr lang="en-US" altLang="zh-CN" smtClean="0"/>
              <a:t>2014/11/1</a:t>
            </a:r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altLang="zh-CN" smtClean="0"/>
              <a:t>Android </a:t>
            </a:r>
            <a:r>
              <a:rPr lang="zh-CN" altLang="en-US" smtClean="0"/>
              <a:t>手机软件研发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DCFEBBF-06B3-4C64-91FC-DE3D581918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2014/11/1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Android </a:t>
            </a:r>
            <a:r>
              <a:rPr lang="zh-CN" altLang="en-US" smtClean="0"/>
              <a:t>手机软件研发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EBBF-06B3-4C64-91FC-DE3D581918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2014/11/1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Android </a:t>
            </a:r>
            <a:r>
              <a:rPr lang="zh-CN" altLang="en-US" smtClean="0"/>
              <a:t>手机软件研发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EBBF-06B3-4C64-91FC-DE3D581918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457200"/>
          </a:xfrm>
        </p:spPr>
        <p:txBody>
          <a:bodyPr/>
          <a:lstStyle>
            <a:lvl1pPr>
              <a:defRPr cap="none" baseline="0">
                <a:latin typeface="Arial" panose="020B0604020202020204" pitchFamily="34" charset="0"/>
                <a:ea typeface="+mn-ea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467600" cy="5635752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7CF0C7-272E-49B5-A239-3E04052E0407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9BF818D-EE60-4A79-893A-D9EF4109A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71414"/>
            <a:ext cx="7467600" cy="511156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28596" y="785794"/>
            <a:ext cx="7467600" cy="5016628"/>
          </a:xfrm>
        </p:spPr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 sz="800" baseline="0"/>
            </a:lvl1pPr>
          </a:lstStyle>
          <a:p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9</a:t>
            </a:r>
            <a:r>
              <a:rPr lang="zh-CN" altLang="en-US" dirty="0" smtClean="0"/>
              <a:t>日星期一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DCFEBBF-06B3-4C64-91FC-DE3D5819187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 sz="800" baseline="0"/>
            </a:lvl1pPr>
          </a:lstStyle>
          <a:p>
            <a:r>
              <a:rPr lang="en-US" altLang="zh-CN" dirty="0" smtClean="0"/>
              <a:t>GitHub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TortoiseGit</a:t>
            </a:r>
            <a:r>
              <a:rPr lang="zh-CN" altLang="en-US" dirty="0" smtClean="0"/>
              <a:t>使用简介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r>
              <a:rPr lang="en-US" altLang="zh-CN" dirty="0" smtClean="0"/>
              <a:t>2/9/2015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altLang="zh-CN" dirty="0" smtClean="0"/>
              <a:t>GitHub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TortoiseGit</a:t>
            </a:r>
            <a:r>
              <a:rPr lang="zh-CN" altLang="en-US" dirty="0" smtClean="0"/>
              <a:t>使用简介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DCFEBBF-06B3-4C64-91FC-DE3D581918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2015/2/9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GitHub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TortoiseGit</a:t>
            </a:r>
            <a:r>
              <a:rPr lang="zh-CN" altLang="en-US" dirty="0" smtClean="0"/>
              <a:t>使用简介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EBBF-06B3-4C64-91FC-DE3D5819187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42910" y="714356"/>
            <a:ext cx="3657600" cy="5429288"/>
          </a:xfrm>
        </p:spPr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357686" y="714356"/>
            <a:ext cx="3657600" cy="542928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28596" y="71414"/>
            <a:ext cx="7467600" cy="511156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2014/11/1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Android </a:t>
            </a:r>
            <a:r>
              <a:rPr lang="zh-CN" altLang="en-US" smtClean="0"/>
              <a:t>手机软件研发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EBBF-06B3-4C64-91FC-DE3D5819187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altLang="zh-CN" smtClean="0"/>
              <a:t>2014/11/1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DCFEBBF-06B3-4C64-91FC-DE3D5819187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altLang="zh-CN" smtClean="0"/>
              <a:t>Android </a:t>
            </a:r>
            <a:r>
              <a:rPr lang="zh-CN" altLang="en-US" smtClean="0"/>
              <a:t>手机软件研发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2014/11/1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Android </a:t>
            </a:r>
            <a:r>
              <a:rPr lang="zh-CN" altLang="en-US" smtClean="0"/>
              <a:t>手机软件研发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EBBF-06B3-4C64-91FC-DE3D581918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altLang="zh-CN" smtClean="0"/>
              <a:t>2014/11/1</a:t>
            </a:r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DCFEBBF-06B3-4C64-91FC-DE3D5819187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altLang="zh-CN" smtClean="0"/>
              <a:t>Android </a:t>
            </a:r>
            <a:r>
              <a:rPr lang="zh-CN" altLang="en-US" smtClean="0"/>
              <a:t>手机软件研发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altLang="zh-CN" smtClean="0"/>
              <a:t>2014/11/1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DCFEBBF-06B3-4C64-91FC-DE3D5819187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altLang="zh-CN" smtClean="0"/>
              <a:t>Android </a:t>
            </a:r>
            <a:r>
              <a:rPr lang="zh-CN" altLang="en-US" smtClean="0"/>
              <a:t>手机软件研发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9</a:t>
            </a:r>
            <a:r>
              <a:rPr lang="zh-CN" altLang="en-US" dirty="0" smtClean="0"/>
              <a:t>日星期一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altLang="zh-CN" dirty="0" smtClean="0"/>
              <a:t>GitHub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TortoiseGit</a:t>
            </a:r>
            <a:r>
              <a:rPr lang="zh-CN" altLang="en-US" dirty="0" smtClean="0"/>
              <a:t>使用简介</a:t>
            </a:r>
            <a:endParaRPr lang="zh-CN" altLang="en-US" dirty="0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DCFEBBF-06B3-4C64-91FC-DE3D581918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xiaofu.wu@pactera.com" TargetMode="External"/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GitHub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Author: Xiao Fu Wu</a:t>
            </a:r>
          </a:p>
          <a:p>
            <a:r>
              <a:rPr lang="en-US" altLang="zh-CN" dirty="0" smtClean="0"/>
              <a:t>Date: 09-Feb,2015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2015/2/9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GitHub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TortoiseGit</a:t>
            </a:r>
            <a:r>
              <a:rPr lang="zh-CN" altLang="en-US" dirty="0" smtClean="0"/>
              <a:t>使用简介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EBBF-06B3-4C64-91FC-DE3D5819187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GUI and </a:t>
            </a:r>
            <a:r>
              <a:rPr lang="en-US" dirty="0" err="1"/>
              <a:t>Git</a:t>
            </a:r>
            <a:r>
              <a:rPr lang="en-US" dirty="0"/>
              <a:t> 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467600" cy="609600"/>
          </a:xfrm>
          <a:solidFill>
            <a:srgbClr val="66FF66"/>
          </a:solidFill>
        </p:spPr>
        <p:txBody>
          <a:bodyPr>
            <a:noAutofit/>
          </a:bodyPr>
          <a:lstStyle/>
          <a:p>
            <a:r>
              <a:rPr lang="en-US" sz="1400" dirty="0" err="1" smtClean="0"/>
              <a:t>Git</a:t>
            </a:r>
            <a:r>
              <a:rPr lang="en-US" sz="1400" dirty="0" smtClean="0"/>
              <a:t> online document</a:t>
            </a:r>
          </a:p>
          <a:p>
            <a:pPr marL="0" indent="0">
              <a:buNone/>
            </a:pPr>
            <a:r>
              <a:rPr lang="en-US" sz="1400" dirty="0" smtClean="0"/>
              <a:t>From the help document, we can get most of command of </a:t>
            </a:r>
            <a:r>
              <a:rPr lang="en-US" sz="1400" dirty="0" err="1" smtClean="0"/>
              <a:t>Git</a:t>
            </a:r>
            <a:r>
              <a:rPr lang="en-US" sz="1400" dirty="0" smtClean="0"/>
              <a:t> and know how to use it.</a:t>
            </a:r>
            <a:endParaRPr lang="en-US" sz="1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6281539" cy="3610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5334000"/>
            <a:ext cx="7772400" cy="738664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git</a:t>
            </a:r>
            <a:r>
              <a:rPr lang="en-US" sz="1400" dirty="0"/>
              <a:t> [--version] [--help] [-C &lt;path&gt;] [-c &lt;name&gt;=&lt;value&gt;] [--exec-path[=&lt;path&gt;]] [--html-path] </a:t>
            </a:r>
            <a:endParaRPr lang="en-US" sz="1400" dirty="0" smtClean="0"/>
          </a:p>
          <a:p>
            <a:r>
              <a:rPr lang="en-US" sz="1400" dirty="0" smtClean="0"/>
              <a:t>[--</a:t>
            </a:r>
            <a:r>
              <a:rPr lang="en-US" sz="1400" dirty="0"/>
              <a:t>man-path] [--info-path] [-p|--paginate|--no-pager] [--no-replace-objects] [--bare] </a:t>
            </a:r>
            <a:endParaRPr lang="en-US" sz="1400" dirty="0" smtClean="0"/>
          </a:p>
          <a:p>
            <a:r>
              <a:rPr lang="en-US" sz="1400" dirty="0" smtClean="0"/>
              <a:t>[--</a:t>
            </a:r>
            <a:r>
              <a:rPr lang="en-US" sz="1400" dirty="0" err="1"/>
              <a:t>git-dir</a:t>
            </a:r>
            <a:r>
              <a:rPr lang="en-US" sz="1400" dirty="0"/>
              <a:t>=&lt;path&gt;] [--work-tree=&lt;path&gt;] [--namespace=&lt;name&gt;] &lt;command&gt; [&lt;</a:t>
            </a:r>
            <a:r>
              <a:rPr lang="en-US" sz="1400" dirty="0" err="1"/>
              <a:t>args</a:t>
            </a:r>
            <a:r>
              <a:rPr lang="en-US" sz="1400" dirty="0"/>
              <a:t>&gt;]</a:t>
            </a:r>
          </a:p>
        </p:txBody>
      </p:sp>
    </p:spTree>
    <p:extLst>
      <p:ext uri="{BB962C8B-B14F-4D97-AF65-F5344CB8AC3E}">
        <p14:creationId xmlns="" xmlns:p14="http://schemas.microsoft.com/office/powerpoint/2010/main" val="422109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81200" y="1143000"/>
            <a:ext cx="8153400" cy="1575022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It </a:t>
            </a:r>
            <a:r>
              <a:rPr lang="en-US" sz="1600" dirty="0"/>
              <a:t>is a good idea to introduce yourself to </a:t>
            </a:r>
            <a:r>
              <a:rPr lang="en-US" sz="1600" dirty="0" err="1"/>
              <a:t>Git</a:t>
            </a:r>
            <a:r>
              <a:rPr lang="en-US" sz="1600" dirty="0"/>
              <a:t> with your name and public email address before doing any operation. The easiest way to do so is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33399" y="1766891"/>
            <a:ext cx="6739345" cy="646331"/>
          </a:xfrm>
          <a:prstGeom prst="rect">
            <a:avLst/>
          </a:prstGeom>
          <a:solidFill>
            <a:srgbClr val="99FF99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user.name "Your Name Comes Here" 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you@yourdomain.example.com</a:t>
            </a:r>
          </a:p>
        </p:txBody>
      </p:sp>
      <p:sp>
        <p:nvSpPr>
          <p:cNvPr id="8" name="Rectangle 7"/>
          <p:cNvSpPr/>
          <p:nvPr/>
        </p:nvSpPr>
        <p:spPr>
          <a:xfrm>
            <a:off x="460044" y="2859613"/>
            <a:ext cx="3654755" cy="338554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</a:rPr>
              <a:t>Importing a new project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43" y="3295666"/>
            <a:ext cx="8199437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45" y="4450928"/>
            <a:ext cx="7875587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81816" y="762000"/>
            <a:ext cx="266700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CC"/>
                </a:solidFill>
              </a:rPr>
              <a:t>DESCRIPTION</a:t>
            </a:r>
            <a:endParaRPr lang="en-US" sz="1400" dirty="0" smtClean="0">
              <a:solidFill>
                <a:srgbClr val="0000CC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91200" y="5374853"/>
            <a:ext cx="533400" cy="187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97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1816" y="762000"/>
            <a:ext cx="266700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Making changes</a:t>
            </a:r>
            <a:endParaRPr lang="en-US" sz="1400" dirty="0" smtClean="0">
              <a:solidFill>
                <a:srgbClr val="0000CC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91200" y="5374853"/>
            <a:ext cx="533400" cy="187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6" y="1219200"/>
            <a:ext cx="8303925" cy="353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963886"/>
            <a:ext cx="8303925" cy="150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6332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1816" y="762000"/>
            <a:ext cx="266700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Managing branches</a:t>
            </a:r>
            <a:endParaRPr lang="en-US" sz="1400" dirty="0" smtClean="0">
              <a:solidFill>
                <a:srgbClr val="0000CC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60839"/>
            <a:ext cx="8641700" cy="467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58677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91200" y="5374853"/>
            <a:ext cx="533400" cy="187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88056"/>
            <a:ext cx="8143525" cy="4903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8826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How to generate private key and public key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CF0C7-272E-49B5-A239-3E04052E0407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BF818D-EE60-4A79-893A-D9EF4109A5A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357298"/>
            <a:ext cx="7256463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00034" y="714356"/>
            <a:ext cx="3308919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Step 1: Generate private key and public key</a:t>
            </a:r>
          </a:p>
          <a:p>
            <a:r>
              <a:rPr lang="en-US" altLang="zh-CN" sz="1200" dirty="0" smtClean="0"/>
              <a:t>open the 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Gui</a:t>
            </a:r>
            <a:r>
              <a:rPr lang="en-US" altLang="zh-CN" sz="1200" dirty="0" smtClean="0"/>
              <a:t> -&gt;help-&gt;show SSH Key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rot="5400000">
            <a:off x="6036479" y="2178835"/>
            <a:ext cx="785818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2857496"/>
            <a:ext cx="513397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How to generate private key and public key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CF0C7-272E-49B5-A239-3E04052E0407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BF818D-EE60-4A79-893A-D9EF4109A5A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43372" y="2714620"/>
            <a:ext cx="4352381" cy="26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071546"/>
            <a:ext cx="7256463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00034" y="714356"/>
            <a:ext cx="3571812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Step 2: open the 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Gui</a:t>
            </a:r>
            <a:r>
              <a:rPr lang="en-US" altLang="zh-CN" sz="1200" dirty="0" smtClean="0"/>
              <a:t> -&gt;help-&gt;show SSH Key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rot="5400000">
            <a:off x="6357950" y="2214554"/>
            <a:ext cx="500066" cy="3571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7158" y="2643182"/>
            <a:ext cx="3207929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Step 3: Copy the public key to GitHub.com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500438"/>
            <a:ext cx="4140705" cy="2619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285720" y="2928934"/>
            <a:ext cx="3858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000099"/>
                </a:solidFill>
              </a:rPr>
              <a:t>Setting -&gt;SSH-&gt;paste the public key which copy in step1-&gt;fill </a:t>
            </a:r>
          </a:p>
          <a:p>
            <a:r>
              <a:rPr lang="en-US" altLang="zh-CN" sz="1000" dirty="0" smtClean="0">
                <a:solidFill>
                  <a:srgbClr val="000099"/>
                </a:solidFill>
              </a:rPr>
              <a:t>Title -&gt;click “Apply”</a:t>
            </a:r>
            <a:endParaRPr lang="zh-CN" altLang="en-US" sz="10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How to generate private key and public key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CF0C7-272E-49B5-A239-3E04052E0407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BF818D-EE60-4A79-893A-D9EF4109A5A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0035" y="714356"/>
            <a:ext cx="3000396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Step 4: Get your private key file by command in 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Bash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4348" y="1428736"/>
            <a:ext cx="12394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0099"/>
                </a:solidFill>
              </a:rPr>
              <a:t>Open </a:t>
            </a:r>
            <a:r>
              <a:rPr lang="en-US" altLang="zh-CN" sz="1200" dirty="0" err="1" smtClean="0">
                <a:solidFill>
                  <a:srgbClr val="000099"/>
                </a:solidFill>
              </a:rPr>
              <a:t>Git</a:t>
            </a:r>
            <a:r>
              <a:rPr lang="en-US" altLang="zh-CN" sz="1200" dirty="0" smtClean="0">
                <a:solidFill>
                  <a:srgbClr val="000099"/>
                </a:solidFill>
              </a:rPr>
              <a:t> Bash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200" dirty="0" err="1" smtClean="0">
                <a:solidFill>
                  <a:srgbClr val="000099"/>
                </a:solidFill>
              </a:rPr>
              <a:t>cd</a:t>
            </a:r>
            <a:r>
              <a:rPr lang="en-US" altLang="zh-CN" sz="1200" dirty="0" smtClean="0">
                <a:solidFill>
                  <a:srgbClr val="000099"/>
                </a:solidFill>
              </a:rPr>
              <a:t>  ~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200" dirty="0" err="1" smtClean="0">
                <a:solidFill>
                  <a:srgbClr val="000099"/>
                </a:solidFill>
              </a:rPr>
              <a:t>cd</a:t>
            </a:r>
            <a:r>
              <a:rPr lang="en-US" altLang="zh-CN" sz="1200" dirty="0" smtClean="0">
                <a:solidFill>
                  <a:srgbClr val="000099"/>
                </a:solidFill>
              </a:rPr>
              <a:t> .</a:t>
            </a:r>
            <a:r>
              <a:rPr lang="en-US" altLang="zh-CN" sz="1200" dirty="0" err="1" smtClean="0">
                <a:solidFill>
                  <a:srgbClr val="000099"/>
                </a:solidFill>
              </a:rPr>
              <a:t>ssh</a:t>
            </a:r>
            <a:endParaRPr lang="en-US" altLang="zh-CN" sz="1200" dirty="0" smtClean="0">
              <a:solidFill>
                <a:srgbClr val="000099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1200" dirty="0" err="1" smtClean="0">
                <a:solidFill>
                  <a:srgbClr val="000099"/>
                </a:solidFill>
              </a:rPr>
              <a:t>li</a:t>
            </a:r>
            <a:endParaRPr lang="en-US" altLang="zh-CN" sz="1200" dirty="0" smtClean="0">
              <a:solidFill>
                <a:srgbClr val="000099"/>
              </a:solidFill>
            </a:endParaRPr>
          </a:p>
          <a:p>
            <a:endParaRPr lang="en-US" altLang="zh-CN" sz="1200" dirty="0" smtClean="0">
              <a:solidFill>
                <a:srgbClr val="000099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642918"/>
            <a:ext cx="430204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428597" y="3786190"/>
            <a:ext cx="314327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Step 5: Set </a:t>
            </a:r>
            <a:r>
              <a:rPr lang="en-US" altLang="zh-CN" sz="1200" dirty="0" err="1" smtClean="0"/>
              <a:t>TortoiseGit</a:t>
            </a:r>
            <a:r>
              <a:rPr lang="en-US" altLang="zh-CN" sz="1200" dirty="0" smtClean="0"/>
              <a:t>, so that it can communicate with </a:t>
            </a:r>
            <a:r>
              <a:rPr lang="en-US" altLang="zh-CN" sz="1200" dirty="0" err="1" smtClean="0"/>
              <a:t>GitHub</a:t>
            </a:r>
            <a:r>
              <a:rPr lang="en-US" altLang="zh-CN" sz="1200" dirty="0" smtClean="0"/>
              <a:t> by SSH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3429000"/>
            <a:ext cx="4812113" cy="3243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How to generate private key and public key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CF0C7-272E-49B5-A239-3E04052E0407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BF818D-EE60-4A79-893A-D9EF4109A5A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0035" y="714356"/>
            <a:ext cx="3000396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Step 5: test communicate with </a:t>
            </a:r>
            <a:r>
              <a:rPr lang="en-US" altLang="zh-CN" sz="1200" dirty="0" err="1" smtClean="0"/>
              <a:t>GitHub</a:t>
            </a:r>
            <a:r>
              <a:rPr lang="en-US" altLang="zh-CN" sz="1200" dirty="0" smtClean="0"/>
              <a:t> by SSH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2628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1214422"/>
            <a:ext cx="52863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直接箭头连接符 13"/>
          <p:cNvCxnSpPr/>
          <p:nvPr/>
        </p:nvCxnSpPr>
        <p:spPr>
          <a:xfrm flipV="1">
            <a:off x="2500298" y="1428736"/>
            <a:ext cx="857256" cy="1428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3429000"/>
            <a:ext cx="3930332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直接箭头连接符 17"/>
          <p:cNvCxnSpPr/>
          <p:nvPr/>
        </p:nvCxnSpPr>
        <p:spPr>
          <a:xfrm rot="10800000">
            <a:off x="4286248" y="4286256"/>
            <a:ext cx="1500198" cy="3571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爆炸形 1 19"/>
          <p:cNvSpPr/>
          <p:nvPr/>
        </p:nvSpPr>
        <p:spPr>
          <a:xfrm>
            <a:off x="4143372" y="5429264"/>
            <a:ext cx="3500462" cy="928694"/>
          </a:xfrm>
          <a:prstGeom prst="irregularSeal1">
            <a:avLst/>
          </a:prstGeom>
          <a:ln>
            <a:solidFill>
              <a:srgbClr val="008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Till now, tested pass.</a:t>
            </a:r>
            <a:endParaRPr lang="zh-CN" altLang="en-US" sz="1200" b="1" dirty="0" smtClean="0">
              <a:solidFill>
                <a:srgbClr val="FF0000"/>
              </a:solidFill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Create Branch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57158" y="714356"/>
            <a:ext cx="3829048" cy="785818"/>
          </a:xfrm>
          <a:solidFill>
            <a:srgbClr val="FFFF00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200" b="1" dirty="0" smtClean="0"/>
              <a:t>Three ways:</a:t>
            </a:r>
          </a:p>
          <a:p>
            <a:r>
              <a:rPr lang="en-US" altLang="zh-CN" sz="1200" b="1" dirty="0" smtClean="0"/>
              <a:t>By </a:t>
            </a:r>
            <a:r>
              <a:rPr lang="en-US" altLang="zh-CN" sz="1200" b="1" dirty="0" err="1" smtClean="0"/>
              <a:t>TortoiseGit</a:t>
            </a:r>
            <a:r>
              <a:rPr lang="en-US" altLang="zh-CN" sz="1200" b="1" dirty="0" smtClean="0"/>
              <a:t>, refer to right screenshot</a:t>
            </a:r>
          </a:p>
          <a:p>
            <a:r>
              <a:rPr lang="en-US" altLang="zh-CN" sz="1200" b="1" dirty="0" smtClean="0"/>
              <a:t>By </a:t>
            </a:r>
            <a:r>
              <a:rPr lang="en-US" altLang="zh-CN" sz="1200" b="1" dirty="0" err="1" smtClean="0"/>
              <a:t>Git</a:t>
            </a:r>
            <a:r>
              <a:rPr lang="en-US" altLang="zh-CN" sz="1200" b="1" dirty="0" smtClean="0"/>
              <a:t> Bash, run below command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CF0C7-272E-49B5-A239-3E04052E0407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BF818D-EE60-4A79-893A-D9EF4109A5A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571480"/>
            <a:ext cx="4103748" cy="589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785926"/>
            <a:ext cx="4286248" cy="124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929066"/>
            <a:ext cx="54959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57158" y="3500438"/>
            <a:ext cx="2214578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200" dirty="0" smtClean="0"/>
              <a:t>By </a:t>
            </a:r>
            <a:r>
              <a:rPr lang="en-US" altLang="zh-CN" sz="1200" dirty="0" err="1" smtClean="0"/>
              <a:t>Git</a:t>
            </a:r>
            <a:r>
              <a:rPr lang="en-US" altLang="zh-CN" sz="1200" dirty="0" smtClean="0"/>
              <a:t> UI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GitHub</a:t>
            </a:r>
          </a:p>
          <a:p>
            <a:r>
              <a:rPr lang="zh-CN" altLang="en-US" dirty="0" smtClean="0"/>
              <a:t>如何使用</a:t>
            </a:r>
            <a:endParaRPr lang="en-US" altLang="zh-CN" dirty="0" smtClean="0"/>
          </a:p>
          <a:p>
            <a:r>
              <a:rPr lang="en-US" altLang="zh-CN" dirty="0" smtClean="0"/>
              <a:t>Samples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 dirty="0" smtClean="0"/>
              <a:t>2/9/2015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CFEBBF-06B3-4C64-91FC-DE3D5819187A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 dirty="0" smtClean="0"/>
              <a:t>GitHub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TortoiseGit</a:t>
            </a:r>
            <a:r>
              <a:rPr lang="zh-CN" altLang="en-US" dirty="0" smtClean="0"/>
              <a:t>使用简介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Switch Branch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CF0C7-272E-49B5-A239-3E04052E0407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BF818D-EE60-4A79-893A-D9EF4109A5A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85794"/>
            <a:ext cx="416757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642918"/>
            <a:ext cx="43815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直接箭头连接符 10"/>
          <p:cNvCxnSpPr/>
          <p:nvPr/>
        </p:nvCxnSpPr>
        <p:spPr>
          <a:xfrm rot="5400000" flipH="1" flipV="1">
            <a:off x="3893339" y="4036223"/>
            <a:ext cx="785818" cy="4286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5720" y="5643578"/>
            <a:ext cx="3368230" cy="95410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Notes: </a:t>
            </a:r>
          </a:p>
          <a:p>
            <a:r>
              <a:rPr lang="en-US" altLang="zh-CN" sz="1400" dirty="0" smtClean="0"/>
              <a:t>when switch to other branch, probably</a:t>
            </a:r>
          </a:p>
          <a:p>
            <a:r>
              <a:rPr lang="en-US" altLang="zh-CN" sz="1400" dirty="0" smtClean="0"/>
              <a:t>Need to do merge operation since the </a:t>
            </a:r>
          </a:p>
          <a:p>
            <a:r>
              <a:rPr lang="en-US" altLang="zh-CN" sz="1400" dirty="0" smtClean="0"/>
              <a:t>File is different between two branch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新建</a:t>
            </a:r>
            <a:r>
              <a:rPr lang="zh-CN" altLang="en-US" dirty="0" smtClean="0"/>
              <a:t>代码仓库，同步到本地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1000" dirty="0" smtClean="0"/>
              <a:t>1. </a:t>
            </a:r>
            <a:r>
              <a:rPr lang="zh-CN" altLang="en-US" sz="1000" dirty="0" smtClean="0"/>
              <a:t>在</a:t>
            </a:r>
            <a:r>
              <a:rPr lang="en-US" altLang="zh-CN" sz="1000" dirty="0" err="1" smtClean="0"/>
              <a:t>GitHub</a:t>
            </a:r>
            <a:r>
              <a:rPr lang="zh-CN" altLang="en-US" sz="1000" dirty="0" smtClean="0"/>
              <a:t> 创建一个自己的代码仓库</a:t>
            </a:r>
            <a:endParaRPr lang="en-US" altLang="zh-CN" sz="1000" dirty="0" smtClean="0"/>
          </a:p>
          <a:p>
            <a:pPr>
              <a:buNone/>
            </a:pPr>
            <a:r>
              <a:rPr lang="zh-CN" altLang="en-US" sz="1000" dirty="0" smtClean="0"/>
              <a:t>          建议一个代码仓库为一个项目</a:t>
            </a:r>
            <a:endParaRPr lang="en-US" altLang="zh-CN" sz="1000" dirty="0" smtClean="0"/>
          </a:p>
          <a:p>
            <a:r>
              <a:rPr lang="en-US" altLang="zh-CN" sz="1000" dirty="0" smtClean="0"/>
              <a:t>2. </a:t>
            </a:r>
            <a:r>
              <a:rPr lang="zh-CN" altLang="en-US" sz="1000" dirty="0" smtClean="0"/>
              <a:t>使用</a:t>
            </a:r>
            <a:r>
              <a:rPr lang="en-US" altLang="zh-CN" sz="1000" dirty="0" err="1" smtClean="0"/>
              <a:t>Git</a:t>
            </a:r>
            <a:r>
              <a:rPr lang="en-US" altLang="zh-CN" sz="1000" dirty="0" smtClean="0"/>
              <a:t> Clone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 </a:t>
            </a:r>
            <a:endParaRPr lang="zh-CN" altLang="en-US" sz="1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CF0C7-272E-49B5-A239-3E04052E0407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BF818D-EE60-4A79-893A-D9EF4109A5A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928802"/>
            <a:ext cx="52863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571480"/>
            <a:ext cx="24479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57158" y="1714488"/>
            <a:ext cx="2500330" cy="175432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99"/>
                </a:solidFill>
              </a:rPr>
              <a:t>This section talks about how to clone a </a:t>
            </a:r>
            <a:r>
              <a:rPr lang="en-US" sz="1200" dirty="0" err="1" smtClean="0">
                <a:solidFill>
                  <a:srgbClr val="000099"/>
                </a:solidFill>
              </a:rPr>
              <a:t>git</a:t>
            </a:r>
            <a:r>
              <a:rPr lang="en-US" sz="1200" dirty="0" smtClean="0">
                <a:solidFill>
                  <a:srgbClr val="000099"/>
                </a:solidFill>
              </a:rPr>
              <a:t> repository from an existing repository. </a:t>
            </a:r>
            <a:endParaRPr lang="en-US" sz="1200" dirty="0" smtClean="0">
              <a:solidFill>
                <a:srgbClr val="000099"/>
              </a:solidFill>
            </a:endParaRPr>
          </a:p>
          <a:p>
            <a:endParaRPr lang="en-US" sz="1200" dirty="0" smtClean="0">
              <a:solidFill>
                <a:srgbClr val="000099"/>
              </a:solidFill>
            </a:endParaRPr>
          </a:p>
          <a:p>
            <a:r>
              <a:rPr lang="en-US" sz="1200" dirty="0" smtClean="0">
                <a:solidFill>
                  <a:srgbClr val="000099"/>
                </a:solidFill>
              </a:rPr>
              <a:t>Cloning </a:t>
            </a:r>
            <a:r>
              <a:rPr lang="en-US" sz="1200" dirty="0" smtClean="0">
                <a:solidFill>
                  <a:srgbClr val="000099"/>
                </a:solidFill>
              </a:rPr>
              <a:t>a </a:t>
            </a:r>
            <a:r>
              <a:rPr lang="en-US" sz="1200" dirty="0" err="1" smtClean="0">
                <a:solidFill>
                  <a:srgbClr val="000099"/>
                </a:solidFill>
              </a:rPr>
              <a:t>git</a:t>
            </a:r>
            <a:r>
              <a:rPr lang="en-US" sz="1200" dirty="0" smtClean="0">
                <a:solidFill>
                  <a:srgbClr val="000099"/>
                </a:solidFill>
              </a:rPr>
              <a:t> repository is very simple. At an empty directory, just use the explorer context menu and select </a:t>
            </a:r>
            <a:r>
              <a:rPr lang="en-US" sz="1200" dirty="0" err="1" smtClean="0">
                <a:solidFill>
                  <a:srgbClr val="000099"/>
                </a:solidFill>
              </a:rPr>
              <a:t>Git</a:t>
            </a:r>
            <a:r>
              <a:rPr lang="en-US" sz="1200" dirty="0" smtClean="0">
                <a:solidFill>
                  <a:srgbClr val="000099"/>
                </a:solidFill>
              </a:rPr>
              <a:t> Clone... . </a:t>
            </a:r>
          </a:p>
          <a:p>
            <a:endParaRPr lang="zh-CN" altLang="en-US" sz="12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同步本地代码到远程仓库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 smtClean="0"/>
              <a:t>下载了最新的代码之后，可能会修改，然后如何同步到远程仓库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下面</a:t>
            </a:r>
            <a:r>
              <a:rPr lang="zh-CN" altLang="en-US" sz="1400" dirty="0" smtClean="0"/>
              <a:t>是步骤：</a:t>
            </a:r>
            <a:endParaRPr lang="zh-CN" altLang="en-US" sz="1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CF0C7-272E-49B5-A239-3E04052E0407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BF818D-EE60-4A79-893A-D9EF4109A5A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1142984"/>
            <a:ext cx="50482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00034" y="1285860"/>
            <a:ext cx="1919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000099"/>
                </a:solidFill>
              </a:rPr>
              <a:t>1.</a:t>
            </a:r>
            <a:r>
              <a:rPr lang="zh-CN" altLang="en-US" sz="1400" dirty="0" smtClean="0">
                <a:solidFill>
                  <a:srgbClr val="000099"/>
                </a:solidFill>
              </a:rPr>
              <a:t> </a:t>
            </a:r>
            <a:r>
              <a:rPr lang="en-US" altLang="zh-CN" sz="1400" dirty="0" err="1" smtClean="0">
                <a:solidFill>
                  <a:srgbClr val="000099"/>
                </a:solidFill>
              </a:rPr>
              <a:t>TortoiseGit</a:t>
            </a:r>
            <a:r>
              <a:rPr lang="en-US" altLang="zh-CN" sz="1400" dirty="0" smtClean="0">
                <a:solidFill>
                  <a:srgbClr val="000099"/>
                </a:solidFill>
              </a:rPr>
              <a:t>-&gt;Push</a:t>
            </a:r>
            <a:endParaRPr lang="zh-CN" altLang="en-US" sz="1400" dirty="0">
              <a:solidFill>
                <a:srgbClr val="000099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214554"/>
            <a:ext cx="4286280" cy="4294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71472" y="1643050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000099"/>
                </a:solidFill>
              </a:rPr>
              <a:t>2</a:t>
            </a:r>
            <a:r>
              <a:rPr lang="en-US" altLang="zh-CN" sz="1400" dirty="0" smtClean="0">
                <a:solidFill>
                  <a:srgbClr val="000099"/>
                </a:solidFill>
              </a:rPr>
              <a:t>.</a:t>
            </a:r>
            <a:r>
              <a:rPr lang="zh-CN" altLang="en-US" sz="1400" dirty="0" smtClean="0">
                <a:solidFill>
                  <a:srgbClr val="000099"/>
                </a:solidFill>
              </a:rPr>
              <a:t> 配置如下</a:t>
            </a:r>
            <a:endParaRPr lang="zh-CN" altLang="en-US" sz="14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同步本地代码到远程仓库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CF0C7-272E-49B5-A239-3E04052E0407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BF818D-EE60-4A79-893A-D9EF4109A5A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0034" y="642918"/>
            <a:ext cx="3461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000099"/>
                </a:solidFill>
              </a:rPr>
              <a:t>提交</a:t>
            </a:r>
            <a:r>
              <a:rPr lang="en-US" altLang="zh-CN" sz="1400" dirty="0" smtClean="0">
                <a:solidFill>
                  <a:srgbClr val="000099"/>
                </a:solidFill>
              </a:rPr>
              <a:t>push</a:t>
            </a:r>
            <a:r>
              <a:rPr lang="zh-CN" altLang="en-US" sz="1400" dirty="0" smtClean="0">
                <a:solidFill>
                  <a:srgbClr val="000099"/>
                </a:solidFill>
              </a:rPr>
              <a:t>代码失败，提示如下，如何解决</a:t>
            </a:r>
            <a:endParaRPr lang="zh-CN" altLang="en-US" sz="1400" dirty="0">
              <a:solidFill>
                <a:srgbClr val="000099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928670"/>
            <a:ext cx="5143536" cy="3381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428596" y="1142984"/>
            <a:ext cx="2000264" cy="5539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1. </a:t>
            </a:r>
            <a:r>
              <a:rPr lang="zh-CN" altLang="en-US" sz="1000" dirty="0" smtClean="0"/>
              <a:t>先</a:t>
            </a:r>
            <a:r>
              <a:rPr lang="zh-CN" altLang="en-US" sz="1000" dirty="0" smtClean="0"/>
              <a:t>备份你修改的文件</a:t>
            </a:r>
            <a:endParaRPr lang="en-US" altLang="zh-CN" sz="1000" dirty="0" smtClean="0"/>
          </a:p>
          <a:p>
            <a:r>
              <a:rPr lang="en-US" altLang="zh-CN" sz="1000" dirty="0" smtClean="0"/>
              <a:t>2. </a:t>
            </a:r>
            <a:r>
              <a:rPr lang="zh-CN" altLang="en-US" sz="1000" dirty="0" smtClean="0"/>
              <a:t>点击</a:t>
            </a:r>
            <a:r>
              <a:rPr lang="en-US" altLang="zh-CN" sz="1000" dirty="0" smtClean="0"/>
              <a:t>pull</a:t>
            </a:r>
            <a:r>
              <a:rPr lang="zh-CN" altLang="en-US" sz="1000" dirty="0" smtClean="0"/>
              <a:t>从服务器拉最新的代码下来</a:t>
            </a:r>
            <a:endParaRPr lang="zh-CN" altLang="en-US" sz="1000" dirty="0"/>
          </a:p>
        </p:txBody>
      </p:sp>
      <p:sp>
        <p:nvSpPr>
          <p:cNvPr id="13" name="矩形 12"/>
          <p:cNvSpPr/>
          <p:nvPr/>
        </p:nvSpPr>
        <p:spPr>
          <a:xfrm>
            <a:off x="214282" y="1643050"/>
            <a:ext cx="31432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Pull will merge remote branch change to local branch which tracked with remote branch. Fetch just get change from remote branch and never merge. </a:t>
            </a:r>
            <a:endParaRPr lang="en-US" sz="11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3" y="3048000"/>
            <a:ext cx="3571900" cy="2818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428596" y="2643182"/>
            <a:ext cx="1857388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2. Click “ok”</a:t>
            </a:r>
            <a:endParaRPr lang="zh-CN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4071934" y="4500570"/>
            <a:ext cx="3879588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3.</a:t>
            </a:r>
            <a:r>
              <a:rPr lang="zh-CN" altLang="en-US" sz="1100" dirty="0" smtClean="0"/>
              <a:t>重新把备份的文件拷贝回去，重新</a:t>
            </a:r>
            <a:r>
              <a:rPr lang="en-US" altLang="zh-CN" sz="1100" dirty="0" smtClean="0"/>
              <a:t>submit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-</a:t>
            </a:r>
            <a:r>
              <a:rPr lang="en-US" altLang="zh-CN" sz="1100" dirty="0" smtClean="0">
                <a:sym typeface="Wingdings" pitchFamily="2" charset="2"/>
              </a:rPr>
              <a:t> </a:t>
            </a:r>
            <a:r>
              <a:rPr lang="zh-CN" altLang="en-US" sz="1100" dirty="0" smtClean="0"/>
              <a:t>重新</a:t>
            </a:r>
            <a:r>
              <a:rPr lang="en-US" altLang="zh-CN" sz="1100" dirty="0" smtClean="0"/>
              <a:t>push</a:t>
            </a:r>
            <a:r>
              <a:rPr lang="zh-CN" altLang="en-US" sz="1100" dirty="0" smtClean="0"/>
              <a:t>到</a:t>
            </a:r>
            <a:endParaRPr lang="zh-CN" altLang="en-US" sz="11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9058" y="4872708"/>
            <a:ext cx="2276468" cy="1985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Background,Infrasture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1400" dirty="0" smtClean="0"/>
              <a:t>１．</a:t>
            </a:r>
            <a:r>
              <a:rPr lang="en-US" altLang="zh-CN" sz="1400" dirty="0" smtClean="0"/>
              <a:t>Background</a:t>
            </a:r>
          </a:p>
          <a:p>
            <a:pPr>
              <a:buNone/>
            </a:pPr>
            <a:r>
              <a:rPr lang="en-US" altLang="zh-CN" sz="1400" dirty="0" smtClean="0"/>
              <a:t>During development Zurich project, Zurich Insurance project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000099"/>
                </a:solidFill>
              </a:rPr>
              <a:t>FFPortal: Fast Flow Portal</a:t>
            </a:r>
          </a:p>
          <a:p>
            <a:pPr>
              <a:buNone/>
            </a:pPr>
            <a:r>
              <a:rPr lang="en-US" altLang="zh-CN" sz="1400" dirty="0" smtClean="0"/>
              <a:t> Use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Git to as SCM tools. This tool is similar with SVN, but it seems more stronger.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zh-CN" altLang="en-US" sz="1400" dirty="0" smtClean="0"/>
              <a:t>２</a:t>
            </a:r>
            <a:r>
              <a:rPr lang="en-US" altLang="zh-CN" sz="1400" dirty="0" smtClean="0"/>
              <a:t>. Infrastructure</a:t>
            </a:r>
            <a:endParaRPr lang="zh-CN" altLang="en-US" sz="1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CFEBBF-06B3-4C64-91FC-DE3D5819187A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 dirty="0" smtClean="0"/>
              <a:t>GitHub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TortoiseGit</a:t>
            </a:r>
            <a:r>
              <a:rPr lang="zh-CN" altLang="en-US" dirty="0" smtClean="0"/>
              <a:t>使用简介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 dirty="0" smtClean="0"/>
              <a:t>2/9/2015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786050" y="2571744"/>
            <a:ext cx="1928826" cy="857256"/>
          </a:xfrm>
          <a:prstGeom prst="ellipse">
            <a:avLst/>
          </a:prstGeom>
          <a:ln w="28575">
            <a:solidFill>
              <a:srgbClr val="21C949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GitHub</a:t>
            </a:r>
            <a:endParaRPr lang="en-US" altLang="zh-CN" dirty="0" smtClean="0"/>
          </a:p>
          <a:p>
            <a:pPr algn="ctr"/>
            <a:r>
              <a:rPr lang="en-US" altLang="zh-CN" sz="1100" dirty="0" smtClean="0"/>
              <a:t>http://github.com</a:t>
            </a:r>
            <a:endParaRPr lang="zh-CN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5500694" y="2714620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000099"/>
                </a:solidFill>
              </a:rPr>
              <a:t>Zurich own self GitHub</a:t>
            </a:r>
          </a:p>
          <a:p>
            <a:r>
              <a:rPr lang="en-US" altLang="zh-CN" sz="1000" dirty="0" smtClean="0">
                <a:solidFill>
                  <a:srgbClr val="000099"/>
                </a:solidFill>
              </a:rPr>
              <a:t>normally we use GitHub.com</a:t>
            </a:r>
            <a:endParaRPr lang="zh-CN" altLang="en-US" sz="1000" dirty="0">
              <a:solidFill>
                <a:srgbClr val="000099"/>
              </a:solidFill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5072066" y="2571744"/>
            <a:ext cx="571504" cy="785818"/>
          </a:xfrm>
          <a:prstGeom prst="leftBrace">
            <a:avLst/>
          </a:prstGeom>
          <a:ln>
            <a:solidFill>
              <a:srgbClr val="21C94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大括号 9"/>
          <p:cNvSpPr/>
          <p:nvPr/>
        </p:nvSpPr>
        <p:spPr>
          <a:xfrm>
            <a:off x="7215206" y="2571744"/>
            <a:ext cx="500066" cy="785818"/>
          </a:xfrm>
          <a:prstGeom prst="rightBrace">
            <a:avLst/>
          </a:prstGeom>
          <a:ln>
            <a:solidFill>
              <a:srgbClr val="21C94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线形标注 3 11"/>
          <p:cNvSpPr/>
          <p:nvPr/>
        </p:nvSpPr>
        <p:spPr>
          <a:xfrm>
            <a:off x="642910" y="2786058"/>
            <a:ext cx="1500198" cy="571504"/>
          </a:xfrm>
          <a:prstGeom prst="borderCallout3">
            <a:avLst>
              <a:gd name="adj1" fmla="val 11273"/>
              <a:gd name="adj2" fmla="val 105311"/>
              <a:gd name="adj3" fmla="val -23119"/>
              <a:gd name="adj4" fmla="val 130728"/>
              <a:gd name="adj5" fmla="val 34206"/>
              <a:gd name="adj6" fmla="val 128735"/>
              <a:gd name="adj7" fmla="val 38197"/>
              <a:gd name="adj8" fmla="val 144333"/>
            </a:avLst>
          </a:prstGeom>
          <a:noFill/>
          <a:ln w="95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000099"/>
                </a:solidFill>
              </a:rPr>
              <a:t>My GitHub account:</a:t>
            </a:r>
          </a:p>
          <a:p>
            <a:pPr algn="ctr"/>
            <a:r>
              <a:rPr lang="en-US" altLang="zh-CN" sz="1000" dirty="0" err="1" smtClean="0">
                <a:solidFill>
                  <a:srgbClr val="000099"/>
                </a:solidFill>
              </a:rPr>
              <a:t>Xiaofuw</a:t>
            </a:r>
            <a:r>
              <a:rPr lang="en-US" altLang="zh-CN" sz="1000" dirty="0" smtClean="0">
                <a:solidFill>
                  <a:srgbClr val="000099"/>
                </a:solidFill>
              </a:rPr>
              <a:t> /  Test1234!</a:t>
            </a:r>
            <a:endParaRPr lang="zh-CN" altLang="en-US" sz="1000" dirty="0">
              <a:solidFill>
                <a:srgbClr val="000099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85786" y="4857760"/>
            <a:ext cx="1571636" cy="571504"/>
          </a:xfrm>
          <a:prstGeom prst="roundRect">
            <a:avLst/>
          </a:prstGeom>
          <a:ln w="28575">
            <a:solidFill>
              <a:srgbClr val="21C949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Git </a:t>
            </a:r>
            <a:r>
              <a:rPr lang="en-US" altLang="zh-CN" sz="1600" dirty="0" err="1" smtClean="0"/>
              <a:t>Gui</a:t>
            </a:r>
            <a:endParaRPr lang="zh-CN" altLang="en-US" sz="1600" dirty="0" err="1" smtClean="0"/>
          </a:p>
        </p:txBody>
      </p:sp>
      <p:sp>
        <p:nvSpPr>
          <p:cNvPr id="14" name="TextBox 13"/>
          <p:cNvSpPr txBox="1"/>
          <p:nvPr/>
        </p:nvSpPr>
        <p:spPr>
          <a:xfrm>
            <a:off x="3143240" y="3500438"/>
            <a:ext cx="136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0099"/>
                </a:solidFill>
              </a:rPr>
              <a:t>ShareRepository</a:t>
            </a:r>
            <a:endParaRPr lang="zh-CN" altLang="en-US" sz="1200" dirty="0">
              <a:solidFill>
                <a:srgbClr val="000099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357554" y="4857760"/>
            <a:ext cx="1571636" cy="571504"/>
          </a:xfrm>
          <a:prstGeom prst="roundRect">
            <a:avLst/>
          </a:prstGeom>
          <a:ln w="28575">
            <a:solidFill>
              <a:srgbClr val="21C949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Git Bash</a:t>
            </a:r>
            <a:endParaRPr lang="zh-CN" altLang="en-US" sz="1600" dirty="0" err="1" smtClean="0"/>
          </a:p>
        </p:txBody>
      </p:sp>
      <p:sp>
        <p:nvSpPr>
          <p:cNvPr id="16" name="圆角矩形 15"/>
          <p:cNvSpPr/>
          <p:nvPr/>
        </p:nvSpPr>
        <p:spPr>
          <a:xfrm>
            <a:off x="6143636" y="4857760"/>
            <a:ext cx="1571636" cy="571504"/>
          </a:xfrm>
          <a:prstGeom prst="roundRect">
            <a:avLst/>
          </a:prstGeom>
          <a:ln w="28575">
            <a:solidFill>
              <a:srgbClr val="21C949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TortoiseGit</a:t>
            </a:r>
            <a:endParaRPr lang="zh-CN" altLang="en-US" sz="1600" dirty="0" err="1" smtClean="0"/>
          </a:p>
        </p:txBody>
      </p:sp>
      <p:grpSp>
        <p:nvGrpSpPr>
          <p:cNvPr id="26" name="组合 25"/>
          <p:cNvGrpSpPr/>
          <p:nvPr/>
        </p:nvGrpSpPr>
        <p:grpSpPr>
          <a:xfrm>
            <a:off x="1714480" y="5429264"/>
            <a:ext cx="5679321" cy="500067"/>
            <a:chOff x="1714480" y="5429264"/>
            <a:chExt cx="5679321" cy="500067"/>
          </a:xfrm>
        </p:grpSpPr>
        <p:sp>
          <p:nvSpPr>
            <p:cNvPr id="17" name="左大括号 16"/>
            <p:cNvSpPr/>
            <p:nvPr/>
          </p:nvSpPr>
          <p:spPr>
            <a:xfrm rot="16200000">
              <a:off x="4304108" y="2839637"/>
              <a:ext cx="500066" cy="567932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rot="5400000">
              <a:off x="3893736" y="5535230"/>
              <a:ext cx="21352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500430" y="6000768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0099"/>
                </a:solidFill>
              </a:rPr>
              <a:t>Local Repository Manage Tools</a:t>
            </a:r>
            <a:endParaRPr lang="zh-CN" altLang="en-US" sz="1200" dirty="0">
              <a:solidFill>
                <a:srgbClr val="000099"/>
              </a:solidFill>
            </a:endParaRPr>
          </a:p>
        </p:txBody>
      </p:sp>
      <p:cxnSp>
        <p:nvCxnSpPr>
          <p:cNvPr id="34" name="曲线连接符 33"/>
          <p:cNvCxnSpPr/>
          <p:nvPr/>
        </p:nvCxnSpPr>
        <p:spPr>
          <a:xfrm rot="5400000" flipH="1" flipV="1">
            <a:off x="1464447" y="3464719"/>
            <a:ext cx="1714512" cy="1214446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/>
          <p:nvPr/>
        </p:nvCxnSpPr>
        <p:spPr>
          <a:xfrm rot="10800000">
            <a:off x="4643438" y="3214686"/>
            <a:ext cx="1857388" cy="1643074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endCxn id="14" idx="2"/>
          </p:cNvCxnSpPr>
          <p:nvPr/>
        </p:nvCxnSpPr>
        <p:spPr>
          <a:xfrm rot="16200000" flipV="1">
            <a:off x="3373227" y="4230491"/>
            <a:ext cx="1080323" cy="174216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Compare </a:t>
            </a:r>
            <a:r>
              <a:rPr lang="en-US" altLang="zh-CN" dirty="0" err="1" smtClean="0"/>
              <a:t>Git,SVN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/>
              <a:t>The most different between Git and SVN is </a:t>
            </a:r>
            <a:r>
              <a:rPr lang="en-US" altLang="zh-CN" sz="2000" dirty="0" smtClean="0">
                <a:solidFill>
                  <a:srgbClr val="FF0000"/>
                </a:solidFill>
              </a:rPr>
              <a:t>Git in local has a set of repository</a:t>
            </a:r>
            <a:r>
              <a:rPr lang="en-US" altLang="zh-CN" sz="2000" dirty="0" smtClean="0"/>
              <a:t>.</a:t>
            </a:r>
            <a:endParaRPr lang="en-US" altLang="zh-CN" sz="2000" dirty="0"/>
          </a:p>
          <a:p>
            <a:pPr marL="457200" indent="-457200">
              <a:buNone/>
            </a:pPr>
            <a:r>
              <a:rPr lang="en-US" altLang="zh-CN" sz="2000" dirty="0" smtClean="0"/>
              <a:t>like submit/show logs/revert  etc operations</a:t>
            </a:r>
          </a:p>
          <a:p>
            <a:pPr marL="457200" indent="-457200">
              <a:buNone/>
            </a:pPr>
            <a:r>
              <a:rPr lang="en-US" altLang="zh-CN" sz="2000" dirty="0" smtClean="0"/>
              <a:t>2. If need to </a:t>
            </a:r>
            <a:r>
              <a:rPr lang="en-US" altLang="zh-CN" sz="2000" dirty="0" smtClean="0">
                <a:solidFill>
                  <a:srgbClr val="FF0000"/>
                </a:solidFill>
              </a:rPr>
              <a:t>share your local repository with others, need to use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GitHub.com</a:t>
            </a:r>
            <a:r>
              <a:rPr lang="en-US" altLang="zh-CN" sz="2000" dirty="0" err="1" smtClean="0"/>
              <a:t>.or</a:t>
            </a:r>
            <a:r>
              <a:rPr lang="en-US" altLang="zh-CN" sz="2000" dirty="0" smtClean="0"/>
              <a:t> create a yourself GitHub </a:t>
            </a:r>
          </a:p>
          <a:p>
            <a:pPr marL="457200" indent="-457200">
              <a:buNone/>
            </a:pPr>
            <a:r>
              <a:rPr lang="en-US" altLang="zh-CN" sz="2000" dirty="0" smtClean="0"/>
              <a:t>Need to use below command to sync local repo and GitHub server repository.</a:t>
            </a:r>
          </a:p>
          <a:p>
            <a:pPr marL="457200" indent="-457200">
              <a:buNone/>
            </a:pPr>
            <a:r>
              <a:rPr lang="en-US" altLang="zh-CN" sz="2000" dirty="0" smtClean="0"/>
              <a:t>Like </a:t>
            </a:r>
            <a:r>
              <a:rPr lang="en-US" altLang="zh-CN" sz="2000" dirty="0" err="1" smtClean="0">
                <a:solidFill>
                  <a:srgbClr val="000099"/>
                </a:solidFill>
              </a:rPr>
              <a:t>Push,Fetch,Pull</a:t>
            </a:r>
            <a:endParaRPr lang="en-US" altLang="zh-CN" sz="2000" dirty="0" smtClean="0">
              <a:solidFill>
                <a:srgbClr val="000099"/>
              </a:solidFill>
            </a:endParaRPr>
          </a:p>
          <a:p>
            <a:pPr marL="457200" indent="-457200">
              <a:buNone/>
            </a:pP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CFEBBF-06B3-4C64-91FC-DE3D5819187A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 dirty="0" smtClean="0"/>
              <a:t>GitHub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TortoiseGit</a:t>
            </a:r>
            <a:r>
              <a:rPr lang="zh-CN" altLang="en-US" dirty="0" smtClean="0"/>
              <a:t>使用简介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 sz="800" dirty="0" smtClean="0"/>
              <a:t>2/10/2015</a:t>
            </a:r>
            <a:endParaRPr lang="zh-CN" altLang="en-US" sz="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929066"/>
            <a:ext cx="44196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Create a GitHub Account</a:t>
            </a:r>
            <a:endParaRPr lang="en-US" cap="none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Open 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://github.com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r>
              <a:rPr lang="en-US" sz="1800" dirty="0" smtClean="0"/>
              <a:t>Register a new yourself account (mine: </a:t>
            </a:r>
            <a:r>
              <a:rPr lang="en-US" sz="1800" dirty="0" err="1" smtClean="0">
                <a:solidFill>
                  <a:srgbClr val="00B0F0"/>
                </a:solidFill>
              </a:rPr>
              <a:t>xiaofuwu</a:t>
            </a:r>
            <a:r>
              <a:rPr lang="en-US" sz="1800" dirty="0" smtClean="0">
                <a:solidFill>
                  <a:srgbClr val="00B0F0"/>
                </a:solidFill>
              </a:rPr>
              <a:t>/Test1234!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Login your account. </a:t>
            </a:r>
            <a:endParaRPr lang="en-US" sz="1800" dirty="0"/>
          </a:p>
          <a:p>
            <a:r>
              <a:rPr lang="en-US" sz="1800" dirty="0" smtClean="0"/>
              <a:t>Create a new repository (public repo, need fee if you want to create private repository)</a:t>
            </a:r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After create the repository. Can access it by below 3 kinds of way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HTTPS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SSH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Subversion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491" y="2666999"/>
            <a:ext cx="27622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030" y="4724400"/>
            <a:ext cx="21050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2045" y="5922220"/>
            <a:ext cx="4495141" cy="369332"/>
          </a:xfrm>
          <a:prstGeom prst="rect">
            <a:avLst/>
          </a:prstGeom>
          <a:solidFill>
            <a:srgbClr val="66FF66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git@github.com:xiaofuwu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HelloWorld.git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4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My GitHub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smtClean="0"/>
              <a:t>1. first .open </a:t>
            </a:r>
            <a:r>
              <a:rPr lang="en-US" altLang="zh-CN" sz="1600" dirty="0" smtClean="0">
                <a:hlinkClick r:id="rId2"/>
              </a:rPr>
              <a:t>http://github.com</a:t>
            </a:r>
            <a:endParaRPr lang="en-US" altLang="zh-CN" sz="1600" dirty="0" smtClean="0"/>
          </a:p>
          <a:p>
            <a:r>
              <a:rPr lang="en-US" altLang="zh-CN" sz="1600" dirty="0" smtClean="0"/>
              <a:t>2. create a account, like me </a:t>
            </a:r>
          </a:p>
          <a:p>
            <a:pPr>
              <a:buNone/>
            </a:pPr>
            <a:r>
              <a:rPr lang="en-US" altLang="zh-CN" sz="1600" dirty="0" err="1" smtClean="0"/>
              <a:t>Username:</a:t>
            </a:r>
            <a:r>
              <a:rPr lang="en-US" altLang="zh-CN" sz="1600" dirty="0" err="1" smtClean="0">
                <a:solidFill>
                  <a:srgbClr val="000099"/>
                </a:solidFill>
              </a:rPr>
              <a:t>xiaofuwu</a:t>
            </a:r>
            <a:r>
              <a:rPr lang="en-US" altLang="zh-CN" sz="1600" dirty="0" smtClean="0">
                <a:solidFill>
                  <a:srgbClr val="000099"/>
                </a:solidFill>
              </a:rPr>
              <a:t> </a:t>
            </a:r>
          </a:p>
          <a:p>
            <a:pPr>
              <a:buNone/>
            </a:pPr>
            <a:r>
              <a:rPr lang="en-US" altLang="zh-CN" sz="1600" dirty="0" smtClean="0"/>
              <a:t>Password: </a:t>
            </a:r>
            <a:r>
              <a:rPr lang="en-US" altLang="zh-CN" sz="1600" dirty="0" smtClean="0">
                <a:solidFill>
                  <a:srgbClr val="000099"/>
                </a:solidFill>
              </a:rPr>
              <a:t>Test1234!</a:t>
            </a:r>
          </a:p>
          <a:p>
            <a:pPr>
              <a:buNone/>
            </a:pPr>
            <a:r>
              <a:rPr lang="en-US" altLang="zh-CN" sz="1600" dirty="0" smtClean="0"/>
              <a:t>Email: </a:t>
            </a:r>
            <a:r>
              <a:rPr lang="en-US" altLang="zh-CN" sz="1600" dirty="0" smtClean="0">
                <a:solidFill>
                  <a:srgbClr val="000099"/>
                </a:solidFill>
                <a:hlinkClick r:id="rId3"/>
              </a:rPr>
              <a:t>xiaofu.wu@pactera.com</a:t>
            </a:r>
            <a:endParaRPr lang="en-US" altLang="zh-CN" sz="1600" dirty="0" smtClean="0">
              <a:solidFill>
                <a:srgbClr val="000099"/>
              </a:solidFill>
            </a:endParaRPr>
          </a:p>
          <a:p>
            <a:r>
              <a:rPr lang="en-US" altLang="zh-CN" sz="1600" dirty="0" smtClean="0"/>
              <a:t>3. Create a repository, like “</a:t>
            </a:r>
            <a:r>
              <a:rPr lang="en-US" altLang="zh-CN" sz="1600" dirty="0" err="1" smtClean="0"/>
              <a:t>helloworld</a:t>
            </a:r>
            <a:r>
              <a:rPr lang="en-US" altLang="zh-CN" sz="1600" dirty="0" smtClean="0"/>
              <a:t>”</a:t>
            </a:r>
          </a:p>
          <a:p>
            <a:r>
              <a:rPr lang="en-US" altLang="zh-CN" sz="1600" dirty="0" smtClean="0"/>
              <a:t>Add SSH public key</a:t>
            </a:r>
          </a:p>
          <a:p>
            <a:pPr>
              <a:buNone/>
            </a:pPr>
            <a:r>
              <a:rPr lang="en-US" altLang="zh-CN" sz="1600" dirty="0" smtClean="0"/>
              <a:t>Git client comminute with GitHub by </a:t>
            </a:r>
            <a:r>
              <a:rPr lang="en-US" altLang="zh-CN" sz="1600" dirty="0" smtClean="0">
                <a:solidFill>
                  <a:srgbClr val="FF0000"/>
                </a:solidFill>
              </a:rPr>
              <a:t>SSH</a:t>
            </a:r>
            <a:r>
              <a:rPr lang="en-US" altLang="zh-CN" sz="1600" dirty="0" smtClean="0"/>
              <a:t> method,</a:t>
            </a:r>
          </a:p>
          <a:p>
            <a:pPr>
              <a:buNone/>
            </a:pPr>
            <a:r>
              <a:rPr lang="en-US" altLang="zh-CN" sz="1600" dirty="0" smtClean="0"/>
              <a:t>Store the public key in GitHub, you own private key </a:t>
            </a:r>
          </a:p>
          <a:p>
            <a:pPr>
              <a:buNone/>
            </a:pPr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 smtClean="0"/>
              <a:t>2015</a:t>
            </a:r>
            <a:r>
              <a:rPr lang="zh-CN" altLang="en-US" smtClean="0"/>
              <a:t>年</a:t>
            </a:r>
            <a:r>
              <a:rPr lang="en-US" altLang="zh-CN" smtClean="0"/>
              <a:t>2</a:t>
            </a:r>
            <a:r>
              <a:rPr lang="zh-CN" altLang="en-US" smtClean="0"/>
              <a:t>月</a:t>
            </a:r>
            <a:r>
              <a:rPr lang="en-US" altLang="zh-CN" smtClean="0"/>
              <a:t>9</a:t>
            </a:r>
            <a:r>
              <a:rPr lang="zh-CN" altLang="en-US" smtClean="0"/>
              <a:t>日星期一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CFEBBF-06B3-4C64-91FC-DE3D5819187A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 smtClean="0"/>
              <a:t>GitHub </a:t>
            </a:r>
            <a:r>
              <a:rPr lang="zh-CN" altLang="en-US" smtClean="0"/>
              <a:t> </a:t>
            </a:r>
            <a:r>
              <a:rPr lang="en-US" altLang="zh-CN" smtClean="0"/>
              <a:t>TortoiseGit</a:t>
            </a:r>
            <a:r>
              <a:rPr lang="zh-CN" altLang="en-US" smtClean="0"/>
              <a:t>使用简介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3886201"/>
            <a:ext cx="4575843" cy="297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Software installation</a:t>
            </a:r>
            <a:endParaRPr lang="en-US" cap="none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378322105"/>
              </p:ext>
            </p:extLst>
          </p:nvPr>
        </p:nvGraphicFramePr>
        <p:xfrm>
          <a:off x="533400" y="762000"/>
          <a:ext cx="7143615" cy="1371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4358"/>
                <a:gridCol w="1373512"/>
                <a:gridCol w="4395745"/>
              </a:tblGrid>
              <a:tr h="269332">
                <a:tc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</a:rPr>
                        <a:t>Tool</a:t>
                      </a:r>
                      <a:endParaRPr lang="en-US" sz="1050" dirty="0">
                        <a:solidFill>
                          <a:srgbClr val="40404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Version</a:t>
                      </a:r>
                      <a:endParaRPr lang="en-US" sz="1050">
                        <a:solidFill>
                          <a:srgbClr val="40404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Download Site</a:t>
                      </a:r>
                      <a:endParaRPr lang="en-US" sz="1050">
                        <a:solidFill>
                          <a:srgbClr val="40404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1025">
                <a:tc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 err="1">
                          <a:effectLst/>
                        </a:rPr>
                        <a:t>TortoiseGit</a:t>
                      </a:r>
                      <a:endParaRPr lang="en-US" sz="1050" dirty="0">
                        <a:solidFill>
                          <a:srgbClr val="40404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1.8.11.0 or above</a:t>
                      </a:r>
                      <a:endParaRPr lang="en-US" sz="1050">
                        <a:solidFill>
                          <a:srgbClr val="40404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http://download.tortoisegit.org/tgit/1.8.12.0/</a:t>
                      </a:r>
                      <a:endParaRPr lang="en-US" sz="1050" dirty="0">
                        <a:solidFill>
                          <a:srgbClr val="40404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1242">
                <a:tc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 err="1">
                          <a:effectLst/>
                        </a:rPr>
                        <a:t>Git</a:t>
                      </a:r>
                      <a:r>
                        <a:rPr lang="en-US" sz="1050" dirty="0">
                          <a:effectLst/>
                        </a:rPr>
                        <a:t> for Window</a:t>
                      </a:r>
                      <a:endParaRPr lang="en-US" sz="1050" dirty="0">
                        <a:solidFill>
                          <a:srgbClr val="40404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</a:rPr>
                        <a:t>1.9.4 or above</a:t>
                      </a:r>
                      <a:endParaRPr lang="en-US" sz="1050">
                        <a:solidFill>
                          <a:srgbClr val="40404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</a:rPr>
                        <a:t>http://msysgit.github.io/</a:t>
                      </a:r>
                      <a:endParaRPr lang="en-US" sz="1050" dirty="0">
                        <a:solidFill>
                          <a:srgbClr val="40404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2341505"/>
            <a:ext cx="3619902" cy="261610"/>
          </a:xfrm>
          <a:prstGeom prst="rect">
            <a:avLst/>
          </a:prstGeom>
          <a:solidFill>
            <a:srgbClr val="66FF66"/>
          </a:solidFill>
        </p:spPr>
        <p:txBody>
          <a:bodyPr wrap="none">
            <a:spAutoFit/>
          </a:bodyPr>
          <a:lstStyle/>
          <a:p>
            <a:pPr>
              <a:lnSpc>
                <a:spcPts val="1250"/>
              </a:lnSpc>
              <a:spcAft>
                <a:spcPts val="600"/>
              </a:spcAft>
            </a:pPr>
            <a:r>
              <a:rPr lang="en-US" sz="1600" dirty="0" err="1" smtClean="0">
                <a:effectLst/>
              </a:rPr>
              <a:t>TortoiseGit</a:t>
            </a:r>
            <a:r>
              <a:rPr lang="en-US" sz="1600" dirty="0" smtClean="0">
                <a:effectLst/>
              </a:rPr>
              <a:t>: </a:t>
            </a:r>
            <a:r>
              <a:rPr lang="en-US" sz="1600" dirty="0" smtClean="0"/>
              <a:t>A tool like </a:t>
            </a:r>
            <a:r>
              <a:rPr lang="en-US" sz="1600" dirty="0" err="1" smtClean="0"/>
              <a:t>TortoiseSVN</a:t>
            </a:r>
            <a:endParaRPr lang="en-US" sz="1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3" y="2895600"/>
            <a:ext cx="5083575" cy="367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962400"/>
            <a:ext cx="4529641" cy="2775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75" y="2494081"/>
            <a:ext cx="3891610" cy="212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1951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GUI and </a:t>
            </a:r>
            <a:r>
              <a:rPr lang="en-US" dirty="0" err="1" smtClean="0"/>
              <a:t>Git</a:t>
            </a:r>
            <a:r>
              <a:rPr lang="en-US" dirty="0" smtClean="0"/>
              <a:t> Bash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762000"/>
            <a:ext cx="7467600" cy="5635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After install </a:t>
            </a:r>
            <a:r>
              <a:rPr lang="en-US" sz="1800" dirty="0" err="1" smtClean="0"/>
              <a:t>Git</a:t>
            </a:r>
            <a:r>
              <a:rPr lang="en-US" sz="1800" dirty="0" smtClean="0"/>
              <a:t> for window, will see below 2 items in context menu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3" y="1371600"/>
            <a:ext cx="249555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0" y="1219200"/>
            <a:ext cx="4572000" cy="1384995"/>
          </a:xfrm>
          <a:prstGeom prst="rect">
            <a:avLst/>
          </a:prstGeom>
          <a:solidFill>
            <a:srgbClr val="66FF66"/>
          </a:solidFill>
        </p:spPr>
        <p:txBody>
          <a:bodyPr>
            <a:spAutoFit/>
          </a:bodyPr>
          <a:lstStyle/>
          <a:p>
            <a:r>
              <a:rPr lang="en-US" sz="1400" dirty="0" err="1"/>
              <a:t>Git</a:t>
            </a:r>
            <a:r>
              <a:rPr lang="en-US" sz="1400" dirty="0"/>
              <a:t> BASH</a:t>
            </a:r>
          </a:p>
          <a:p>
            <a:r>
              <a:rPr lang="en-US" sz="1400" dirty="0" err="1"/>
              <a:t>Git</a:t>
            </a:r>
            <a:r>
              <a:rPr lang="en-US" sz="1400" dirty="0"/>
              <a:t> for Windows provides a BASH emulation used to run </a:t>
            </a:r>
            <a:r>
              <a:rPr lang="en-US" sz="1400" dirty="0" err="1"/>
              <a:t>Git</a:t>
            </a:r>
            <a:r>
              <a:rPr lang="en-US" sz="1400" dirty="0"/>
              <a:t> from the command line. *NIX users should feel right at home, as the BASH emulation behaves just like the "</a:t>
            </a:r>
            <a:r>
              <a:rPr lang="en-US" sz="1400" dirty="0" err="1"/>
              <a:t>git</a:t>
            </a:r>
            <a:r>
              <a:rPr lang="en-US" sz="1400" dirty="0"/>
              <a:t>" command in LINUX and UNIX environments.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114" y="3015343"/>
            <a:ext cx="548285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029200"/>
            <a:ext cx="2982686" cy="1666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6477000" y="3810000"/>
            <a:ext cx="4572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0826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</a:t>
            </a:r>
            <a:r>
              <a:rPr lang="en-US" dirty="0"/>
              <a:t> GUI and </a:t>
            </a:r>
            <a:r>
              <a:rPr lang="en-US" dirty="0" err="1"/>
              <a:t>Git</a:t>
            </a:r>
            <a:r>
              <a:rPr lang="en-US" dirty="0"/>
              <a:t> 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467600" cy="1066800"/>
          </a:xfrm>
          <a:solidFill>
            <a:srgbClr val="66FF66"/>
          </a:solidFill>
        </p:spPr>
        <p:txBody>
          <a:bodyPr>
            <a:noAutofit/>
          </a:bodyPr>
          <a:lstStyle/>
          <a:p>
            <a:r>
              <a:rPr lang="en-US" sz="1400" dirty="0" err="1"/>
              <a:t>Git</a:t>
            </a:r>
            <a:r>
              <a:rPr lang="en-US" sz="1400" dirty="0"/>
              <a:t> GUI</a:t>
            </a:r>
          </a:p>
          <a:p>
            <a:pPr marL="0" indent="0">
              <a:buNone/>
            </a:pPr>
            <a:r>
              <a:rPr lang="en-US" sz="1400" dirty="0"/>
              <a:t>As Windows users commonly expect graphical user interfaces, </a:t>
            </a:r>
            <a:r>
              <a:rPr lang="en-US" sz="1400" dirty="0" err="1"/>
              <a:t>Git</a:t>
            </a:r>
            <a:r>
              <a:rPr lang="en-US" sz="1400" dirty="0"/>
              <a:t> for Windows also provides the </a:t>
            </a:r>
            <a:r>
              <a:rPr lang="en-US" sz="1400" dirty="0" err="1"/>
              <a:t>Git</a:t>
            </a:r>
            <a:r>
              <a:rPr lang="en-US" sz="1400" dirty="0"/>
              <a:t> GUI, a powerful alternative to </a:t>
            </a:r>
            <a:r>
              <a:rPr lang="en-US" sz="1400" dirty="0" err="1"/>
              <a:t>Git</a:t>
            </a:r>
            <a:r>
              <a:rPr lang="en-US" sz="1400" dirty="0"/>
              <a:t> BASH, offering a graphical version of just about every </a:t>
            </a:r>
            <a:r>
              <a:rPr lang="en-US" sz="1400" dirty="0" err="1"/>
              <a:t>Git</a:t>
            </a:r>
            <a:r>
              <a:rPr lang="en-US" sz="1400" dirty="0"/>
              <a:t> command line function, as well as comprehensive visual diff tools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7178466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7490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3503</TotalTime>
  <Words>1012</Words>
  <Application>Microsoft Office PowerPoint</Application>
  <PresentationFormat>全屏显示(4:3)</PresentationFormat>
  <Paragraphs>171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凸显</vt:lpstr>
      <vt:lpstr>GitHub 简介</vt:lpstr>
      <vt:lpstr>Agenda</vt:lpstr>
      <vt:lpstr>Background,Infrasture</vt:lpstr>
      <vt:lpstr>Compare Git,SVN</vt:lpstr>
      <vt:lpstr>Create a GitHub Account</vt:lpstr>
      <vt:lpstr>My GitHub</vt:lpstr>
      <vt:lpstr>Software installation</vt:lpstr>
      <vt:lpstr>Git GUI and Git Bash</vt:lpstr>
      <vt:lpstr>Git GUI and Git Bash</vt:lpstr>
      <vt:lpstr>Git GUI and Git Bash</vt:lpstr>
      <vt:lpstr>Git tutorial</vt:lpstr>
      <vt:lpstr>Git tutorial</vt:lpstr>
      <vt:lpstr>Git tutorial</vt:lpstr>
      <vt:lpstr>Git tutorial</vt:lpstr>
      <vt:lpstr>How to generate private key and public key</vt:lpstr>
      <vt:lpstr>How to generate private key and public key</vt:lpstr>
      <vt:lpstr>How to generate private key and public key</vt:lpstr>
      <vt:lpstr>How to generate private key and public key</vt:lpstr>
      <vt:lpstr>Create Branch</vt:lpstr>
      <vt:lpstr>Switch Branch</vt:lpstr>
      <vt:lpstr>新建代码仓库，同步到本地</vt:lpstr>
      <vt:lpstr>同步本地代码到远程仓库</vt:lpstr>
      <vt:lpstr>同步本地代码到远程仓库</vt:lpstr>
    </vt:vector>
  </TitlesOfParts>
  <Company>pactera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temp</dc:creator>
  <cp:lastModifiedBy>temp</cp:lastModifiedBy>
  <cp:revision>426</cp:revision>
  <dcterms:created xsi:type="dcterms:W3CDTF">2014-11-01T14:14:32Z</dcterms:created>
  <dcterms:modified xsi:type="dcterms:W3CDTF">2015-03-08T15:44:45Z</dcterms:modified>
</cp:coreProperties>
</file>