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384048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03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ka Sakazaki" initials="YS" lastIdx="1" clrIdx="0">
    <p:extLst>
      <p:ext uri="{19B8F6BF-5375-455C-9EA6-DF929625EA0E}">
        <p15:presenceInfo xmlns:p15="http://schemas.microsoft.com/office/powerpoint/2012/main" userId="Yuka Sakaza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4D4"/>
    <a:srgbClr val="4B2D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82" autoAdjust="0"/>
    <p:restoredTop sz="94686"/>
  </p:normalViewPr>
  <p:slideViewPr>
    <p:cSldViewPr snapToGrid="0" snapToObjects="1" showGuides="1">
      <p:cViewPr>
        <p:scale>
          <a:sx n="30" d="100"/>
          <a:sy n="30" d="100"/>
        </p:scale>
        <p:origin x="1068" y="-774"/>
      </p:cViewPr>
      <p:guideLst>
        <p:guide orient="horz" pos="12096"/>
        <p:guide pos="103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285233"/>
            <a:ext cx="27980640" cy="1337056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0171413"/>
            <a:ext cx="24688800" cy="927226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B1984-C4C4-2C49-922F-C6CA17404717}"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56138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1984-C4C4-2C49-922F-C6CA17404717}"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60019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044700"/>
            <a:ext cx="709803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044700"/>
            <a:ext cx="20882610"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1984-C4C4-2C49-922F-C6CA17404717}"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75618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1984-C4C4-2C49-922F-C6CA17404717}"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211096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574541"/>
            <a:ext cx="28392120" cy="1597532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5701001"/>
            <a:ext cx="28392120" cy="84010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1984-C4C4-2C49-922F-C6CA17404717}"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36352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223500"/>
            <a:ext cx="1399032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223500"/>
            <a:ext cx="1399032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B1984-C4C4-2C49-922F-C6CA17404717}"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3946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044708"/>
            <a:ext cx="2839212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9414513"/>
            <a:ext cx="13926024"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4028420"/>
            <a:ext cx="13926024"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9414513"/>
            <a:ext cx="13994608"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4028420"/>
            <a:ext cx="1399460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B1984-C4C4-2C49-922F-C6CA17404717}"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05714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CB1984-C4C4-2C49-922F-C6CA17404717}"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25178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B1984-C4C4-2C49-922F-C6CA17404717}"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201252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529588"/>
            <a:ext cx="16664940" cy="272923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2CB1984-C4C4-2C49-922F-C6CA17404717}"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157495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529588"/>
            <a:ext cx="16664940" cy="272923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2CB1984-C4C4-2C49-922F-C6CA17404717}"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E747C-71FD-A344-A3F5-55190E553CAF}" type="slidenum">
              <a:rPr lang="en-US" smtClean="0"/>
              <a:t>‹#›</a:t>
            </a:fld>
            <a:endParaRPr lang="en-US"/>
          </a:p>
        </p:txBody>
      </p:sp>
    </p:spTree>
    <p:extLst>
      <p:ext uri="{BB962C8B-B14F-4D97-AF65-F5344CB8AC3E}">
        <p14:creationId xmlns:p14="http://schemas.microsoft.com/office/powerpoint/2010/main" val="40814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044708"/>
            <a:ext cx="2839212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223500"/>
            <a:ext cx="2839212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5595568"/>
            <a:ext cx="7406640" cy="2044700"/>
          </a:xfrm>
          <a:prstGeom prst="rect">
            <a:avLst/>
          </a:prstGeom>
        </p:spPr>
        <p:txBody>
          <a:bodyPr vert="horz" lIns="91440" tIns="45720" rIns="91440" bIns="45720" rtlCol="0" anchor="ctr"/>
          <a:lstStyle>
            <a:lvl1pPr algn="l">
              <a:defRPr sz="4320">
                <a:solidFill>
                  <a:schemeClr val="tx1">
                    <a:tint val="75000"/>
                  </a:schemeClr>
                </a:solidFill>
              </a:defRPr>
            </a:lvl1pPr>
          </a:lstStyle>
          <a:p>
            <a:fld id="{02CB1984-C4C4-2C49-922F-C6CA17404717}" type="datetimeFigureOut">
              <a:rPr lang="en-US" smtClean="0"/>
              <a:t>9/1/2022</a:t>
            </a:fld>
            <a:endParaRPr lang="en-US"/>
          </a:p>
        </p:txBody>
      </p:sp>
      <p:sp>
        <p:nvSpPr>
          <p:cNvPr id="5" name="Footer Placeholder 4"/>
          <p:cNvSpPr>
            <a:spLocks noGrp="1"/>
          </p:cNvSpPr>
          <p:nvPr>
            <p:ph type="ftr" sz="quarter" idx="3"/>
          </p:nvPr>
        </p:nvSpPr>
        <p:spPr>
          <a:xfrm>
            <a:off x="10904220" y="35595568"/>
            <a:ext cx="11109960" cy="20447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5595568"/>
            <a:ext cx="7406640" cy="2044700"/>
          </a:xfrm>
          <a:prstGeom prst="rect">
            <a:avLst/>
          </a:prstGeom>
        </p:spPr>
        <p:txBody>
          <a:bodyPr vert="horz" lIns="91440" tIns="45720" rIns="91440" bIns="45720" rtlCol="0" anchor="ctr"/>
          <a:lstStyle>
            <a:lvl1pPr algn="r">
              <a:defRPr sz="4320">
                <a:solidFill>
                  <a:schemeClr val="tx1">
                    <a:tint val="75000"/>
                  </a:schemeClr>
                </a:solidFill>
              </a:defRPr>
            </a:lvl1pPr>
          </a:lstStyle>
          <a:p>
            <a:fld id="{B84E747C-71FD-A344-A3F5-55190E553CAF}" type="slidenum">
              <a:rPr lang="en-US" smtClean="0"/>
              <a:t>‹#›</a:t>
            </a:fld>
            <a:endParaRPr lang="en-US"/>
          </a:p>
        </p:txBody>
      </p:sp>
    </p:spTree>
    <p:extLst>
      <p:ext uri="{BB962C8B-B14F-4D97-AF65-F5344CB8AC3E}">
        <p14:creationId xmlns:p14="http://schemas.microsoft.com/office/powerpoint/2010/main" val="1997698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4.png"/><Relationship Id="rId3" Type="http://schemas.openxmlformats.org/officeDocument/2006/relationships/image" Target="../media/image2.png"/><Relationship Id="rId21" Type="http://schemas.openxmlformats.org/officeDocument/2006/relationships/image" Target="../media/image14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23" Type="http://schemas.openxmlformats.org/officeDocument/2006/relationships/image" Target="../media/image18.jpg"/><Relationship Id="rId10" Type="http://schemas.openxmlformats.org/officeDocument/2006/relationships/image" Target="../media/image9.emf"/><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emf"/><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D83"/>
        </a:solidFill>
        <a:effectLst/>
      </p:bgPr>
    </p:bg>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8AF72AA6-0373-736E-80FF-448BB312CBF9}"/>
              </a:ext>
            </a:extLst>
          </p:cNvPr>
          <p:cNvSpPr>
            <a:spLocks/>
          </p:cNvSpPr>
          <p:nvPr/>
        </p:nvSpPr>
        <p:spPr>
          <a:xfrm>
            <a:off x="1437625" y="23120688"/>
            <a:ext cx="14530739" cy="14773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429" dirty="0"/>
          </a:p>
        </p:txBody>
      </p:sp>
      <p:sp>
        <p:nvSpPr>
          <p:cNvPr id="152" name="TextBox 151">
            <a:extLst>
              <a:ext uri="{FF2B5EF4-FFF2-40B4-BE49-F238E27FC236}">
                <a16:creationId xmlns:a16="http://schemas.microsoft.com/office/drawing/2014/main" id="{42B99340-AE2F-92F4-6CE0-F28770478E5A}"/>
              </a:ext>
            </a:extLst>
          </p:cNvPr>
          <p:cNvSpPr txBox="1"/>
          <p:nvPr/>
        </p:nvSpPr>
        <p:spPr>
          <a:xfrm>
            <a:off x="1442614" y="22289690"/>
            <a:ext cx="14530739"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Continuum Modeling (Sentaurus Process)</a:t>
            </a:r>
          </a:p>
        </p:txBody>
      </p:sp>
      <p:sp>
        <p:nvSpPr>
          <p:cNvPr id="40" name="Rectangle 39"/>
          <p:cNvSpPr/>
          <p:nvPr/>
        </p:nvSpPr>
        <p:spPr>
          <a:xfrm>
            <a:off x="0" y="0"/>
            <a:ext cx="32918400" cy="5275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429"/>
          </a:p>
        </p:txBody>
      </p:sp>
      <p:sp>
        <p:nvSpPr>
          <p:cNvPr id="10" name="Rectangle 9"/>
          <p:cNvSpPr>
            <a:spLocks noGrp="1" noRot="1" noMove="1" noResize="1" noEditPoints="1" noAdjustHandles="1" noChangeArrowheads="1" noChangeShapeType="1"/>
          </p:cNvSpPr>
          <p:nvPr/>
        </p:nvSpPr>
        <p:spPr>
          <a:xfrm>
            <a:off x="1451507" y="6137713"/>
            <a:ext cx="30075415" cy="61027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429" dirty="0"/>
          </a:p>
        </p:txBody>
      </p:sp>
      <p:sp>
        <p:nvSpPr>
          <p:cNvPr id="13" name="Rectangle 12"/>
          <p:cNvSpPr>
            <a:spLocks/>
          </p:cNvSpPr>
          <p:nvPr/>
        </p:nvSpPr>
        <p:spPr>
          <a:xfrm>
            <a:off x="1451507" y="13522818"/>
            <a:ext cx="14530739" cy="84369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429" dirty="0"/>
          </a:p>
        </p:txBody>
      </p:sp>
      <p:sp>
        <p:nvSpPr>
          <p:cNvPr id="14" name="TextBox 13"/>
          <p:cNvSpPr txBox="1"/>
          <p:nvPr/>
        </p:nvSpPr>
        <p:spPr>
          <a:xfrm>
            <a:off x="1474603" y="12672997"/>
            <a:ext cx="14530739"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Defect Formation Energy / Transition Level</a:t>
            </a:r>
          </a:p>
        </p:txBody>
      </p:sp>
      <p:sp>
        <p:nvSpPr>
          <p:cNvPr id="24" name="Rectangle 23"/>
          <p:cNvSpPr>
            <a:spLocks noGrp="1" noRot="1" noMove="1" noResize="1" noEditPoints="1" noAdjustHandles="1" noChangeArrowheads="1" noChangeShapeType="1"/>
          </p:cNvSpPr>
          <p:nvPr/>
        </p:nvSpPr>
        <p:spPr>
          <a:xfrm>
            <a:off x="16943225" y="13484717"/>
            <a:ext cx="14600659" cy="167788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5" name="TextBox 24"/>
          <p:cNvSpPr txBox="1"/>
          <p:nvPr/>
        </p:nvSpPr>
        <p:spPr>
          <a:xfrm>
            <a:off x="16926262" y="12665025"/>
            <a:ext cx="14616693"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Device Simulation Model </a:t>
            </a:r>
          </a:p>
        </p:txBody>
      </p:sp>
      <p:pic>
        <p:nvPicPr>
          <p:cNvPr id="136" name="Picture 1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73" y="2525225"/>
            <a:ext cx="7938232" cy="2264137"/>
          </a:xfrm>
          <a:prstGeom prst="rect">
            <a:avLst/>
          </a:prstGeom>
        </p:spPr>
      </p:pic>
      <p:sp>
        <p:nvSpPr>
          <p:cNvPr id="217" name="TextBox 216">
            <a:extLst>
              <a:ext uri="{FF2B5EF4-FFF2-40B4-BE49-F238E27FC236}">
                <a16:creationId xmlns:a16="http://schemas.microsoft.com/office/drawing/2014/main" id="{C4176BBE-1ABB-48AA-9ED6-96209720C242}"/>
              </a:ext>
            </a:extLst>
          </p:cNvPr>
          <p:cNvSpPr txBox="1"/>
          <p:nvPr/>
        </p:nvSpPr>
        <p:spPr>
          <a:xfrm>
            <a:off x="16956148" y="13512990"/>
            <a:ext cx="14616693" cy="830997"/>
          </a:xfrm>
          <a:prstGeom prst="rect">
            <a:avLst/>
          </a:prstGeom>
          <a:noFill/>
        </p:spPr>
        <p:txBody>
          <a:bodyPr wrap="square" rtlCol="0">
            <a:spAutoFit/>
          </a:bodyPr>
          <a:lstStyle/>
          <a:p>
            <a:r>
              <a:rPr lang="en-US" sz="4800" dirty="0">
                <a:latin typeface="+mj-lt"/>
                <a:cs typeface="Arial"/>
              </a:rPr>
              <a:t> </a:t>
            </a:r>
          </a:p>
        </p:txBody>
      </p:sp>
      <p:grpSp>
        <p:nvGrpSpPr>
          <p:cNvPr id="213" name="Group 212">
            <a:extLst>
              <a:ext uri="{FF2B5EF4-FFF2-40B4-BE49-F238E27FC236}">
                <a16:creationId xmlns:a16="http://schemas.microsoft.com/office/drawing/2014/main" id="{B8074F2E-0F32-752E-1D17-49DF94130508}"/>
              </a:ext>
            </a:extLst>
          </p:cNvPr>
          <p:cNvGrpSpPr/>
          <p:nvPr/>
        </p:nvGrpSpPr>
        <p:grpSpPr>
          <a:xfrm>
            <a:off x="16969615" y="33258562"/>
            <a:ext cx="14589757" cy="4622301"/>
            <a:chOff x="16937163" y="32648799"/>
            <a:chExt cx="14589757" cy="4622301"/>
          </a:xfrm>
        </p:grpSpPr>
        <p:sp>
          <p:nvSpPr>
            <p:cNvPr id="28" name="Rectangle 27"/>
            <p:cNvSpPr/>
            <p:nvPr/>
          </p:nvSpPr>
          <p:spPr>
            <a:xfrm>
              <a:off x="16937163" y="32648799"/>
              <a:ext cx="14589757" cy="46223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429" dirty="0"/>
            </a:p>
          </p:txBody>
        </p:sp>
        <p:sp>
          <p:nvSpPr>
            <p:cNvPr id="36" name="TextBox 35"/>
            <p:cNvSpPr txBox="1"/>
            <p:nvPr/>
          </p:nvSpPr>
          <p:spPr>
            <a:xfrm>
              <a:off x="17049690" y="32711557"/>
              <a:ext cx="9925110" cy="830997"/>
            </a:xfrm>
            <a:prstGeom prst="rect">
              <a:avLst/>
            </a:prstGeom>
            <a:noFill/>
          </p:spPr>
          <p:txBody>
            <a:bodyPr wrap="square" rtlCol="0">
              <a:spAutoFit/>
            </a:bodyPr>
            <a:lstStyle/>
            <a:p>
              <a:r>
                <a:rPr lang="en-US" sz="4800" b="1" dirty="0">
                  <a:latin typeface="Arial"/>
                  <a:cs typeface="Arial"/>
                </a:rPr>
                <a:t>Logos &amp; Acknowledgements</a:t>
              </a:r>
              <a:endParaRPr lang="en-US" sz="4800" b="1" i="1" dirty="0">
                <a:latin typeface="Arial"/>
                <a:cs typeface="Arial"/>
              </a:endParaRPr>
            </a:p>
          </p:txBody>
        </p:sp>
        <p:pic>
          <p:nvPicPr>
            <p:cNvPr id="6" name="Picture 5">
              <a:extLst>
                <a:ext uri="{FF2B5EF4-FFF2-40B4-BE49-F238E27FC236}">
                  <a16:creationId xmlns:a16="http://schemas.microsoft.com/office/drawing/2014/main" id="{5C431C35-BB4E-4DD3-9ED3-F31C10810FDD}"/>
                </a:ext>
              </a:extLst>
            </p:cNvPr>
            <p:cNvPicPr>
              <a:picLocks noChangeAspect="1"/>
            </p:cNvPicPr>
            <p:nvPr/>
          </p:nvPicPr>
          <p:blipFill rotWithShape="1">
            <a:blip r:embed="rId3"/>
            <a:srcRect l="-1" r="31535" b="25655"/>
            <a:stretch/>
          </p:blipFill>
          <p:spPr>
            <a:xfrm>
              <a:off x="26342535" y="35913481"/>
              <a:ext cx="4873240" cy="1110891"/>
            </a:xfrm>
            <a:prstGeom prst="rect">
              <a:avLst/>
            </a:prstGeom>
          </p:spPr>
        </p:pic>
      </p:grpSp>
      <p:sp>
        <p:nvSpPr>
          <p:cNvPr id="3" name="TextBox 2">
            <a:extLst>
              <a:ext uri="{FF2B5EF4-FFF2-40B4-BE49-F238E27FC236}">
                <a16:creationId xmlns:a16="http://schemas.microsoft.com/office/drawing/2014/main" id="{C73FBB6F-3ACC-8DDB-F812-A05A62A50374}"/>
              </a:ext>
            </a:extLst>
          </p:cNvPr>
          <p:cNvSpPr txBox="1"/>
          <p:nvPr/>
        </p:nvSpPr>
        <p:spPr>
          <a:xfrm>
            <a:off x="255074" y="257237"/>
            <a:ext cx="32372040" cy="4031873"/>
          </a:xfrm>
          <a:prstGeom prst="rect">
            <a:avLst/>
          </a:prstGeom>
          <a:noFill/>
        </p:spPr>
        <p:txBody>
          <a:bodyPr wrap="square" rtlCol="0">
            <a:spAutoFit/>
          </a:bodyPr>
          <a:lstStyle/>
          <a:p>
            <a:pPr algn="ctr"/>
            <a:r>
              <a:rPr lang="en-US" sz="6600" b="1" dirty="0"/>
              <a:t>Coupled process/device modeling and point defect engineering of Cu(</a:t>
            </a:r>
            <a:r>
              <a:rPr lang="en-US" sz="6600" b="1" dirty="0" err="1"/>
              <a:t>In,Ga</a:t>
            </a:r>
            <a:r>
              <a:rPr lang="en-US" sz="6600" b="1" dirty="0"/>
              <a:t>)Se</a:t>
            </a:r>
            <a:r>
              <a:rPr lang="en-US" sz="6600" b="1" baseline="-25000" dirty="0"/>
              <a:t>2</a:t>
            </a:r>
            <a:r>
              <a:rPr lang="en-US" sz="6600" b="1" dirty="0"/>
              <a:t> solar cells</a:t>
            </a:r>
          </a:p>
          <a:p>
            <a:pPr algn="ctr">
              <a:spcBef>
                <a:spcPts val="1200"/>
              </a:spcBef>
            </a:pPr>
            <a:r>
              <a:rPr lang="en-US" sz="4800" dirty="0"/>
              <a:t>		</a:t>
            </a:r>
            <a:r>
              <a:rPr lang="en-US" sz="4800" dirty="0" err="1"/>
              <a:t>Xiaofeng</a:t>
            </a:r>
            <a:r>
              <a:rPr lang="en-US" sz="4800" dirty="0"/>
              <a:t> Xiang</a:t>
            </a:r>
            <a:r>
              <a:rPr lang="en-US" sz="4800" baseline="30000" dirty="0"/>
              <a:t>1</a:t>
            </a:r>
            <a:r>
              <a:rPr lang="en-US" sz="4800" dirty="0"/>
              <a:t>, David E. Sommer</a:t>
            </a:r>
            <a:r>
              <a:rPr lang="en-US" sz="4800" baseline="30000" dirty="0"/>
              <a:t>2</a:t>
            </a:r>
            <a:r>
              <a:rPr lang="en-US" sz="4800" dirty="0"/>
              <a:t>, Aaron Gehrke</a:t>
            </a:r>
            <a:r>
              <a:rPr lang="en-US" sz="4800" baseline="30000" dirty="0"/>
              <a:t>3</a:t>
            </a:r>
            <a:r>
              <a:rPr lang="en-US" sz="4800" dirty="0"/>
              <a:t> and Scott T. Dunham</a:t>
            </a:r>
            <a:r>
              <a:rPr lang="en-US" sz="4800" baseline="30000" dirty="0"/>
              <a:t>2</a:t>
            </a:r>
          </a:p>
          <a:p>
            <a:pPr algn="ctr"/>
            <a:r>
              <a:rPr lang="en-US" sz="4400" i="1" baseline="30000" dirty="0"/>
              <a:t>		1</a:t>
            </a:r>
            <a:r>
              <a:rPr lang="en-US" sz="4400" i="1" dirty="0"/>
              <a:t>Department of Molecular Engineering &amp; Sciences, University of Washington</a:t>
            </a:r>
          </a:p>
          <a:p>
            <a:pPr algn="ctr"/>
            <a:r>
              <a:rPr lang="en-US" sz="4400" i="1" baseline="30000" dirty="0"/>
              <a:t>		2</a:t>
            </a:r>
            <a:r>
              <a:rPr lang="en-US" sz="4400" i="1" dirty="0"/>
              <a:t>Department of Electrical Computer &amp; Engineering, University of Washington</a:t>
            </a:r>
          </a:p>
          <a:p>
            <a:pPr algn="ctr"/>
            <a:r>
              <a:rPr lang="en-US" sz="4400" i="1" baseline="30000" dirty="0"/>
              <a:t>		3</a:t>
            </a:r>
            <a:r>
              <a:rPr lang="en-US" sz="4400" i="1" dirty="0"/>
              <a:t>Department of Material Science &amp; Engineering, University of Washington</a:t>
            </a:r>
          </a:p>
        </p:txBody>
      </p:sp>
      <p:sp>
        <p:nvSpPr>
          <p:cNvPr id="7" name="TextBox 6">
            <a:extLst>
              <a:ext uri="{FF2B5EF4-FFF2-40B4-BE49-F238E27FC236}">
                <a16:creationId xmlns:a16="http://schemas.microsoft.com/office/drawing/2014/main" id="{05E79A20-F7AB-14D2-647E-7C280C80B2C8}"/>
              </a:ext>
            </a:extLst>
          </p:cNvPr>
          <p:cNvSpPr txBox="1"/>
          <p:nvPr/>
        </p:nvSpPr>
        <p:spPr>
          <a:xfrm>
            <a:off x="1455646" y="5311912"/>
            <a:ext cx="14530739"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Abstract</a:t>
            </a:r>
          </a:p>
        </p:txBody>
      </p:sp>
      <p:pic>
        <p:nvPicPr>
          <p:cNvPr id="50" name="Picture 49">
            <a:extLst>
              <a:ext uri="{FF2B5EF4-FFF2-40B4-BE49-F238E27FC236}">
                <a16:creationId xmlns:a16="http://schemas.microsoft.com/office/drawing/2014/main" id="{589C20AB-D1AD-5704-E91C-EB81C5C7416E}"/>
              </a:ext>
            </a:extLst>
          </p:cNvPr>
          <p:cNvPicPr>
            <a:picLocks noChangeAspect="1"/>
          </p:cNvPicPr>
          <p:nvPr/>
        </p:nvPicPr>
        <p:blipFill>
          <a:blip r:embed="rId4"/>
          <a:stretch>
            <a:fillRect/>
          </a:stretch>
        </p:blipFill>
        <p:spPr>
          <a:xfrm>
            <a:off x="23323375" y="7166944"/>
            <a:ext cx="8249466" cy="4008223"/>
          </a:xfrm>
          <a:prstGeom prst="rect">
            <a:avLst/>
          </a:prstGeom>
        </p:spPr>
      </p:pic>
      <p:sp>
        <p:nvSpPr>
          <p:cNvPr id="52" name="TextBox 51">
            <a:extLst>
              <a:ext uri="{FF2B5EF4-FFF2-40B4-BE49-F238E27FC236}">
                <a16:creationId xmlns:a16="http://schemas.microsoft.com/office/drawing/2014/main" id="{F2164281-0E2F-D29B-727F-D37ECF7C15E3}"/>
              </a:ext>
            </a:extLst>
          </p:cNvPr>
          <p:cNvSpPr txBox="1"/>
          <p:nvPr/>
        </p:nvSpPr>
        <p:spPr>
          <a:xfrm>
            <a:off x="1455646" y="6356104"/>
            <a:ext cx="21867729" cy="5602624"/>
          </a:xfrm>
          <a:prstGeom prst="rect">
            <a:avLst/>
          </a:prstGeom>
          <a:noFill/>
        </p:spPr>
        <p:txBody>
          <a:bodyPr wrap="square">
            <a:spAutoFit/>
          </a:bodyPr>
          <a:lstStyle/>
          <a:p>
            <a:pPr marL="457200" marR="0" lvl="0" indent="-457200" algn="just">
              <a:lnSpc>
                <a:spcPct val="115000"/>
              </a:lnSpc>
              <a:spcBef>
                <a:spcPts val="1200"/>
              </a:spcBef>
              <a:spcAft>
                <a:spcPts val="0"/>
              </a:spcAft>
              <a:buFont typeface="Wingdings" panose="05000000000000000000" pitchFamily="2" charset="2"/>
              <a:buChar char="Ø"/>
              <a:tabLst>
                <a:tab pos="457200" algn="l"/>
              </a:tabLst>
            </a:pPr>
            <a:r>
              <a:rPr kumimoji="0" lang="en-US" sz="32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sym typeface="Symbol" panose="05050102010706020507" pitchFamily="18" charset="2"/>
              </a:rPr>
              <a:t>P</a:t>
            </a:r>
            <a:r>
              <a:rPr kumimoji="0" lang="en-US" sz="32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oint defects </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directly impact solar cell device performance by limiting the carrier lifetime. </a:t>
            </a:r>
          </a:p>
          <a:p>
            <a:pPr marL="457200" marR="0" lvl="0" indent="-457200" algn="just">
              <a:lnSpc>
                <a:spcPct val="115000"/>
              </a:lnSpc>
              <a:spcBef>
                <a:spcPts val="1200"/>
              </a:spcBef>
              <a:spcAft>
                <a:spcPts val="0"/>
              </a:spcAft>
              <a:buFont typeface="Wingdings" panose="05000000000000000000" pitchFamily="2" charset="2"/>
              <a:buChar char="Ø"/>
              <a:tabLst>
                <a:tab pos="457200" algn="l"/>
              </a:tabLst>
            </a:pPr>
            <a:r>
              <a:rPr lang="en-US" sz="3200" dirty="0">
                <a:solidFill>
                  <a:srgbClr val="0070C0"/>
                </a:solidFill>
                <a:latin typeface="Arial" panose="020B0604020202020204" pitchFamily="34" charset="0"/>
                <a:cs typeface="Arial" panose="020B0604020202020204" pitchFamily="34" charset="0"/>
              </a:rPr>
              <a:t>D</a:t>
            </a:r>
            <a:r>
              <a:rPr kumimoji="0" lang="en-US" sz="3200" b="0"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ensity</a:t>
            </a:r>
            <a:r>
              <a:rPr kumimoji="0" lang="en-US" sz="32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functional theory </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calculations are used to determine </a:t>
            </a:r>
            <a:r>
              <a:rPr kumimoji="0" lang="en-US" sz="32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the formation energy and diffusion energy barriers </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of dominant defects in Cu(</a:t>
            </a:r>
            <a:r>
              <a:rPr kumimoji="0" lang="en-US" sz="3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In,Ga</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a:t>
            </a:r>
            <a:r>
              <a:rPr kumimoji="0" lang="en-US" sz="3200" b="0" i="0" u="none" strike="noStrike" kern="1200" cap="none" spc="0" normalizeH="0" baseline="-25000" noProof="0" dirty="0">
                <a:ln>
                  <a:noFill/>
                </a:ln>
                <a:solidFill>
                  <a:prstClr val="black"/>
                </a:solidFill>
                <a:effectLst/>
                <a:uLnTx/>
                <a:uFillTx/>
                <a:latin typeface="Arial" panose="020B0604020202020204" pitchFamily="34" charset="0"/>
                <a:ea typeface="+mn-ea"/>
                <a:cs typeface="Arial" panose="020B0604020202020204" pitchFamily="34" charset="0"/>
              </a:rPr>
              <a:t>2</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457200" marR="0" lvl="0" indent="-457200" algn="just">
              <a:lnSpc>
                <a:spcPct val="115000"/>
              </a:lnSpc>
              <a:spcBef>
                <a:spcPts val="1200"/>
              </a:spcBef>
              <a:spcAft>
                <a:spcPts val="0"/>
              </a:spcAft>
              <a:buFont typeface="Wingdings" panose="05000000000000000000" pitchFamily="2" charset="2"/>
              <a:buChar char="Ø"/>
              <a:tabLst>
                <a:tab pos="457200" algn="l"/>
              </a:tabLst>
            </a:pPr>
            <a:r>
              <a:rPr lang="en-US" sz="3200" dirty="0">
                <a:solidFill>
                  <a:srgbClr val="0070C0"/>
                </a:solidFill>
                <a:latin typeface="Arial" panose="020B0604020202020204" pitchFamily="34" charset="0"/>
                <a:cs typeface="Arial" panose="020B0604020202020204" pitchFamily="34" charset="0"/>
              </a:rPr>
              <a:t>C</a:t>
            </a:r>
            <a:r>
              <a:rPr kumimoji="0" lang="en-US" sz="3200" b="0"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ontinuum</a:t>
            </a:r>
            <a:r>
              <a:rPr kumimoji="0" lang="en-US" sz="32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reaction-diffusion models </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are developed to analyze the redistribution of defects during manufacturing processes. We estimate defect </a:t>
            </a:r>
            <a:r>
              <a:rPr kumimoji="0" lang="en-US" sz="32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capture cross sections</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using a first-principles based approach. These cross sections are combined with our calculated defect profiles and trap energy levels to parameterize a </a:t>
            </a:r>
            <a:r>
              <a:rPr kumimoji="0" lang="en-US" sz="32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Shockley-Read-Hall (SRH) recombination model.</a:t>
            </a:r>
          </a:p>
          <a:p>
            <a:pPr marL="457200" indent="-457200" algn="just">
              <a:lnSpc>
                <a:spcPct val="115000"/>
              </a:lnSpc>
              <a:spcBef>
                <a:spcPts val="1200"/>
              </a:spcBef>
              <a:buFont typeface="Wingdings" panose="05000000000000000000" pitchFamily="2" charset="2"/>
              <a:buChar char="Ø"/>
              <a:tabLst>
                <a:tab pos="457200" algn="l"/>
              </a:tabLst>
            </a:pPr>
            <a:r>
              <a:rPr lang="en-US" sz="3200" dirty="0">
                <a:solidFill>
                  <a:prstClr val="black"/>
                </a:solidFill>
                <a:latin typeface="Arial" panose="020B0604020202020204" pitchFamily="34" charset="0"/>
                <a:cs typeface="Arial" panose="020B0604020202020204" pitchFamily="34" charset="0"/>
              </a:rPr>
              <a:t>A predictive </a:t>
            </a:r>
            <a:r>
              <a:rPr lang="en-US" sz="3200" dirty="0">
                <a:solidFill>
                  <a:srgbClr val="0070C0"/>
                </a:solidFill>
                <a:latin typeface="Arial" panose="020B0604020202020204" pitchFamily="34" charset="0"/>
                <a:cs typeface="Arial" panose="020B0604020202020204" pitchFamily="34" charset="0"/>
              </a:rPr>
              <a:t>Technology Computer Aided Design (TCAD) model </a:t>
            </a:r>
            <a:r>
              <a:rPr lang="en-US" sz="3200" dirty="0">
                <a:solidFill>
                  <a:prstClr val="black"/>
                </a:solidFill>
                <a:latin typeface="Arial" panose="020B0604020202020204" pitchFamily="34" charset="0"/>
                <a:cs typeface="Arial" panose="020B0604020202020204" pitchFamily="34" charset="0"/>
              </a:rPr>
              <a:t>is built to predict and optimize the performance of Cu(In,Ga)Se</a:t>
            </a:r>
            <a:r>
              <a:rPr lang="en-US" sz="3200" baseline="-25000" dirty="0">
                <a:solidFill>
                  <a:prstClr val="black"/>
                </a:solidFill>
                <a:latin typeface="Arial" panose="020B0604020202020204" pitchFamily="34" charset="0"/>
                <a:cs typeface="Arial" panose="020B0604020202020204" pitchFamily="34" charset="0"/>
              </a:rPr>
              <a:t>2</a:t>
            </a:r>
            <a:r>
              <a:rPr lang="en-US" sz="3200" dirty="0">
                <a:solidFill>
                  <a:prstClr val="black"/>
                </a:solidFill>
                <a:latin typeface="Arial" panose="020B0604020202020204" pitchFamily="34" charset="0"/>
                <a:cs typeface="Arial" panose="020B0604020202020204" pitchFamily="34" charset="0"/>
              </a:rPr>
              <a:t> solar cells.</a:t>
            </a:r>
          </a:p>
        </p:txBody>
      </p:sp>
      <p:pic>
        <p:nvPicPr>
          <p:cNvPr id="54" name="Picture 53">
            <a:extLst>
              <a:ext uri="{FF2B5EF4-FFF2-40B4-BE49-F238E27FC236}">
                <a16:creationId xmlns:a16="http://schemas.microsoft.com/office/drawing/2014/main" id="{39105277-7458-CA84-9888-28436FFB976F}"/>
              </a:ext>
            </a:extLst>
          </p:cNvPr>
          <p:cNvPicPr>
            <a:picLocks noChangeAspect="1"/>
          </p:cNvPicPr>
          <p:nvPr/>
        </p:nvPicPr>
        <p:blipFill>
          <a:blip r:embed="rId5"/>
          <a:stretch>
            <a:fillRect/>
          </a:stretch>
        </p:blipFill>
        <p:spPr>
          <a:xfrm>
            <a:off x="1503925" y="29384211"/>
            <a:ext cx="14398138" cy="7898009"/>
          </a:xfrm>
          <a:prstGeom prst="rect">
            <a:avLst/>
          </a:prstGeom>
        </p:spPr>
      </p:pic>
      <p:pic>
        <p:nvPicPr>
          <p:cNvPr id="55" name="Picture 54">
            <a:extLst>
              <a:ext uri="{FF2B5EF4-FFF2-40B4-BE49-F238E27FC236}">
                <a16:creationId xmlns:a16="http://schemas.microsoft.com/office/drawing/2014/main" id="{BDB8E819-0669-F471-76F0-158A5A5BFC28}"/>
              </a:ext>
            </a:extLst>
          </p:cNvPr>
          <p:cNvPicPr>
            <a:picLocks noChangeAspect="1"/>
          </p:cNvPicPr>
          <p:nvPr/>
        </p:nvPicPr>
        <p:blipFill>
          <a:blip r:embed="rId6"/>
          <a:stretch>
            <a:fillRect/>
          </a:stretch>
        </p:blipFill>
        <p:spPr>
          <a:xfrm>
            <a:off x="24054624" y="22844436"/>
            <a:ext cx="7405281" cy="6419475"/>
          </a:xfrm>
          <a:prstGeom prst="rect">
            <a:avLst/>
          </a:prstGeom>
        </p:spPr>
      </p:pic>
      <p:pic>
        <p:nvPicPr>
          <p:cNvPr id="56" name="Picture 55">
            <a:extLst>
              <a:ext uri="{FF2B5EF4-FFF2-40B4-BE49-F238E27FC236}">
                <a16:creationId xmlns:a16="http://schemas.microsoft.com/office/drawing/2014/main" id="{25AF45B3-F205-F9D8-649E-BBDE504B2CA2}"/>
              </a:ext>
            </a:extLst>
          </p:cNvPr>
          <p:cNvPicPr>
            <a:picLocks noChangeAspect="1"/>
          </p:cNvPicPr>
          <p:nvPr/>
        </p:nvPicPr>
        <p:blipFill>
          <a:blip r:embed="rId7"/>
          <a:stretch>
            <a:fillRect/>
          </a:stretch>
        </p:blipFill>
        <p:spPr>
          <a:xfrm>
            <a:off x="19689692" y="17224415"/>
            <a:ext cx="5375920" cy="3764126"/>
          </a:xfrm>
          <a:prstGeom prst="rect">
            <a:avLst/>
          </a:prstGeom>
        </p:spPr>
      </p:pic>
      <p:pic>
        <p:nvPicPr>
          <p:cNvPr id="57" name="Picture 56">
            <a:extLst>
              <a:ext uri="{FF2B5EF4-FFF2-40B4-BE49-F238E27FC236}">
                <a16:creationId xmlns:a16="http://schemas.microsoft.com/office/drawing/2014/main" id="{0CF58E33-58CA-5B06-D641-74DA421CC692}"/>
              </a:ext>
            </a:extLst>
          </p:cNvPr>
          <p:cNvPicPr>
            <a:picLocks noChangeAspect="1"/>
          </p:cNvPicPr>
          <p:nvPr/>
        </p:nvPicPr>
        <p:blipFill>
          <a:blip r:embed="rId8"/>
          <a:stretch>
            <a:fillRect/>
          </a:stretch>
        </p:blipFill>
        <p:spPr>
          <a:xfrm>
            <a:off x="25999589" y="17218202"/>
            <a:ext cx="5376272" cy="3613242"/>
          </a:xfrm>
          <a:prstGeom prst="rect">
            <a:avLst/>
          </a:prstGeom>
        </p:spPr>
      </p:pic>
      <p:pic>
        <p:nvPicPr>
          <p:cNvPr id="58" name="Picture 57">
            <a:extLst>
              <a:ext uri="{FF2B5EF4-FFF2-40B4-BE49-F238E27FC236}">
                <a16:creationId xmlns:a16="http://schemas.microsoft.com/office/drawing/2014/main" id="{699C5F8C-CFF8-51D8-058D-A548F8FB2751}"/>
              </a:ext>
            </a:extLst>
          </p:cNvPr>
          <p:cNvPicPr>
            <a:picLocks noChangeAspect="1"/>
          </p:cNvPicPr>
          <p:nvPr/>
        </p:nvPicPr>
        <p:blipFill>
          <a:blip r:embed="rId9"/>
          <a:stretch>
            <a:fillRect/>
          </a:stretch>
        </p:blipFill>
        <p:spPr>
          <a:xfrm>
            <a:off x="17382467" y="22919958"/>
            <a:ext cx="5842577" cy="3750377"/>
          </a:xfrm>
          <a:prstGeom prst="rect">
            <a:avLst/>
          </a:prstGeom>
        </p:spPr>
      </p:pic>
      <p:grpSp>
        <p:nvGrpSpPr>
          <p:cNvPr id="59" name="Group 58">
            <a:extLst>
              <a:ext uri="{FF2B5EF4-FFF2-40B4-BE49-F238E27FC236}">
                <a16:creationId xmlns:a16="http://schemas.microsoft.com/office/drawing/2014/main" id="{FB8C7A4E-13CA-4AD4-39A6-F8C7B4F201E9}"/>
              </a:ext>
            </a:extLst>
          </p:cNvPr>
          <p:cNvGrpSpPr/>
          <p:nvPr/>
        </p:nvGrpSpPr>
        <p:grpSpPr>
          <a:xfrm>
            <a:off x="26070843" y="13907034"/>
            <a:ext cx="5283720" cy="2627031"/>
            <a:chOff x="1115486" y="4011104"/>
            <a:chExt cx="5283720" cy="2627031"/>
          </a:xfrm>
        </p:grpSpPr>
        <p:grpSp>
          <p:nvGrpSpPr>
            <p:cNvPr id="60" name="Group 59">
              <a:extLst>
                <a:ext uri="{FF2B5EF4-FFF2-40B4-BE49-F238E27FC236}">
                  <a16:creationId xmlns:a16="http://schemas.microsoft.com/office/drawing/2014/main" id="{FE1CE42E-7D20-C33C-B120-DAE7A170DD4C}"/>
                </a:ext>
              </a:extLst>
            </p:cNvPr>
            <p:cNvGrpSpPr/>
            <p:nvPr/>
          </p:nvGrpSpPr>
          <p:grpSpPr>
            <a:xfrm>
              <a:off x="1115486" y="4148264"/>
              <a:ext cx="4122420" cy="2489871"/>
              <a:chOff x="807720" y="4200489"/>
              <a:chExt cx="4259858" cy="2489871"/>
            </a:xfrm>
          </p:grpSpPr>
          <p:sp>
            <p:nvSpPr>
              <p:cNvPr id="129" name="Rectangle 128">
                <a:extLst>
                  <a:ext uri="{FF2B5EF4-FFF2-40B4-BE49-F238E27FC236}">
                    <a16:creationId xmlns:a16="http://schemas.microsoft.com/office/drawing/2014/main" id="{C7DDE9B6-1799-8A28-80CB-EEFAA20C421F}"/>
                  </a:ext>
                </a:extLst>
              </p:cNvPr>
              <p:cNvSpPr/>
              <p:nvPr/>
            </p:nvSpPr>
            <p:spPr>
              <a:xfrm>
                <a:off x="1337846" y="4697474"/>
                <a:ext cx="628114" cy="987229"/>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mn-ea"/>
                    <a:cs typeface="+mn-cs"/>
                  </a:rPr>
                  <a:t>CIGS</a:t>
                </a:r>
              </a:p>
            </p:txBody>
          </p:sp>
          <p:sp>
            <p:nvSpPr>
              <p:cNvPr id="130" name="Rectangle 129">
                <a:extLst>
                  <a:ext uri="{FF2B5EF4-FFF2-40B4-BE49-F238E27FC236}">
                    <a16:creationId xmlns:a16="http://schemas.microsoft.com/office/drawing/2014/main" id="{A9661E16-B731-F108-E60C-0C365A33A030}"/>
                  </a:ext>
                </a:extLst>
              </p:cNvPr>
              <p:cNvSpPr/>
              <p:nvPr/>
            </p:nvSpPr>
            <p:spPr>
              <a:xfrm>
                <a:off x="807720" y="4200489"/>
                <a:ext cx="522506" cy="2286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a:ea typeface="+mn-ea"/>
                    <a:cs typeface="+mn-cs"/>
                  </a:rPr>
                  <a:t>Mo</a:t>
                </a:r>
                <a:endParaRPr kumimoji="0" lang="en-US" sz="1800" b="1" i="0" u="none" strike="noStrike" kern="0" cap="none" spc="0" normalizeH="0" baseline="-25000" noProof="0" dirty="0">
                  <a:ln>
                    <a:noFill/>
                  </a:ln>
                  <a:solidFill>
                    <a:srgbClr val="000000"/>
                  </a:solidFill>
                  <a:effectLst/>
                  <a:uLnTx/>
                  <a:uFillTx/>
                  <a:latin typeface="Calibri" panose="020F0502020204030204"/>
                  <a:ea typeface="+mn-ea"/>
                  <a:cs typeface="+mn-cs"/>
                </a:endParaRPr>
              </a:p>
            </p:txBody>
          </p:sp>
          <p:sp>
            <p:nvSpPr>
              <p:cNvPr id="131" name="Rectangle 130">
                <a:extLst>
                  <a:ext uri="{FF2B5EF4-FFF2-40B4-BE49-F238E27FC236}">
                    <a16:creationId xmlns:a16="http://schemas.microsoft.com/office/drawing/2014/main" id="{A36B545A-B533-6B6D-DD74-F377C883F422}"/>
                  </a:ext>
                </a:extLst>
              </p:cNvPr>
              <p:cNvSpPr/>
              <p:nvPr/>
            </p:nvSpPr>
            <p:spPr>
              <a:xfrm>
                <a:off x="1958339" y="4398609"/>
                <a:ext cx="628114" cy="1584960"/>
              </a:xfrm>
              <a:prstGeom prst="rect">
                <a:avLst/>
              </a:prstGeom>
              <a:solidFill>
                <a:srgbClr val="E8E3D3"/>
              </a:solidFill>
              <a:ln w="635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Calibri" panose="020F0502020204030204"/>
                    <a:ea typeface="+mn-ea"/>
                    <a:cs typeface="+mn-cs"/>
                  </a:rPr>
                  <a:t>CdS</a:t>
                </a:r>
                <a:endParaRPr kumimoji="0" lang="en-US" sz="1800" b="1" i="0" u="none" strike="noStrike" kern="0" cap="none" spc="0" normalizeH="0" baseline="0" noProof="0" dirty="0">
                  <a:ln>
                    <a:noFill/>
                  </a:ln>
                  <a:solidFill>
                    <a:srgbClr val="000000"/>
                  </a:solidFill>
                  <a:effectLst/>
                  <a:uLnTx/>
                  <a:uFillTx/>
                  <a:latin typeface="Calibri" panose="020F0502020204030204"/>
                  <a:ea typeface="+mn-ea"/>
                  <a:cs typeface="+mn-cs"/>
                </a:endParaRPr>
              </a:p>
            </p:txBody>
          </p:sp>
          <p:sp>
            <p:nvSpPr>
              <p:cNvPr id="132" name="Rectangle 131">
                <a:extLst>
                  <a:ext uri="{FF2B5EF4-FFF2-40B4-BE49-F238E27FC236}">
                    <a16:creationId xmlns:a16="http://schemas.microsoft.com/office/drawing/2014/main" id="{FEA3CEF8-74A6-F21F-70EA-1C30C7B25E1E}"/>
                  </a:ext>
                </a:extLst>
              </p:cNvPr>
              <p:cNvSpPr/>
              <p:nvPr/>
            </p:nvSpPr>
            <p:spPr>
              <a:xfrm>
                <a:off x="2586453" y="4596729"/>
                <a:ext cx="620493" cy="188976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Calibri" panose="020F0502020204030204"/>
                    <a:ea typeface="+mn-ea"/>
                    <a:cs typeface="+mn-cs"/>
                  </a:rPr>
                  <a:t>ZnO</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BFCF17EB-F09A-F287-23EA-B9355DD72CC9}"/>
                  </a:ext>
                </a:extLst>
              </p:cNvPr>
              <p:cNvSpPr/>
              <p:nvPr/>
            </p:nvSpPr>
            <p:spPr>
              <a:xfrm>
                <a:off x="3211294" y="4596729"/>
                <a:ext cx="600905" cy="188976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noFill/>
                <a:prstDash val="solid"/>
                <a:miter lim="800000"/>
              </a:ln>
              <a:effectLst/>
              <a:scene3d>
                <a:camera prst="orthographicFront">
                  <a:rot lat="0" lon="0" rev="0"/>
                </a:camera>
                <a:lightRig rig="contrasting" dir="t">
                  <a:rot lat="0" lon="0" rev="7800000"/>
                </a:lightRig>
              </a:scene3d>
              <a:sp3d>
                <a:bevelT w="139700" h="1397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AZO</a:t>
                </a:r>
              </a:p>
            </p:txBody>
          </p:sp>
          <p:sp>
            <p:nvSpPr>
              <p:cNvPr id="135" name="Rectangle 134">
                <a:extLst>
                  <a:ext uri="{FF2B5EF4-FFF2-40B4-BE49-F238E27FC236}">
                    <a16:creationId xmlns:a16="http://schemas.microsoft.com/office/drawing/2014/main" id="{82DA2754-FBDA-E9E4-0E8D-41232B7DCE39}"/>
                  </a:ext>
                </a:extLst>
              </p:cNvPr>
              <p:cNvSpPr/>
              <p:nvPr/>
            </p:nvSpPr>
            <p:spPr>
              <a:xfrm flipH="1">
                <a:off x="3819818" y="4200490"/>
                <a:ext cx="119722" cy="2489870"/>
              </a:xfrm>
              <a:prstGeom prst="rec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37" name="Connector: Curved 136">
                <a:extLst>
                  <a:ext uri="{FF2B5EF4-FFF2-40B4-BE49-F238E27FC236}">
                    <a16:creationId xmlns:a16="http://schemas.microsoft.com/office/drawing/2014/main" id="{0EA6CD99-436A-1925-6845-29E31491A2E8}"/>
                  </a:ext>
                </a:extLst>
              </p:cNvPr>
              <p:cNvCxnSpPr/>
              <p:nvPr/>
            </p:nvCxnSpPr>
            <p:spPr>
              <a:xfrm>
                <a:off x="3939540" y="5752222"/>
                <a:ext cx="510540" cy="480938"/>
              </a:xfrm>
              <a:prstGeom prst="curvedConnector3">
                <a:avLst/>
              </a:prstGeom>
              <a:noFill/>
              <a:ln w="12700" cap="flat" cmpd="sng" algn="ctr">
                <a:solidFill>
                  <a:srgbClr val="4472C4"/>
                </a:solidFill>
                <a:prstDash val="solid"/>
                <a:miter lim="800000"/>
                <a:tailEnd type="triangle"/>
              </a:ln>
              <a:effectLst/>
            </p:spPr>
          </p:cxnSp>
          <p:sp>
            <p:nvSpPr>
              <p:cNvPr id="138" name="TextBox 137">
                <a:extLst>
                  <a:ext uri="{FF2B5EF4-FFF2-40B4-BE49-F238E27FC236}">
                    <a16:creationId xmlns:a16="http://schemas.microsoft.com/office/drawing/2014/main" id="{E9604433-ABB2-883E-FA6B-23BEC9C7C066}"/>
                  </a:ext>
                </a:extLst>
              </p:cNvPr>
              <p:cNvSpPr txBox="1"/>
              <p:nvPr/>
            </p:nvSpPr>
            <p:spPr>
              <a:xfrm>
                <a:off x="4392393" y="6155174"/>
                <a:ext cx="67518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rPr>
                  <a:t>MgF</a:t>
                </a:r>
                <a:r>
                  <a:rPr kumimoji="0" lang="en-US" sz="1800" b="1" i="0" u="none" strike="noStrike" kern="0" cap="none" spc="0" normalizeH="0" baseline="-25000" noProof="0" dirty="0">
                    <a:ln>
                      <a:noFill/>
                    </a:ln>
                    <a:solidFill>
                      <a:srgbClr val="000000"/>
                    </a:solidFill>
                    <a:effectLst/>
                    <a:uLnTx/>
                    <a:uFillTx/>
                  </a:rPr>
                  <a:t>2</a:t>
                </a:r>
              </a:p>
            </p:txBody>
          </p:sp>
        </p:grpSp>
        <p:cxnSp>
          <p:nvCxnSpPr>
            <p:cNvPr id="61" name="Straight Arrow Connector 60">
              <a:extLst>
                <a:ext uri="{FF2B5EF4-FFF2-40B4-BE49-F238E27FC236}">
                  <a16:creationId xmlns:a16="http://schemas.microsoft.com/office/drawing/2014/main" id="{ABECC05E-383F-0EE3-E09F-18CF4D46FF4E}"/>
                </a:ext>
              </a:extLst>
            </p:cNvPr>
            <p:cNvCxnSpPr>
              <a:cxnSpLocks/>
            </p:cNvCxnSpPr>
            <p:nvPr/>
          </p:nvCxnSpPr>
          <p:spPr>
            <a:xfrm flipH="1">
              <a:off x="4788900" y="4011104"/>
              <a:ext cx="914400" cy="53340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62" name="Straight Arrow Connector 61">
              <a:extLst>
                <a:ext uri="{FF2B5EF4-FFF2-40B4-BE49-F238E27FC236}">
                  <a16:creationId xmlns:a16="http://schemas.microsoft.com/office/drawing/2014/main" id="{88252569-2169-F920-BE9D-687DD6F522CD}"/>
                </a:ext>
              </a:extLst>
            </p:cNvPr>
            <p:cNvCxnSpPr>
              <a:cxnSpLocks/>
            </p:cNvCxnSpPr>
            <p:nvPr/>
          </p:nvCxnSpPr>
          <p:spPr>
            <a:xfrm flipH="1">
              <a:off x="4836329" y="4271289"/>
              <a:ext cx="914400" cy="53340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63" name="Straight Arrow Connector 62">
              <a:extLst>
                <a:ext uri="{FF2B5EF4-FFF2-40B4-BE49-F238E27FC236}">
                  <a16:creationId xmlns:a16="http://schemas.microsoft.com/office/drawing/2014/main" id="{273FD45F-FB3D-30B6-D8D3-D165A1A8BDB7}"/>
                </a:ext>
              </a:extLst>
            </p:cNvPr>
            <p:cNvCxnSpPr>
              <a:cxnSpLocks/>
            </p:cNvCxnSpPr>
            <p:nvPr/>
          </p:nvCxnSpPr>
          <p:spPr>
            <a:xfrm flipH="1">
              <a:off x="4836329" y="4566482"/>
              <a:ext cx="914400" cy="53340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128" name="TextBox 127">
              <a:extLst>
                <a:ext uri="{FF2B5EF4-FFF2-40B4-BE49-F238E27FC236}">
                  <a16:creationId xmlns:a16="http://schemas.microsoft.com/office/drawing/2014/main" id="{03321688-F578-F219-5B24-BFF8B059ABB2}"/>
                </a:ext>
              </a:extLst>
            </p:cNvPr>
            <p:cNvSpPr txBox="1"/>
            <p:nvPr/>
          </p:nvSpPr>
          <p:spPr>
            <a:xfrm>
              <a:off x="4757410" y="5173506"/>
              <a:ext cx="1641796" cy="400110"/>
            </a:xfrm>
            <a:prstGeom prst="rect">
              <a:avLst/>
            </a:prstGeom>
            <a:noFill/>
          </p:spPr>
          <p:txBody>
            <a:bodyPr wrap="none" rtlCol="0">
              <a:spAutoFit/>
            </a:bodyPr>
            <a:lstStyle/>
            <a:p>
              <a:r>
                <a:rPr lang="en-US" sz="2000" b="1" dirty="0">
                  <a:solidFill>
                    <a:srgbClr val="000000"/>
                  </a:solidFill>
                </a:rPr>
                <a:t>AM1.5 Global</a:t>
              </a:r>
            </a:p>
          </p:txBody>
        </p:sp>
      </p:grpSp>
      <p:pic>
        <p:nvPicPr>
          <p:cNvPr id="140" name="Picture 139">
            <a:extLst>
              <a:ext uri="{FF2B5EF4-FFF2-40B4-BE49-F238E27FC236}">
                <a16:creationId xmlns:a16="http://schemas.microsoft.com/office/drawing/2014/main" id="{1EBD03A9-9A69-775A-C2F0-6FB0CB7C1E23}"/>
              </a:ext>
            </a:extLst>
          </p:cNvPr>
          <p:cNvPicPr>
            <a:picLocks noChangeAspect="1"/>
          </p:cNvPicPr>
          <p:nvPr/>
        </p:nvPicPr>
        <p:blipFill>
          <a:blip r:embed="rId10"/>
          <a:stretch>
            <a:fillRect/>
          </a:stretch>
        </p:blipFill>
        <p:spPr>
          <a:xfrm>
            <a:off x="-607452" y="17233991"/>
            <a:ext cx="12680523" cy="1040187"/>
          </a:xfrm>
          <a:prstGeom prst="rect">
            <a:avLst/>
          </a:prstGeom>
        </p:spPr>
      </p:pic>
      <p:pic>
        <p:nvPicPr>
          <p:cNvPr id="142" name="Picture 141">
            <a:extLst>
              <a:ext uri="{FF2B5EF4-FFF2-40B4-BE49-F238E27FC236}">
                <a16:creationId xmlns:a16="http://schemas.microsoft.com/office/drawing/2014/main" id="{49E46A40-27F9-1311-90AF-EC70DEA5B0C5}"/>
              </a:ext>
            </a:extLst>
          </p:cNvPr>
          <p:cNvPicPr>
            <a:picLocks noChangeAspect="1"/>
          </p:cNvPicPr>
          <p:nvPr/>
        </p:nvPicPr>
        <p:blipFill>
          <a:blip r:embed="rId11"/>
          <a:stretch>
            <a:fillRect/>
          </a:stretch>
        </p:blipFill>
        <p:spPr>
          <a:xfrm>
            <a:off x="6130854" y="17165291"/>
            <a:ext cx="10925796" cy="966265"/>
          </a:xfrm>
          <a:prstGeom prst="rect">
            <a:avLst/>
          </a:prstGeom>
        </p:spPr>
      </p:pic>
      <p:pic>
        <p:nvPicPr>
          <p:cNvPr id="144" name="Picture 143">
            <a:extLst>
              <a:ext uri="{FF2B5EF4-FFF2-40B4-BE49-F238E27FC236}">
                <a16:creationId xmlns:a16="http://schemas.microsoft.com/office/drawing/2014/main" id="{F1D53F94-8D96-B8B6-F96A-61CBD9D9F968}"/>
              </a:ext>
            </a:extLst>
          </p:cNvPr>
          <p:cNvPicPr>
            <a:picLocks noChangeAspect="1"/>
          </p:cNvPicPr>
          <p:nvPr/>
        </p:nvPicPr>
        <p:blipFill>
          <a:blip r:embed="rId12"/>
          <a:stretch>
            <a:fillRect/>
          </a:stretch>
        </p:blipFill>
        <p:spPr>
          <a:xfrm>
            <a:off x="1570292" y="13553883"/>
            <a:ext cx="7008777" cy="3655558"/>
          </a:xfrm>
          <a:prstGeom prst="rect">
            <a:avLst/>
          </a:prstGeom>
        </p:spPr>
      </p:pic>
      <p:pic>
        <p:nvPicPr>
          <p:cNvPr id="146" name="Picture 145">
            <a:extLst>
              <a:ext uri="{FF2B5EF4-FFF2-40B4-BE49-F238E27FC236}">
                <a16:creationId xmlns:a16="http://schemas.microsoft.com/office/drawing/2014/main" id="{2FDCD249-B9E6-AEF4-1EA9-2D3D03A3EFF5}"/>
              </a:ext>
            </a:extLst>
          </p:cNvPr>
          <p:cNvPicPr>
            <a:picLocks noChangeAspect="1"/>
          </p:cNvPicPr>
          <p:nvPr/>
        </p:nvPicPr>
        <p:blipFill>
          <a:blip r:embed="rId13"/>
          <a:stretch>
            <a:fillRect/>
          </a:stretch>
        </p:blipFill>
        <p:spPr>
          <a:xfrm>
            <a:off x="8750407" y="13731415"/>
            <a:ext cx="7022238" cy="3454900"/>
          </a:xfrm>
          <a:prstGeom prst="rect">
            <a:avLst/>
          </a:prstGeom>
        </p:spPr>
      </p:pic>
      <p:pic>
        <p:nvPicPr>
          <p:cNvPr id="148" name="Picture 147">
            <a:extLst>
              <a:ext uri="{FF2B5EF4-FFF2-40B4-BE49-F238E27FC236}">
                <a16:creationId xmlns:a16="http://schemas.microsoft.com/office/drawing/2014/main" id="{B1109B92-5D7A-AE37-04F6-43A57E68F14E}"/>
              </a:ext>
            </a:extLst>
          </p:cNvPr>
          <p:cNvPicPr>
            <a:picLocks noChangeAspect="1"/>
          </p:cNvPicPr>
          <p:nvPr/>
        </p:nvPicPr>
        <p:blipFill>
          <a:blip r:embed="rId14"/>
          <a:stretch>
            <a:fillRect/>
          </a:stretch>
        </p:blipFill>
        <p:spPr>
          <a:xfrm>
            <a:off x="677260" y="18158352"/>
            <a:ext cx="14851811" cy="1271599"/>
          </a:xfrm>
          <a:prstGeom prst="rect">
            <a:avLst/>
          </a:prstGeom>
        </p:spPr>
      </p:pic>
      <p:sp>
        <p:nvSpPr>
          <p:cNvPr id="154" name="TextBox 153">
            <a:extLst>
              <a:ext uri="{FF2B5EF4-FFF2-40B4-BE49-F238E27FC236}">
                <a16:creationId xmlns:a16="http://schemas.microsoft.com/office/drawing/2014/main" id="{5EDF9859-4059-4DE5-D4EC-38D8162C6682}"/>
              </a:ext>
            </a:extLst>
          </p:cNvPr>
          <p:cNvSpPr txBox="1"/>
          <p:nvPr/>
        </p:nvSpPr>
        <p:spPr>
          <a:xfrm>
            <a:off x="1474603" y="23434122"/>
            <a:ext cx="14398138"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000000"/>
                </a:solidFill>
                <a:latin typeface="Arial" panose="020B0604020202020204" pitchFamily="34" charset="0"/>
                <a:ea typeface="Open Sans" charset="0"/>
                <a:cs typeface="Arial" panose="020B0604020202020204" pitchFamily="34" charset="0"/>
              </a:rPr>
              <a:t>The continuum model is based on </a:t>
            </a:r>
            <a:r>
              <a:rPr lang="en-US" sz="2400" dirty="0">
                <a:solidFill>
                  <a:srgbClr val="0070C0"/>
                </a:solidFill>
                <a:latin typeface="Arial" panose="020B0604020202020204" pitchFamily="34" charset="0"/>
                <a:ea typeface="Open Sans" charset="0"/>
                <a:cs typeface="Arial" panose="020B0604020202020204" pitchFamily="34" charset="0"/>
              </a:rPr>
              <a:t>Fick’s first and second law</a:t>
            </a:r>
            <a:r>
              <a:rPr lang="en-US" sz="2400" dirty="0">
                <a:solidFill>
                  <a:srgbClr val="000000"/>
                </a:solidFill>
                <a:latin typeface="Arial" panose="020B0604020202020204" pitchFamily="34" charset="0"/>
                <a:ea typeface="Open Sans" charset="0"/>
                <a:cs typeface="Arial" panose="020B0604020202020204" pitchFamily="34" charset="0"/>
              </a:rPr>
              <a:t>. The aim of this model is </a:t>
            </a:r>
            <a:r>
              <a:rPr lang="en-US" sz="2400" dirty="0">
                <a:solidFill>
                  <a:srgbClr val="0070C0"/>
                </a:solidFill>
                <a:latin typeface="Arial" panose="020B0604020202020204" pitchFamily="34" charset="0"/>
                <a:ea typeface="Open Sans" charset="0"/>
                <a:cs typeface="Arial" panose="020B0604020202020204" pitchFamily="34" charset="0"/>
              </a:rPr>
              <a:t>to capture non-equilibrium distribution </a:t>
            </a:r>
            <a:r>
              <a:rPr lang="en-US" sz="2400" dirty="0">
                <a:solidFill>
                  <a:srgbClr val="000000"/>
                </a:solidFill>
                <a:latin typeface="Arial" panose="020B0604020202020204" pitchFamily="34" charset="0"/>
                <a:ea typeface="Open Sans" charset="0"/>
                <a:cs typeface="Arial" panose="020B0604020202020204" pitchFamily="34" charset="0"/>
              </a:rPr>
              <a:t>of defects.</a:t>
            </a:r>
          </a:p>
          <a:p>
            <a:pPr marL="342900" indent="-342900">
              <a:buFont typeface="Wingdings" panose="05000000000000000000" pitchFamily="2" charset="2"/>
              <a:buChar char="Ø"/>
            </a:pPr>
            <a:r>
              <a:rPr lang="en-US" sz="2400" dirty="0">
                <a:solidFill>
                  <a:srgbClr val="000000"/>
                </a:solidFill>
                <a:latin typeface="Arial" panose="020B0604020202020204" pitchFamily="34" charset="0"/>
                <a:ea typeface="Open Sans" charset="0"/>
                <a:cs typeface="Arial" panose="020B0604020202020204" pitchFamily="34" charset="0"/>
              </a:rPr>
              <a:t>The flux of a diffusing species in position x is proportional to the summation of </a:t>
            </a:r>
            <a:r>
              <a:rPr lang="en-US" sz="2400" dirty="0">
                <a:solidFill>
                  <a:srgbClr val="0070C0"/>
                </a:solidFill>
                <a:latin typeface="Arial" panose="020B0604020202020204" pitchFamily="34" charset="0"/>
                <a:ea typeface="Open Sans" charset="0"/>
                <a:cs typeface="Arial" panose="020B0604020202020204" pitchFamily="34" charset="0"/>
              </a:rPr>
              <a:t>concentration gradient, chemical potential gradient</a:t>
            </a:r>
            <a:r>
              <a:rPr lang="en-US" sz="2400" dirty="0">
                <a:solidFill>
                  <a:srgbClr val="000000"/>
                </a:solidFill>
                <a:latin typeface="Arial" panose="020B0604020202020204" pitchFamily="34" charset="0"/>
                <a:ea typeface="Open Sans" charset="0"/>
                <a:cs typeface="Arial" panose="020B0604020202020204" pitchFamily="34" charset="0"/>
              </a:rPr>
              <a:t> and </a:t>
            </a:r>
            <a:r>
              <a:rPr lang="en-US" sz="2400" dirty="0">
                <a:solidFill>
                  <a:srgbClr val="0070C0"/>
                </a:solidFill>
                <a:latin typeface="Arial" panose="020B0604020202020204" pitchFamily="34" charset="0"/>
                <a:ea typeface="Open Sans" charset="0"/>
                <a:cs typeface="Arial" panose="020B0604020202020204" pitchFamily="34" charset="0"/>
              </a:rPr>
              <a:t>electric potential gradient </a:t>
            </a:r>
            <a:r>
              <a:rPr lang="en-US" sz="2400" dirty="0">
                <a:solidFill>
                  <a:srgbClr val="000000"/>
                </a:solidFill>
                <a:latin typeface="Arial" panose="020B0604020202020204" pitchFamily="34" charset="0"/>
                <a:ea typeface="Open Sans" charset="0"/>
                <a:cs typeface="Arial" panose="020B0604020202020204" pitchFamily="34" charset="0"/>
              </a:rPr>
              <a:t>at x.</a:t>
            </a:r>
          </a:p>
          <a:p>
            <a:endParaRPr lang="en-US" sz="2400" dirty="0">
              <a:solidFill>
                <a:srgbClr val="000000"/>
              </a:solidFill>
              <a:latin typeface="Arial" panose="020B0604020202020204" pitchFamily="34" charset="0"/>
              <a:ea typeface="Open Sans" charset="0"/>
              <a:cs typeface="Arial" panose="020B0604020202020204" pitchFamily="34" charset="0"/>
            </a:endParaRPr>
          </a:p>
          <a:p>
            <a:endParaRPr lang="en-US" sz="2400" dirty="0">
              <a:solidFill>
                <a:srgbClr val="000000"/>
              </a:solidFill>
              <a:latin typeface="Arial" panose="020B0604020202020204" pitchFamily="34" charset="0"/>
              <a:ea typeface="Open Sans" charset="0"/>
              <a:cs typeface="Arial" panose="020B0604020202020204" pitchFamily="34" charset="0"/>
            </a:endParaRPr>
          </a:p>
          <a:p>
            <a:pPr marL="342900" indent="-342900">
              <a:buFont typeface="Wingdings" panose="05000000000000000000" pitchFamily="2" charset="2"/>
              <a:buChar char="Ø"/>
            </a:pPr>
            <a:r>
              <a:rPr lang="en-US" sz="2400" dirty="0">
                <a:solidFill>
                  <a:srgbClr val="0070C0"/>
                </a:solidFill>
                <a:latin typeface="Arial" panose="020B0604020202020204" pitchFamily="34" charset="0"/>
                <a:ea typeface="Open Sans" charset="0"/>
                <a:cs typeface="Arial" panose="020B0604020202020204" pitchFamily="34" charset="0"/>
              </a:rPr>
              <a:t>Poisson’s equation </a:t>
            </a:r>
            <a:r>
              <a:rPr lang="en-US" sz="2400" dirty="0">
                <a:solidFill>
                  <a:srgbClr val="000000"/>
                </a:solidFill>
                <a:latin typeface="Arial" panose="020B0604020202020204" pitchFamily="34" charset="0"/>
                <a:ea typeface="Open Sans" charset="0"/>
                <a:cs typeface="Arial" panose="020B0604020202020204" pitchFamily="34" charset="0"/>
              </a:rPr>
              <a:t>is used to derive the electric potential from the charge density.</a:t>
            </a:r>
          </a:p>
          <a:p>
            <a:pPr marL="342900" indent="-342900">
              <a:buFont typeface="Wingdings" panose="05000000000000000000" pitchFamily="2" charset="2"/>
              <a:buChar char="Ø"/>
            </a:pPr>
            <a:endParaRPr lang="en-US" sz="2400" dirty="0">
              <a:solidFill>
                <a:srgbClr val="000000"/>
              </a:solidFill>
              <a:latin typeface="Arial" panose="020B0604020202020204" pitchFamily="34" charset="0"/>
              <a:ea typeface="Open Sans" charset="0"/>
              <a:cs typeface="Arial" panose="020B0604020202020204" pitchFamily="34" charset="0"/>
            </a:endParaRPr>
          </a:p>
          <a:p>
            <a:endParaRPr lang="en-US" sz="2400" dirty="0">
              <a:solidFill>
                <a:srgbClr val="000000"/>
              </a:solidFill>
              <a:latin typeface="Arial" panose="020B0604020202020204" pitchFamily="34" charset="0"/>
              <a:ea typeface="Open Sans" charset="0"/>
              <a:cs typeface="Arial" panose="020B0604020202020204" pitchFamily="34" charset="0"/>
            </a:endParaRPr>
          </a:p>
          <a:p>
            <a:pPr marL="342900" indent="-342900">
              <a:buFont typeface="Wingdings" panose="05000000000000000000" pitchFamily="2" charset="2"/>
              <a:buChar char="Ø"/>
            </a:pPr>
            <a:r>
              <a:rPr lang="en-US" sz="2400" dirty="0">
                <a:solidFill>
                  <a:srgbClr val="0070C0"/>
                </a:solidFill>
                <a:latin typeface="Arial" panose="020B0604020202020204" pitchFamily="34" charset="0"/>
                <a:ea typeface="Open Sans" charset="0"/>
                <a:cs typeface="Arial" panose="020B0604020202020204" pitchFamily="34" charset="0"/>
              </a:rPr>
              <a:t>Reaction rate term R </a:t>
            </a:r>
            <a:r>
              <a:rPr lang="en-US" sz="2400" dirty="0">
                <a:solidFill>
                  <a:srgbClr val="000000"/>
                </a:solidFill>
                <a:latin typeface="Arial" panose="020B0604020202020204" pitchFamily="34" charset="0"/>
                <a:ea typeface="Open Sans" charset="0"/>
                <a:cs typeface="Arial" panose="020B0604020202020204" pitchFamily="34" charset="0"/>
              </a:rPr>
              <a:t>is augmented to incorporate the mass action relations between defects [1].</a:t>
            </a:r>
            <a:endParaRPr lang="en-US" sz="2400" dirty="0">
              <a:latin typeface="Arial" panose="020B0604020202020204" pitchFamily="34" charset="0"/>
              <a:ea typeface="Open Sans"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0E592064-15AB-0FA7-D4E9-62D5475D433A}"/>
                  </a:ext>
                </a:extLst>
              </p:cNvPr>
              <p:cNvSpPr txBox="1"/>
              <p:nvPr/>
            </p:nvSpPr>
            <p:spPr>
              <a:xfrm>
                <a:off x="3787997" y="27072531"/>
                <a:ext cx="8285074" cy="8962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rPr>
                            <m:t>𝑡</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m:rPr>
                          <m:sty m:val="p"/>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𝐽</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 − </m:t>
                      </m:r>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𝑙</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ea typeface="Cambria Math" panose="02040503050406030204" pitchFamily="18" charset="0"/>
                                </a:rPr>
                                <m:t>𝑘𝑙</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𝑙</m:t>
                              </m:r>
                            </m:sub>
                          </m:sSub>
                        </m:e>
                      </m:nary>
                    </m:oMath>
                  </m:oMathPara>
                </a14:m>
                <a:endParaRPr lang="en-US" sz="2400" dirty="0"/>
              </a:p>
            </p:txBody>
          </p:sp>
        </mc:Choice>
        <mc:Fallback xmlns="">
          <p:sp>
            <p:nvSpPr>
              <p:cNvPr id="156" name="TextBox 155">
                <a:extLst>
                  <a:ext uri="{FF2B5EF4-FFF2-40B4-BE49-F238E27FC236}">
                    <a16:creationId xmlns:a16="http://schemas.microsoft.com/office/drawing/2014/main" id="{0E592064-15AB-0FA7-D4E9-62D5475D433A}"/>
                  </a:ext>
                </a:extLst>
              </p:cNvPr>
              <p:cNvSpPr txBox="1">
                <a:spLocks noRot="1" noChangeAspect="1" noMove="1" noResize="1" noEditPoints="1" noAdjustHandles="1" noChangeArrowheads="1" noChangeShapeType="1" noTextEdit="1"/>
              </p:cNvSpPr>
              <p:nvPr/>
            </p:nvSpPr>
            <p:spPr>
              <a:xfrm>
                <a:off x="3787997" y="27072531"/>
                <a:ext cx="8285074" cy="89620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5E2A4B43-2C6A-B261-8A04-04DF8570C907}"/>
                  </a:ext>
                </a:extLst>
              </p:cNvPr>
              <p:cNvSpPr txBox="1"/>
              <p:nvPr/>
            </p:nvSpPr>
            <p:spPr>
              <a:xfrm>
                <a:off x="3055182" y="27781798"/>
                <a:ext cx="10338959" cy="10500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𝐾</m:t>
                          </m:r>
                        </m:den>
                      </m:f>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𝑝</m:t>
                              </m:r>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m:t>
                                  </m:r>
                                </m:sub>
                              </m:sSub>
                            </m:den>
                          </m:f>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h</m:t>
                          </m:r>
                        </m:sup>
                      </m:sSup>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𝑚</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𝑗</m:t>
                              </m:r>
                            </m:sub>
                          </m:sSub>
                        </m:e>
                      </m:nary>
                      <m:r>
                        <a:rPr lang="en-US" sz="2400" b="0" i="1" smtClean="0">
                          <a:latin typeface="Cambria Math" panose="02040503050406030204" pitchFamily="18" charset="0"/>
                        </a:rPr>
                        <m:t>)</m:t>
                      </m:r>
                    </m:oMath>
                  </m:oMathPara>
                </a14:m>
                <a:endParaRPr lang="en-US" sz="2400" dirty="0"/>
              </a:p>
            </p:txBody>
          </p:sp>
        </mc:Choice>
        <mc:Fallback xmlns="">
          <p:sp>
            <p:nvSpPr>
              <p:cNvPr id="158" name="TextBox 157">
                <a:extLst>
                  <a:ext uri="{FF2B5EF4-FFF2-40B4-BE49-F238E27FC236}">
                    <a16:creationId xmlns:a16="http://schemas.microsoft.com/office/drawing/2014/main" id="{5E2A4B43-2C6A-B261-8A04-04DF8570C907}"/>
                  </a:ext>
                </a:extLst>
              </p:cNvPr>
              <p:cNvSpPr txBox="1">
                <a:spLocks noRot="1" noChangeAspect="1" noMove="1" noResize="1" noEditPoints="1" noAdjustHandles="1" noChangeArrowheads="1" noChangeShapeType="1" noTextEdit="1"/>
              </p:cNvSpPr>
              <p:nvPr/>
            </p:nvSpPr>
            <p:spPr>
              <a:xfrm>
                <a:off x="3055182" y="27781798"/>
                <a:ext cx="10338959" cy="1050031"/>
              </a:xfrm>
              <a:prstGeom prst="rect">
                <a:avLst/>
              </a:prstGeom>
              <a:blipFill>
                <a:blip r:embed="rId17"/>
                <a:stretch>
                  <a:fillRect/>
                </a:stretch>
              </a:blipFill>
            </p:spPr>
            <p:txBody>
              <a:bodyPr/>
              <a:lstStyle/>
              <a:p>
                <a:r>
                  <a:rPr lang="en-US">
                    <a:noFill/>
                  </a:rPr>
                  <a:t> </a:t>
                </a:r>
              </a:p>
            </p:txBody>
          </p:sp>
        </mc:Fallback>
      </mc:AlternateContent>
      <p:graphicFrame>
        <p:nvGraphicFramePr>
          <p:cNvPr id="192" name="Table 191">
            <a:extLst>
              <a:ext uri="{FF2B5EF4-FFF2-40B4-BE49-F238E27FC236}">
                <a16:creationId xmlns:a16="http://schemas.microsoft.com/office/drawing/2014/main" id="{0701F8A6-96DB-7C84-E36B-54A8E846B097}"/>
              </a:ext>
            </a:extLst>
          </p:cNvPr>
          <p:cNvGraphicFramePr>
            <a:graphicFrameLocks noGrp="1"/>
          </p:cNvGraphicFramePr>
          <p:nvPr>
            <p:extLst>
              <p:ext uri="{D42A27DB-BD31-4B8C-83A1-F6EECF244321}">
                <p14:modId xmlns:p14="http://schemas.microsoft.com/office/powerpoint/2010/main" val="2803315823"/>
              </p:ext>
            </p:extLst>
          </p:nvPr>
        </p:nvGraphicFramePr>
        <p:xfrm>
          <a:off x="23481698" y="21689661"/>
          <a:ext cx="7766529" cy="1092017"/>
        </p:xfrm>
        <a:graphic>
          <a:graphicData uri="http://schemas.openxmlformats.org/drawingml/2006/table">
            <a:tbl>
              <a:tblPr/>
              <a:tblGrid>
                <a:gridCol w="3180852">
                  <a:extLst>
                    <a:ext uri="{9D8B030D-6E8A-4147-A177-3AD203B41FA5}">
                      <a16:colId xmlns:a16="http://schemas.microsoft.com/office/drawing/2014/main" val="4216912445"/>
                    </a:ext>
                  </a:extLst>
                </a:gridCol>
                <a:gridCol w="1471475">
                  <a:extLst>
                    <a:ext uri="{9D8B030D-6E8A-4147-A177-3AD203B41FA5}">
                      <a16:colId xmlns:a16="http://schemas.microsoft.com/office/drawing/2014/main" val="4151675884"/>
                    </a:ext>
                  </a:extLst>
                </a:gridCol>
                <a:gridCol w="1263308">
                  <a:extLst>
                    <a:ext uri="{9D8B030D-6E8A-4147-A177-3AD203B41FA5}">
                      <a16:colId xmlns:a16="http://schemas.microsoft.com/office/drawing/2014/main" val="690823976"/>
                    </a:ext>
                  </a:extLst>
                </a:gridCol>
                <a:gridCol w="881377">
                  <a:extLst>
                    <a:ext uri="{9D8B030D-6E8A-4147-A177-3AD203B41FA5}">
                      <a16:colId xmlns:a16="http://schemas.microsoft.com/office/drawing/2014/main" val="2854747605"/>
                    </a:ext>
                  </a:extLst>
                </a:gridCol>
                <a:gridCol w="969517">
                  <a:extLst>
                    <a:ext uri="{9D8B030D-6E8A-4147-A177-3AD203B41FA5}">
                      <a16:colId xmlns:a16="http://schemas.microsoft.com/office/drawing/2014/main" val="821073811"/>
                    </a:ext>
                  </a:extLst>
                </a:gridCol>
              </a:tblGrid>
              <a:tr h="241346">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a:effectLst/>
                          <a:latin typeface="Open Sans"/>
                        </a:rPr>
                        <a:t>JSC(mA)</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err="1">
                          <a:effectLst/>
                          <a:latin typeface="Open Sans"/>
                        </a:rPr>
                        <a:t>Voc</a:t>
                      </a:r>
                      <a:r>
                        <a:rPr lang="en-US" sz="1800" b="0" u="none" strike="noStrike" dirty="0">
                          <a:effectLst/>
                          <a:latin typeface="Open Sans"/>
                        </a:rPr>
                        <a:t>(V)</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a:effectLst/>
                          <a:latin typeface="Open Sans"/>
                          <a:sym typeface="Symbol" panose="05050102010706020507" pitchFamily="18" charset="2"/>
                        </a:rPr>
                        <a:t></a:t>
                      </a:r>
                      <a:r>
                        <a:rPr lang="en-US" sz="1800" b="0" u="none" strike="noStrike" dirty="0">
                          <a:effectLst/>
                          <a:latin typeface="Open Sans"/>
                        </a:rPr>
                        <a:t>%</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a:effectLst/>
                          <a:latin typeface="Open Sans"/>
                        </a:rPr>
                        <a:t>FF</a:t>
                      </a:r>
                      <a:endParaRPr lang="en-US" sz="1800" b="0" i="0" u="none" strike="noStrike">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extLst>
                  <a:ext uri="{0D108BD9-81ED-4DB2-BD59-A6C34878D82A}">
                    <a16:rowId xmlns:a16="http://schemas.microsoft.com/office/drawing/2014/main" val="385575357"/>
                  </a:ext>
                </a:extLst>
              </a:tr>
              <a:tr h="445542">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800" b="0" dirty="0">
                          <a:latin typeface="Open Sans"/>
                        </a:rPr>
                        <a:t>Experiment [2]</a:t>
                      </a: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a:effectLst/>
                          <a:latin typeface="Open Sans"/>
                        </a:rPr>
                        <a:t>35.7</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a:effectLst/>
                          <a:latin typeface="Open Sans"/>
                        </a:rPr>
                        <a:t>0.7113</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a:effectLst/>
                          <a:latin typeface="Open Sans"/>
                        </a:rPr>
                        <a:t>19.0</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a:effectLst/>
                          <a:latin typeface="Open Sans"/>
                        </a:rPr>
                        <a:t>77.1</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extLst>
                  <a:ext uri="{0D108BD9-81ED-4DB2-BD59-A6C34878D82A}">
                    <a16:rowId xmlns:a16="http://schemas.microsoft.com/office/drawing/2014/main" val="138013231"/>
                  </a:ext>
                </a:extLst>
              </a:tr>
              <a:tr h="368583">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dirty="0">
                          <a:latin typeface="Open Sans"/>
                        </a:rPr>
                        <a:t>Sentaurus Device</a:t>
                      </a: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a:effectLst/>
                          <a:latin typeface="Open Sans"/>
                        </a:rPr>
                        <a:t>34.7</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a:effectLst/>
                          <a:latin typeface="Open Sans"/>
                        </a:rPr>
                        <a:t>0.7146</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kern="1200" dirty="0">
                          <a:solidFill>
                            <a:schemeClr val="dk1"/>
                          </a:solidFill>
                          <a:effectLst/>
                          <a:latin typeface="Open Sans"/>
                          <a:ea typeface="+mn-ea"/>
                          <a:cs typeface="+mn-cs"/>
                        </a:rPr>
                        <a:t>19.3</a:t>
                      </a: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tc>
                  <a:txBody>
                    <a:bodyPr/>
                    <a:lstStyle>
                      <a:lvl1pPr marL="0" algn="l" defTabSz="2926080" rtl="0" eaLnBrk="1" latinLnBrk="0" hangingPunct="1">
                        <a:defRPr sz="5760" kern="1200">
                          <a:solidFill>
                            <a:schemeClr val="dk1"/>
                          </a:solidFill>
                          <a:latin typeface="Calibri"/>
                        </a:defRPr>
                      </a:lvl1pPr>
                      <a:lvl2pPr marL="1463040" algn="l" defTabSz="2926080" rtl="0" eaLnBrk="1" latinLnBrk="0" hangingPunct="1">
                        <a:defRPr sz="5760" kern="1200">
                          <a:solidFill>
                            <a:schemeClr val="dk1"/>
                          </a:solidFill>
                          <a:latin typeface="Calibri"/>
                        </a:defRPr>
                      </a:lvl2pPr>
                      <a:lvl3pPr marL="2926080" algn="l" defTabSz="2926080" rtl="0" eaLnBrk="1" latinLnBrk="0" hangingPunct="1">
                        <a:defRPr sz="5760" kern="1200">
                          <a:solidFill>
                            <a:schemeClr val="dk1"/>
                          </a:solidFill>
                          <a:latin typeface="Calibri"/>
                        </a:defRPr>
                      </a:lvl3pPr>
                      <a:lvl4pPr marL="4389120" algn="l" defTabSz="2926080" rtl="0" eaLnBrk="1" latinLnBrk="0" hangingPunct="1">
                        <a:defRPr sz="5760" kern="1200">
                          <a:solidFill>
                            <a:schemeClr val="dk1"/>
                          </a:solidFill>
                          <a:latin typeface="Calibri"/>
                        </a:defRPr>
                      </a:lvl4pPr>
                      <a:lvl5pPr marL="5852160" algn="l" defTabSz="2926080" rtl="0" eaLnBrk="1" latinLnBrk="0" hangingPunct="1">
                        <a:defRPr sz="5760" kern="1200">
                          <a:solidFill>
                            <a:schemeClr val="dk1"/>
                          </a:solidFill>
                          <a:latin typeface="Calibri"/>
                        </a:defRPr>
                      </a:lvl5pPr>
                      <a:lvl6pPr marL="7315200" algn="l" defTabSz="2926080" rtl="0" eaLnBrk="1" latinLnBrk="0" hangingPunct="1">
                        <a:defRPr sz="5760" kern="1200">
                          <a:solidFill>
                            <a:schemeClr val="dk1"/>
                          </a:solidFill>
                          <a:latin typeface="Calibri"/>
                        </a:defRPr>
                      </a:lvl6pPr>
                      <a:lvl7pPr marL="8778240" algn="l" defTabSz="2926080" rtl="0" eaLnBrk="1" latinLnBrk="0" hangingPunct="1">
                        <a:defRPr sz="5760" kern="1200">
                          <a:solidFill>
                            <a:schemeClr val="dk1"/>
                          </a:solidFill>
                          <a:latin typeface="Calibri"/>
                        </a:defRPr>
                      </a:lvl7pPr>
                      <a:lvl8pPr marL="10241280" algn="l" defTabSz="2926080" rtl="0" eaLnBrk="1" latinLnBrk="0" hangingPunct="1">
                        <a:defRPr sz="5760" kern="1200">
                          <a:solidFill>
                            <a:schemeClr val="dk1"/>
                          </a:solidFill>
                          <a:latin typeface="Calibri"/>
                        </a:defRPr>
                      </a:lvl8pPr>
                      <a:lvl9pPr marL="11704320" algn="l" defTabSz="2926080" rtl="0" eaLnBrk="1" latinLnBrk="0" hangingPunct="1">
                        <a:defRPr sz="5760" kern="1200">
                          <a:solidFill>
                            <a:schemeClr val="dk1"/>
                          </a:solidFill>
                          <a:latin typeface="Calibri"/>
                        </a:defRPr>
                      </a:lvl9pPr>
                    </a:lstStyle>
                    <a:p>
                      <a:pPr algn="ctr" fontAlgn="b"/>
                      <a:r>
                        <a:rPr lang="en-US" sz="1800" b="0" u="none" strike="noStrike" dirty="0">
                          <a:effectLst/>
                          <a:latin typeface="Open Sans"/>
                        </a:rPr>
                        <a:t>77.6</a:t>
                      </a:r>
                      <a:endParaRPr lang="en-US" sz="1800" b="0" i="0" u="none" strike="noStrike" dirty="0">
                        <a:solidFill>
                          <a:srgbClr val="000000"/>
                        </a:solidFill>
                        <a:effectLst/>
                        <a:latin typeface="Open Sans"/>
                      </a:endParaRPr>
                    </a:p>
                  </a:txBody>
                  <a:tcPr marL="3572" marR="3572" marT="3572" marB="0" anchor="b">
                    <a:lnL w="12700" cmpd="sng">
                      <a:solidFill>
                        <a:srgbClr val="E8D3A2"/>
                      </a:solidFill>
                    </a:lnL>
                    <a:lnR w="12700" cmpd="sng">
                      <a:solidFill>
                        <a:srgbClr val="E8D3A2"/>
                      </a:solidFill>
                    </a:lnR>
                    <a:lnT w="12700" cmpd="sng">
                      <a:solidFill>
                        <a:srgbClr val="E8D3A2"/>
                      </a:solidFill>
                    </a:lnT>
                    <a:lnB w="12700" cmpd="sng">
                      <a:solidFill>
                        <a:srgbClr val="E8D3A2"/>
                      </a:solidFill>
                    </a:lnB>
                    <a:lnTlToBr w="12700" cmpd="sng">
                      <a:noFill/>
                      <a:prstDash val="solid"/>
                    </a:lnTlToBr>
                    <a:lnBlToTr w="12700" cmpd="sng">
                      <a:noFill/>
                      <a:prstDash val="solid"/>
                    </a:lnBlToTr>
                    <a:solidFill>
                      <a:srgbClr val="4B2E83">
                        <a:tint val="20000"/>
                      </a:srgbClr>
                    </a:solidFill>
                  </a:tcPr>
                </a:tc>
                <a:extLst>
                  <a:ext uri="{0D108BD9-81ED-4DB2-BD59-A6C34878D82A}">
                    <a16:rowId xmlns:a16="http://schemas.microsoft.com/office/drawing/2014/main" val="157106153"/>
                  </a:ext>
                </a:extLst>
              </a:tr>
            </a:tbl>
          </a:graphicData>
        </a:graphic>
      </p:graphicFrame>
      <p:sp>
        <p:nvSpPr>
          <p:cNvPr id="193" name="TextBox 192">
            <a:extLst>
              <a:ext uri="{FF2B5EF4-FFF2-40B4-BE49-F238E27FC236}">
                <a16:creationId xmlns:a16="http://schemas.microsoft.com/office/drawing/2014/main" id="{C2C55BCA-EFEA-5826-8DA6-D72DE46F6324}"/>
              </a:ext>
            </a:extLst>
          </p:cNvPr>
          <p:cNvSpPr txBox="1"/>
          <p:nvPr/>
        </p:nvSpPr>
        <p:spPr>
          <a:xfrm>
            <a:off x="1793378" y="20340762"/>
            <a:ext cx="14100320" cy="187743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By imposing compositional constraints, we can model the defect thermodynamics in NVT ensemble. Three constraints in our model: </a:t>
            </a:r>
            <a:r>
              <a:rPr lang="en-US" sz="2400" dirty="0">
                <a:solidFill>
                  <a:srgbClr val="0070C0"/>
                </a:solidFill>
                <a:latin typeface="Arial" panose="020B0604020202020204" pitchFamily="34" charset="0"/>
                <a:cs typeface="Arial" panose="020B0604020202020204" pitchFamily="34" charset="0"/>
              </a:rPr>
              <a:t>Ga/(</a:t>
            </a:r>
            <a:r>
              <a:rPr lang="en-US" sz="2400" dirty="0" err="1">
                <a:solidFill>
                  <a:srgbClr val="0070C0"/>
                </a:solidFill>
                <a:latin typeface="Arial" panose="020B0604020202020204" pitchFamily="34" charset="0"/>
                <a:cs typeface="Arial" panose="020B0604020202020204" pitchFamily="34" charset="0"/>
              </a:rPr>
              <a:t>Ga+In</a:t>
            </a:r>
            <a:r>
              <a:rPr lang="en-US" sz="2400" dirty="0">
                <a:solidFill>
                  <a:srgbClr val="0070C0"/>
                </a:solidFill>
                <a:latin typeface="Arial" panose="020B0604020202020204" pitchFamily="34" charset="0"/>
                <a:cs typeface="Arial" panose="020B0604020202020204" pitchFamily="34" charset="0"/>
              </a:rPr>
              <a:t>) (GGI), Cu/(</a:t>
            </a:r>
            <a:r>
              <a:rPr lang="en-US" sz="2400" dirty="0" err="1">
                <a:solidFill>
                  <a:srgbClr val="0070C0"/>
                </a:solidFill>
                <a:latin typeface="Arial" panose="020B0604020202020204" pitchFamily="34" charset="0"/>
                <a:cs typeface="Arial" panose="020B0604020202020204" pitchFamily="34" charset="0"/>
              </a:rPr>
              <a:t>In+Ga</a:t>
            </a:r>
            <a:r>
              <a:rPr lang="en-US" sz="2400" dirty="0">
                <a:solidFill>
                  <a:srgbClr val="0070C0"/>
                </a:solidFill>
                <a:latin typeface="Arial" panose="020B0604020202020204" pitchFamily="34" charset="0"/>
                <a:cs typeface="Arial" panose="020B0604020202020204" pitchFamily="34" charset="0"/>
              </a:rPr>
              <a:t>) (CGI)</a:t>
            </a:r>
            <a:r>
              <a:rPr lang="en-US" sz="2400" dirty="0">
                <a:latin typeface="Arial" panose="020B0604020202020204" pitchFamily="34" charset="0"/>
                <a:cs typeface="Arial" panose="020B0604020202020204" pitchFamily="34" charset="0"/>
              </a:rPr>
              <a:t>, and </a:t>
            </a:r>
            <a:r>
              <a:rPr lang="en-US" sz="2400" dirty="0">
                <a:solidFill>
                  <a:srgbClr val="0070C0"/>
                </a:solidFill>
                <a:latin typeface="Arial" panose="020B0604020202020204" pitchFamily="34" charset="0"/>
                <a:cs typeface="Arial" panose="020B0604020202020204" pitchFamily="34" charset="0"/>
              </a:rPr>
              <a:t>Se chemical potential (</a:t>
            </a:r>
            <a:r>
              <a:rPr lang="en-US" sz="2400" dirty="0" err="1">
                <a:solidFill>
                  <a:srgbClr val="0070C0"/>
                </a:solidFill>
                <a:latin typeface="Arial" panose="020B0604020202020204" pitchFamily="34" charset="0"/>
                <a:cs typeface="Arial" panose="020B0604020202020204" pitchFamily="34" charset="0"/>
              </a:rPr>
              <a:t>u</a:t>
            </a:r>
            <a:r>
              <a:rPr lang="en-US" sz="2400" baseline="-25000" dirty="0" err="1">
                <a:solidFill>
                  <a:srgbClr val="0070C0"/>
                </a:solidFill>
                <a:latin typeface="Arial" panose="020B0604020202020204" pitchFamily="34" charset="0"/>
                <a:cs typeface="Arial" panose="020B0604020202020204" pitchFamily="34" charset="0"/>
              </a:rPr>
              <a:t>Se</a:t>
            </a:r>
            <a:r>
              <a:rPr lang="en-US" sz="2400" dirty="0">
                <a:solidFill>
                  <a:srgbClr val="0070C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(Constant vapor pressure in manufacture, solid/gas/liquid phases coexist). </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We can then obtain equilibrium defect distributions under any certain temperature.</a:t>
            </a:r>
          </a:p>
          <a:p>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94" name="TextBox 193">
                <a:extLst>
                  <a:ext uri="{FF2B5EF4-FFF2-40B4-BE49-F238E27FC236}">
                    <a16:creationId xmlns:a16="http://schemas.microsoft.com/office/drawing/2014/main" id="{7A245217-DEE9-EB8C-EAB6-D71BA47FFA69}"/>
                  </a:ext>
                </a:extLst>
              </p:cNvPr>
              <p:cNvSpPr txBox="1"/>
              <p:nvPr/>
            </p:nvSpPr>
            <p:spPr>
              <a:xfrm>
                <a:off x="1793378" y="19163153"/>
                <a:ext cx="13735693" cy="1268745"/>
              </a:xfrm>
              <a:prstGeom prst="rect">
                <a:avLst/>
              </a:prstGeom>
              <a:noFill/>
            </p:spPr>
            <p:txBody>
              <a:bodyPr wrap="square" rtlCol="0">
                <a:spAutoFit/>
              </a:bodyPr>
              <a:lstStyle/>
              <a:p>
                <a:pPr marL="342900" indent="-342900">
                  <a:buFont typeface="Wingdings" panose="05000000000000000000" pitchFamily="2" charset="2"/>
                  <a:buChar char="Ø"/>
                </a:pPr>
                <a14:m>
                  <m:oMath xmlns:m="http://schemas.openxmlformats.org/officeDocument/2006/math">
                    <m:r>
                      <a:rPr lang="en-US" sz="2400" i="1" smtClean="0">
                        <a:latin typeface="Cambria Math" panose="02040503050406030204" pitchFamily="18" charset="0"/>
                      </a:rPr>
                      <m:t>𝑓</m:t>
                    </m:r>
                    <m:r>
                      <a:rPr lang="en-US" sz="2400" i="1" baseline="-25000">
                        <a:latin typeface="Cambria Math" panose="02040503050406030204" pitchFamily="18" charset="0"/>
                        <a:sym typeface="Symbol" panose="05050102010706020507" pitchFamily="18" charset="2"/>
                      </a:rPr>
                      <m:t></m:t>
                    </m:r>
                  </m:oMath>
                </a14:m>
                <a:r>
                  <a:rPr lang="en-US" sz="2400" baseline="30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is atomic fraction of species </a:t>
                </a:r>
                <a:r>
                  <a:rPr lang="en-US" sz="2400" dirty="0">
                    <a:latin typeface="Arial" panose="020B0604020202020204" pitchFamily="34" charset="0"/>
                    <a:cs typeface="Arial" panose="020B0604020202020204" pitchFamily="34" charset="0"/>
                    <a:sym typeface="Symbol" panose="05050102010706020507" pitchFamily="18" charset="2"/>
                  </a:rPr>
                  <a:t>, </a:t>
                </a:r>
                <a14:m>
                  <m:oMath xmlns:m="http://schemas.openxmlformats.org/officeDocument/2006/math">
                    <m:sSubSup>
                      <m:sSubSupPr>
                        <m:ctrlPr>
                          <a:rPr lang="en-US" sz="2400" i="1">
                            <a:latin typeface="Cambria Math" panose="02040503050406030204" pitchFamily="18" charset="0"/>
                            <a:sym typeface="Symbol" panose="05050102010706020507" pitchFamily="18" charset="2"/>
                          </a:rPr>
                        </m:ctrlPr>
                      </m:sSubSupPr>
                      <m:e>
                        <m:r>
                          <a:rPr lang="en-US" sz="2400" i="1">
                            <a:latin typeface="Cambria Math" panose="02040503050406030204" pitchFamily="18" charset="0"/>
                            <a:sym typeface="Symbol" panose="05050102010706020507" pitchFamily="18" charset="2"/>
                          </a:rPr>
                          <m:t>𝑓</m:t>
                        </m:r>
                      </m:e>
                      <m:sub>
                        <m:r>
                          <a:rPr lang="en-US" sz="2400" i="1">
                            <a:latin typeface="Cambria Math" panose="02040503050406030204" pitchFamily="18" charset="0"/>
                            <a:sym typeface="Symbol" panose="05050102010706020507" pitchFamily="18" charset="2"/>
                          </a:rPr>
                          <m:t></m:t>
                        </m:r>
                      </m:sub>
                      <m:sup>
                        <m:r>
                          <a:rPr lang="en-US" sz="2400" i="1">
                            <a:latin typeface="Cambria Math" panose="02040503050406030204" pitchFamily="18" charset="0"/>
                            <a:sym typeface="Symbol" panose="05050102010706020507" pitchFamily="18" charset="2"/>
                          </a:rPr>
                          <m:t>𝑝</m:t>
                        </m:r>
                      </m:sup>
                    </m:sSubSup>
                  </m:oMath>
                </a14:m>
                <a:r>
                  <a:rPr lang="en-US" sz="2400" dirty="0">
                    <a:latin typeface="Arial" panose="020B0604020202020204" pitchFamily="34" charset="0"/>
                    <a:cs typeface="Arial" panose="020B0604020202020204" pitchFamily="34" charset="0"/>
                  </a:rPr>
                  <a:t> is the perfect stoichiometry of species </a:t>
                </a:r>
                <a:r>
                  <a:rPr lang="en-US" sz="2400" dirty="0">
                    <a:latin typeface="Arial" panose="020B0604020202020204" pitchFamily="34" charset="0"/>
                    <a:cs typeface="Arial" panose="020B0604020202020204" pitchFamily="34" charset="0"/>
                    <a:sym typeface="Symbol" panose="05050102010706020507" pitchFamily="18" charset="2"/>
                  </a:rPr>
                  <a:t>.</a:t>
                </a:r>
                <a:r>
                  <a:rPr lang="en-US" sz="2400" dirty="0">
                    <a:latin typeface="Arial" panose="020B0604020202020204" pitchFamily="34" charset="0"/>
                    <a:cs typeface="Arial" panose="020B0604020202020204" pitchFamily="34" charset="0"/>
                  </a:rPr>
                  <a:t> </a:t>
                </a:r>
                <a14:m>
                  <m:oMath xmlns:m="http://schemas.openxmlformats.org/officeDocument/2006/math">
                    <m:sSubSup>
                      <m:sSubSupPr>
                        <m:ctrlPr>
                          <a:rPr lang="en-US" sz="2400" i="1" smtClean="0">
                            <a:effectLst/>
                            <a:latin typeface="Cambria Math" panose="02040503050406030204" pitchFamily="18" charset="0"/>
                          </a:rPr>
                        </m:ctrlPr>
                      </m:sSubSup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𝑛</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𝑘</m:t>
                        </m:r>
                      </m:sub>
                      <m:sup>
                        <m:r>
                          <m:rPr>
                            <m:sty m:val="p"/>
                          </m:rPr>
                          <a:rPr lang="en-US" sz="2400">
                            <a:effectLst/>
                            <a:latin typeface="Cambria Math" panose="02040503050406030204" pitchFamily="18" charset="0"/>
                            <a:ea typeface="DengXian" panose="02010600030101010101" pitchFamily="2" charset="-122"/>
                            <a:cs typeface="Times New Roman" panose="02020603050405020304" pitchFamily="18" charset="0"/>
                          </a:rPr>
                          <m:t>α</m:t>
                        </m:r>
                      </m:sup>
                    </m:sSubSup>
                    <m:r>
                      <a:rPr lang="en-US" sz="2400" i="1">
                        <a:effectLst/>
                        <a:latin typeface="Cambria Math" panose="02040503050406030204" pitchFamily="18" charset="0"/>
                        <a:ea typeface="DengXian" panose="02010600030101010101" pitchFamily="2" charset="-122"/>
                        <a:cs typeface="Times New Roman" panose="02020603050405020304" pitchFamily="18" charset="0"/>
                      </a:rPr>
                      <m:t> </m:t>
                    </m:r>
                  </m:oMath>
                </a14:m>
                <a:r>
                  <a:rPr lang="en-US" sz="2400" dirty="0">
                    <a:latin typeface="Arial" panose="020B0604020202020204" pitchFamily="34" charset="0"/>
                    <a:cs typeface="Arial" panose="020B0604020202020204" pitchFamily="34" charset="0"/>
                  </a:rPr>
                  <a:t>is the number of atoms of type </a:t>
                </a:r>
                <a:r>
                  <a:rPr lang="en-US" sz="2400" dirty="0">
                    <a:latin typeface="Arial" panose="020B0604020202020204" pitchFamily="34" charset="0"/>
                    <a:cs typeface="Arial" panose="020B0604020202020204" pitchFamily="34" charset="0"/>
                    <a:sym typeface="Symbol" panose="05050102010706020507" pitchFamily="18" charset="2"/>
                  </a:rPr>
                  <a:t> </a:t>
                </a:r>
                <a:r>
                  <a:rPr lang="en-US" sz="2400" dirty="0">
                    <a:latin typeface="Arial" panose="020B0604020202020204" pitchFamily="34" charset="0"/>
                    <a:cs typeface="Arial" panose="020B0604020202020204" pitchFamily="34" charset="0"/>
                  </a:rPr>
                  <a:t>added or removed from the system when one defect k exists.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σ</m:t>
                        </m:r>
                      </m:e>
                      <m:sub>
                        <m:r>
                          <a:rPr lang="en-US" sz="2400" i="1">
                            <a:latin typeface="Cambria Math" panose="02040503050406030204" pitchFamily="18" charset="0"/>
                            <a:ea typeface="DengXian" panose="02010600030101010101" pitchFamily="2" charset="-122"/>
                            <a:cs typeface="Times New Roman" panose="02020603050405020304" pitchFamily="18" charset="0"/>
                          </a:rPr>
                          <m:t>𝑘</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𝑞</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nary>
                      <m:naryPr>
                        <m:chr m:val="∑"/>
                        <m:supHide m:val="on"/>
                        <m:ctrlPr>
                          <a:rPr lang="en-US" sz="2400" i="1">
                            <a:latin typeface="Cambria Math" panose="02040503050406030204" pitchFamily="18" charset="0"/>
                          </a:rPr>
                        </m:ctrlPr>
                      </m:naryPr>
                      <m:sub>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α</m:t>
                        </m:r>
                      </m:sub>
                      <m:sup/>
                      <m:e>
                        <m:sSubSup>
                          <m:sSubSupPr>
                            <m:ctrlPr>
                              <a:rPr lang="en-US" sz="2400" i="1">
                                <a:latin typeface="Cambria Math" panose="02040503050406030204" pitchFamily="18" charset="0"/>
                              </a:rPr>
                            </m:ctrlPr>
                          </m:sSubSupPr>
                          <m:e>
                            <m:r>
                              <a:rPr lang="en-US" sz="2400" i="1">
                                <a:latin typeface="Cambria Math" panose="02040503050406030204" pitchFamily="18" charset="0"/>
                                <a:ea typeface="DengXian" panose="02010600030101010101" pitchFamily="2" charset="-122"/>
                                <a:cs typeface="Times New Roman" panose="02020603050405020304" pitchFamily="18" charset="0"/>
                              </a:rPr>
                              <m:t>𝑛</m:t>
                            </m:r>
                          </m:e>
                          <m:sub>
                            <m:r>
                              <a:rPr lang="en-US" sz="2400" i="1">
                                <a:latin typeface="Cambria Math" panose="02040503050406030204" pitchFamily="18" charset="0"/>
                                <a:ea typeface="DengXian" panose="02010600030101010101" pitchFamily="2" charset="-122"/>
                                <a:cs typeface="Times New Roman" panose="02020603050405020304" pitchFamily="18" charset="0"/>
                              </a:rPr>
                              <m:t>𝑘</m:t>
                            </m:r>
                          </m:sub>
                          <m:sup>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α</m:t>
                            </m:r>
                          </m:sup>
                        </m:sSubSup>
                      </m:e>
                    </m:nary>
                    <m:r>
                      <a:rPr lang="en-US" sz="2400" i="1">
                        <a:latin typeface="Cambria Math" panose="02040503050406030204" pitchFamily="18" charset="0"/>
                        <a:ea typeface="DengXian" panose="02010600030101010101" pitchFamily="2" charset="-122"/>
                        <a:cs typeface="Times New Roman" panose="02020603050405020304" pitchFamily="18" charset="0"/>
                      </a:rPr>
                      <m:t> </m:t>
                    </m:r>
                  </m:oMath>
                </a14:m>
                <a:r>
                  <a:rPr lang="en-US" sz="2400" dirty="0">
                    <a:latin typeface="Arial" panose="020B0604020202020204" pitchFamily="34" charset="0"/>
                    <a:cs typeface="Arial" panose="020B0604020202020204" pitchFamily="34" charset="0"/>
                  </a:rPr>
                  <a:t>is the atom amount differences in a system with and without the defect k.</a:t>
                </a:r>
              </a:p>
            </p:txBody>
          </p:sp>
        </mc:Choice>
        <mc:Fallback>
          <p:sp>
            <p:nvSpPr>
              <p:cNvPr id="194" name="TextBox 193">
                <a:extLst>
                  <a:ext uri="{FF2B5EF4-FFF2-40B4-BE49-F238E27FC236}">
                    <a16:creationId xmlns:a16="http://schemas.microsoft.com/office/drawing/2014/main" id="{7A245217-DEE9-EB8C-EAB6-D71BA47FFA69}"/>
                  </a:ext>
                </a:extLst>
              </p:cNvPr>
              <p:cNvSpPr txBox="1">
                <a:spLocks noRot="1" noChangeAspect="1" noMove="1" noResize="1" noEditPoints="1" noAdjustHandles="1" noChangeArrowheads="1" noChangeShapeType="1" noTextEdit="1"/>
              </p:cNvSpPr>
              <p:nvPr/>
            </p:nvSpPr>
            <p:spPr>
              <a:xfrm>
                <a:off x="1793378" y="19163153"/>
                <a:ext cx="13735693" cy="1268745"/>
              </a:xfrm>
              <a:prstGeom prst="rect">
                <a:avLst/>
              </a:prstGeom>
              <a:blipFill>
                <a:blip r:embed="rId18"/>
                <a:stretch>
                  <a:fillRect t="-15385" r="-444" b="-39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58E789D0-9BCB-79A0-0C00-D3658A0B2729}"/>
                  </a:ext>
                </a:extLst>
              </p:cNvPr>
              <p:cNvSpPr txBox="1"/>
              <p:nvPr/>
            </p:nvSpPr>
            <p:spPr>
              <a:xfrm>
                <a:off x="5835475" y="25076203"/>
                <a:ext cx="51377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𝐷</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m:rPr>
                          <m:sty m:val="p"/>
                        </m:rP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m:rPr>
                          <m:sty m:val="p"/>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96" name="TextBox 195">
                <a:extLst>
                  <a:ext uri="{FF2B5EF4-FFF2-40B4-BE49-F238E27FC236}">
                    <a16:creationId xmlns:a16="http://schemas.microsoft.com/office/drawing/2014/main" id="{58E789D0-9BCB-79A0-0C00-D3658A0B2729}"/>
                  </a:ext>
                </a:extLst>
              </p:cNvPr>
              <p:cNvSpPr txBox="1">
                <a:spLocks noRot="1" noChangeAspect="1" noMove="1" noResize="1" noEditPoints="1" noAdjustHandles="1" noChangeArrowheads="1" noChangeShapeType="1" noTextEdit="1"/>
              </p:cNvSpPr>
              <p:nvPr/>
            </p:nvSpPr>
            <p:spPr>
              <a:xfrm>
                <a:off x="5835475" y="25076203"/>
                <a:ext cx="5137753" cy="369332"/>
              </a:xfrm>
              <a:prstGeom prst="rect">
                <a:avLst/>
              </a:prstGeom>
              <a:blipFill>
                <a:blip r:embed="rId19"/>
                <a:stretch>
                  <a:fillRect l="-1423" r="-1661"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A39C5144-FA87-84AF-A073-491F9A038A9F}"/>
                  </a:ext>
                </a:extLst>
              </p:cNvPr>
              <p:cNvSpPr txBox="1"/>
              <p:nvPr/>
            </p:nvSpPr>
            <p:spPr>
              <a:xfrm>
                <a:off x="5778087" y="26031761"/>
                <a:ext cx="5252528" cy="6324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m:rPr>
                              <m:sty m:val="p"/>
                            </m:rP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𝜑</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𝜌</m:t>
                          </m:r>
                        </m:num>
                        <m:den>
                          <m:r>
                            <a:rPr lang="en-US" sz="2400" i="1">
                              <a:latin typeface="Cambria Math" panose="02040503050406030204" pitchFamily="18" charset="0"/>
                            </a:rPr>
                            <m:t>𝜖</m:t>
                          </m:r>
                        </m:den>
                      </m:f>
                      <m:r>
                        <a:rPr lang="en-US" sz="2400" b="0" i="1" smtClean="0">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𝜌</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𝑝</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 </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𝐷</m:t>
                          </m:r>
                        </m:sub>
                        <m:sup>
                          <m:r>
                            <a:rPr lang="en-US" sz="2400" i="1">
                              <a:latin typeface="Cambria Math" panose="02040503050406030204" pitchFamily="18" charset="0"/>
                              <a:ea typeface="Cambria Math" panose="02040503050406030204" pitchFamily="18" charset="0"/>
                            </a:rPr>
                            <m:t>+</m:t>
                          </m:r>
                        </m:sup>
                      </m:sSubSup>
                      <m:r>
                        <a:rPr lang="en-US" sz="2400" i="1">
                          <a:latin typeface="Cambria Math" panose="02040503050406030204" pitchFamily="18" charset="0"/>
                          <a:ea typeface="Cambria Math" panose="02040503050406030204" pitchFamily="18" charset="0"/>
                        </a:rPr>
                        <m:t> − </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𝐴</m:t>
                          </m:r>
                        </m:sub>
                        <m:sup>
                          <m:r>
                            <a:rPr lang="en-US" sz="2400" i="1">
                              <a:latin typeface="Cambria Math" panose="02040503050406030204" pitchFamily="18" charset="0"/>
                              <a:ea typeface="Cambria Math" panose="02040503050406030204" pitchFamily="18" charset="0"/>
                            </a:rPr>
                            <m:t>−</m:t>
                          </m:r>
                        </m:sup>
                      </m:sSubSup>
                    </m:oMath>
                  </m:oMathPara>
                </a14:m>
                <a:endParaRPr lang="en-US" sz="2400" dirty="0"/>
              </a:p>
            </p:txBody>
          </p:sp>
        </mc:Choice>
        <mc:Fallback xmlns="">
          <p:sp>
            <p:nvSpPr>
              <p:cNvPr id="200" name="TextBox 199">
                <a:extLst>
                  <a:ext uri="{FF2B5EF4-FFF2-40B4-BE49-F238E27FC236}">
                    <a16:creationId xmlns:a16="http://schemas.microsoft.com/office/drawing/2014/main" id="{A39C5144-FA87-84AF-A073-491F9A038A9F}"/>
                  </a:ext>
                </a:extLst>
              </p:cNvPr>
              <p:cNvSpPr txBox="1">
                <a:spLocks noRot="1" noChangeAspect="1" noMove="1" noResize="1" noEditPoints="1" noAdjustHandles="1" noChangeArrowheads="1" noChangeShapeType="1" noTextEdit="1"/>
              </p:cNvSpPr>
              <p:nvPr/>
            </p:nvSpPr>
            <p:spPr>
              <a:xfrm>
                <a:off x="5778087" y="26031761"/>
                <a:ext cx="5252528" cy="63241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35B323C2-647F-FBA3-FD98-A10D49896DB6}"/>
                  </a:ext>
                </a:extLst>
              </p:cNvPr>
              <p:cNvSpPr txBox="1"/>
              <p:nvPr/>
            </p:nvSpPr>
            <p:spPr>
              <a:xfrm>
                <a:off x="4452789" y="28938651"/>
                <a:ext cx="9590382" cy="369332"/>
              </a:xfrm>
              <a:prstGeom prst="rect">
                <a:avLst/>
              </a:prstGeom>
              <a:noFill/>
            </p:spPr>
            <p:txBody>
              <a:bodyPr wrap="square">
                <a:spAutoFit/>
              </a:bodyPr>
              <a:lstStyle/>
              <a:p>
                <a:pPr defTabSz="457200"/>
                <a14:m>
                  <m:oMathPara xmlns:m="http://schemas.openxmlformats.org/officeDocument/2006/math">
                    <m:oMathParaPr>
                      <m:jc m:val="centerGroup"/>
                    </m:oMathParaPr>
                    <m:oMath xmlns:m="http://schemas.openxmlformats.org/officeDocument/2006/math">
                      <m:r>
                        <a:rPr kumimoji="0" lang="en-US" sz="1800" b="1" i="0" u="none" strike="noStrike" kern="0" cap="none" spc="0" normalizeH="0" baseline="0" noProof="0" smtClean="0">
                          <a:ln>
                            <a:noFill/>
                          </a:ln>
                          <a:solidFill>
                            <a:schemeClr val="tx1"/>
                          </a:solidFill>
                          <a:effectLst/>
                          <a:uLnTx/>
                          <a:uFillTx/>
                          <a:latin typeface="Cambria Math" panose="02040503050406030204" pitchFamily="18" charset="0"/>
                        </a:rPr>
                        <m:t>𝐌𝐚𝐬𝐬</m:t>
                      </m:r>
                      <m:r>
                        <a:rPr kumimoji="0" lang="en-US" sz="1800" b="1" i="0" u="none" strike="noStrike" kern="0" cap="none" spc="0" normalizeH="0" baseline="0" noProof="0" smtClean="0">
                          <a:ln>
                            <a:noFill/>
                          </a:ln>
                          <a:solidFill>
                            <a:schemeClr val="tx1"/>
                          </a:solidFill>
                          <a:effectLst/>
                          <a:uLnTx/>
                          <a:uFillTx/>
                          <a:latin typeface="Cambria Math" panose="02040503050406030204" pitchFamily="18" charset="0"/>
                        </a:rPr>
                        <m:t> </m:t>
                      </m:r>
                      <m:r>
                        <a:rPr kumimoji="0" lang="en-US" sz="1800" b="1" i="0" u="none" strike="noStrike" kern="0" cap="none" spc="0" normalizeH="0" baseline="0" noProof="0" smtClean="0">
                          <a:ln>
                            <a:noFill/>
                          </a:ln>
                          <a:solidFill>
                            <a:schemeClr val="tx1"/>
                          </a:solidFill>
                          <a:effectLst/>
                          <a:uLnTx/>
                          <a:uFillTx/>
                          <a:latin typeface="Cambria Math" panose="02040503050406030204" pitchFamily="18" charset="0"/>
                        </a:rPr>
                        <m:t>𝐚𝐜𝐭𝐢𝐨𝐧</m:t>
                      </m:r>
                      <m:r>
                        <a:rPr kumimoji="0" lang="en-US" sz="1800" b="1" i="0" u="none" strike="noStrike" kern="0" cap="none" spc="0" normalizeH="0" baseline="0" noProof="0" smtClean="0">
                          <a:ln>
                            <a:noFill/>
                          </a:ln>
                          <a:solidFill>
                            <a:schemeClr val="tx1"/>
                          </a:solidFill>
                          <a:effectLst/>
                          <a:uLnTx/>
                          <a:uFillTx/>
                          <a:latin typeface="Cambria Math" panose="02040503050406030204" pitchFamily="18" charset="0"/>
                        </a:rPr>
                        <m:t> </m:t>
                      </m:r>
                      <m:r>
                        <a:rPr kumimoji="0" lang="en-US" sz="1800" b="1" i="0" u="none" strike="noStrike" kern="0" cap="none" spc="0" normalizeH="0" baseline="0" noProof="0" smtClean="0">
                          <a:ln>
                            <a:noFill/>
                          </a:ln>
                          <a:solidFill>
                            <a:schemeClr val="tx1"/>
                          </a:solidFill>
                          <a:effectLst/>
                          <a:uLnTx/>
                          <a:uFillTx/>
                          <a:latin typeface="Cambria Math" panose="02040503050406030204" pitchFamily="18" charset="0"/>
                        </a:rPr>
                        <m:t>𝐑𝐞𝐥𝐚𝐭𝐢𝐨𝐧𝐬</m:t>
                      </m:r>
                      <m:r>
                        <a:rPr kumimoji="0" lang="en-US" sz="1800" b="1" i="0" u="none" strike="noStrike" kern="0" cap="none" spc="0" normalizeH="0" baseline="0" noProof="0" smtClean="0">
                          <a:ln>
                            <a:noFill/>
                          </a:ln>
                          <a:solidFill>
                            <a:schemeClr val="tx1"/>
                          </a:solidFill>
                          <a:effectLst/>
                          <a:uLnTx/>
                          <a:uFillTx/>
                          <a:latin typeface="Cambria Math" panose="02040503050406030204" pitchFamily="18" charset="0"/>
                        </a:rPr>
                        <m:t> (</m:t>
                      </m:r>
                      <m:r>
                        <m:rPr>
                          <m:nor/>
                        </m:rPr>
                        <a:rPr lang="en-US" sz="1800" dirty="0">
                          <a:latin typeface="Arial" panose="020B0604020202020204" pitchFamily="34" charset="0"/>
                          <a:cs typeface="Arial" panose="020B0604020202020204" pitchFamily="34" charset="0"/>
                        </a:rPr>
                        <m:t>Reaction</m:t>
                      </m:r>
                      <m:r>
                        <m:rPr>
                          <m:nor/>
                        </m:rPr>
                        <a:rPr lang="en-US" sz="1800" dirty="0">
                          <a:latin typeface="Arial" panose="020B0604020202020204" pitchFamily="34" charset="0"/>
                          <a:cs typeface="Arial" panose="020B0604020202020204" pitchFamily="34" charset="0"/>
                        </a:rPr>
                        <m:t> </m:t>
                      </m:r>
                      <m:r>
                        <m:rPr>
                          <m:nor/>
                        </m:rPr>
                        <a:rPr lang="en-US" sz="1800" dirty="0">
                          <a:latin typeface="Arial" panose="020B0604020202020204" pitchFamily="34" charset="0"/>
                          <a:cs typeface="Arial" panose="020B0604020202020204" pitchFamily="34" charset="0"/>
                        </a:rPr>
                        <m:t>energy</m:t>
                      </m:r>
                      <m:r>
                        <m:rPr>
                          <m:nor/>
                        </m:rPr>
                        <a:rPr lang="en-US" sz="1800" dirty="0">
                          <a:latin typeface="Arial" panose="020B0604020202020204" pitchFamily="34" charset="0"/>
                          <a:cs typeface="Arial" panose="020B0604020202020204" pitchFamily="34" charset="0"/>
                        </a:rPr>
                        <m:t> </m:t>
                      </m:r>
                      <m:r>
                        <m:rPr>
                          <m:nor/>
                        </m:rPr>
                        <a:rPr lang="en-US" sz="1800" dirty="0">
                          <a:latin typeface="Arial" panose="020B0604020202020204" pitchFamily="34" charset="0"/>
                          <a:cs typeface="Arial" panose="020B0604020202020204" pitchFamily="34" charset="0"/>
                        </a:rPr>
                        <m:t>barriers</m:t>
                      </m:r>
                      <m:r>
                        <m:rPr>
                          <m:nor/>
                        </m:rPr>
                        <a:rPr lang="en-US" sz="1800" dirty="0">
                          <a:latin typeface="Arial" panose="020B0604020202020204" pitchFamily="34" charset="0"/>
                          <a:cs typeface="Arial" panose="020B0604020202020204" pitchFamily="34" charset="0"/>
                        </a:rPr>
                        <m:t> </m:t>
                      </m:r>
                      <m:r>
                        <m:rPr>
                          <m:nor/>
                        </m:rPr>
                        <a:rPr lang="en-US" sz="1800" dirty="0">
                          <a:latin typeface="Arial" panose="020B0604020202020204" pitchFamily="34" charset="0"/>
                          <a:cs typeface="Arial" panose="020B0604020202020204" pitchFamily="34" charset="0"/>
                        </a:rPr>
                        <m:t>are</m:t>
                      </m:r>
                      <m:r>
                        <m:rPr>
                          <m:nor/>
                        </m:rPr>
                        <a:rPr lang="en-US" sz="1800" dirty="0">
                          <a:latin typeface="Arial" panose="020B0604020202020204" pitchFamily="34" charset="0"/>
                          <a:cs typeface="Arial" panose="020B0604020202020204" pitchFamily="34" charset="0"/>
                        </a:rPr>
                        <m:t> </m:t>
                      </m:r>
                      <m:r>
                        <m:rPr>
                          <m:nor/>
                        </m:rPr>
                        <a:rPr lang="en-US" sz="1800" dirty="0">
                          <a:latin typeface="Arial" panose="020B0604020202020204" pitchFamily="34" charset="0"/>
                          <a:cs typeface="Arial" panose="020B0604020202020204" pitchFamily="34" charset="0"/>
                        </a:rPr>
                        <m:t>dependent</m:t>
                      </m:r>
                      <m:r>
                        <m:rPr>
                          <m:nor/>
                        </m:rPr>
                        <a:rPr lang="en-US" sz="1800" dirty="0">
                          <a:latin typeface="Arial" panose="020B0604020202020204" pitchFamily="34" charset="0"/>
                          <a:cs typeface="Arial" panose="020B0604020202020204" pitchFamily="34" charset="0"/>
                        </a:rPr>
                        <m:t> </m:t>
                      </m:r>
                      <m:r>
                        <m:rPr>
                          <m:nor/>
                        </m:rPr>
                        <a:rPr lang="en-US" sz="1800" dirty="0">
                          <a:latin typeface="Arial" panose="020B0604020202020204" pitchFamily="34" charset="0"/>
                          <a:cs typeface="Arial" panose="020B0604020202020204" pitchFamily="34" charset="0"/>
                        </a:rPr>
                        <m:t>on</m:t>
                      </m:r>
                      <m:r>
                        <m:rPr>
                          <m:nor/>
                        </m:rPr>
                        <a:rPr lang="en-US" sz="1800" dirty="0">
                          <a:latin typeface="Arial" panose="020B0604020202020204" pitchFamily="34" charset="0"/>
                          <a:cs typeface="Arial" panose="020B0604020202020204" pitchFamily="34" charset="0"/>
                        </a:rPr>
                        <m:t> </m:t>
                      </m:r>
                      <m:r>
                        <m:rPr>
                          <m:nor/>
                        </m:rPr>
                        <a:rPr lang="en-US" sz="1800" dirty="0">
                          <a:latin typeface="Arial" panose="020B0604020202020204" pitchFamily="34" charset="0"/>
                          <a:cs typeface="Arial" panose="020B0604020202020204" pitchFamily="34" charset="0"/>
                        </a:rPr>
                        <m:t>Ga</m:t>
                      </m:r>
                      <m:r>
                        <m:rPr>
                          <m:nor/>
                        </m:rPr>
                        <a:rPr lang="en-US" sz="1800" dirty="0">
                          <a:latin typeface="Arial" panose="020B0604020202020204" pitchFamily="34" charset="0"/>
                          <a:cs typeface="Arial" panose="020B0604020202020204" pitchFamily="34" charset="0"/>
                        </a:rPr>
                        <m:t>/(</m:t>
                      </m:r>
                      <m:r>
                        <m:rPr>
                          <m:nor/>
                        </m:rPr>
                        <a:rPr lang="en-US" sz="1800" dirty="0">
                          <a:latin typeface="Arial" panose="020B0604020202020204" pitchFamily="34" charset="0"/>
                          <a:cs typeface="Arial" panose="020B0604020202020204" pitchFamily="34" charset="0"/>
                        </a:rPr>
                        <m:t>In</m:t>
                      </m:r>
                      <m:r>
                        <m:rPr>
                          <m:nor/>
                        </m:rPr>
                        <a:rPr lang="en-US" sz="1800" dirty="0">
                          <a:latin typeface="Arial" panose="020B0604020202020204" pitchFamily="34" charset="0"/>
                          <a:cs typeface="Arial" panose="020B0604020202020204" pitchFamily="34" charset="0"/>
                        </a:rPr>
                        <m:t>+</m:t>
                      </m:r>
                      <m:r>
                        <m:rPr>
                          <m:nor/>
                        </m:rPr>
                        <a:rPr lang="en-US" sz="1800" dirty="0">
                          <a:latin typeface="Arial" panose="020B0604020202020204" pitchFamily="34" charset="0"/>
                          <a:cs typeface="Arial" panose="020B0604020202020204" pitchFamily="34" charset="0"/>
                        </a:rPr>
                        <m:t>Ga</m:t>
                      </m:r>
                      <m:r>
                        <m:rPr>
                          <m:nor/>
                        </m:rPr>
                        <a:rPr lang="en-US" sz="1800" dirty="0">
                          <a:latin typeface="Arial" panose="020B0604020202020204" pitchFamily="34" charset="0"/>
                          <a:cs typeface="Arial" panose="020B0604020202020204" pitchFamily="34" charset="0"/>
                        </a:rPr>
                        <m:t>) (</m:t>
                      </m:r>
                      <m:r>
                        <m:rPr>
                          <m:nor/>
                        </m:rPr>
                        <a:rPr lang="en-US" sz="1800" dirty="0">
                          <a:latin typeface="Arial" panose="020B0604020202020204" pitchFamily="34" charset="0"/>
                          <a:cs typeface="Arial" panose="020B0604020202020204" pitchFamily="34" charset="0"/>
                        </a:rPr>
                        <m:t>GGI</m:t>
                      </m:r>
                      <m:r>
                        <m:rPr>
                          <m:nor/>
                        </m:rPr>
                        <a:rPr lang="en-US" sz="1800" dirty="0">
                          <a:latin typeface="Arial" panose="020B0604020202020204" pitchFamily="34" charset="0"/>
                          <a:cs typeface="Arial" panose="020B0604020202020204" pitchFamily="34" charset="0"/>
                        </a:rPr>
                        <m:t>) </m:t>
                      </m:r>
                      <m:r>
                        <m:rPr>
                          <m:nor/>
                        </m:rPr>
                        <a:rPr lang="en-US" sz="1800" dirty="0">
                          <a:latin typeface="Arial" panose="020B0604020202020204" pitchFamily="34" charset="0"/>
                          <a:cs typeface="Arial" panose="020B0604020202020204" pitchFamily="34" charset="0"/>
                        </a:rPr>
                        <m:t>ratio</m:t>
                      </m:r>
                      <m:r>
                        <a:rPr kumimoji="0" lang="en-US" sz="1800" b="1" i="0" u="none" strike="noStrike" kern="0" cap="none" spc="0" normalizeH="0" baseline="0" noProof="0" smtClean="0">
                          <a:ln>
                            <a:noFill/>
                          </a:ln>
                          <a:solidFill>
                            <a:schemeClr val="tx1"/>
                          </a:solidFill>
                          <a:effectLst/>
                          <a:uLnTx/>
                          <a:uFillTx/>
                          <a:latin typeface="Cambria Math" panose="02040503050406030204" pitchFamily="18" charset="0"/>
                        </a:rPr>
                        <m:t>)</m:t>
                      </m:r>
                    </m:oMath>
                  </m:oMathPara>
                </a14:m>
                <a:endParaRPr kumimoji="0" lang="en-US" sz="18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mc:Choice>
        <mc:Fallback xmlns="">
          <p:sp>
            <p:nvSpPr>
              <p:cNvPr id="204" name="TextBox 203">
                <a:extLst>
                  <a:ext uri="{FF2B5EF4-FFF2-40B4-BE49-F238E27FC236}">
                    <a16:creationId xmlns:a16="http://schemas.microsoft.com/office/drawing/2014/main" id="{35B323C2-647F-FBA3-FD98-A10D49896DB6}"/>
                  </a:ext>
                </a:extLst>
              </p:cNvPr>
              <p:cNvSpPr txBox="1">
                <a:spLocks noRot="1" noChangeAspect="1" noMove="1" noResize="1" noEditPoints="1" noAdjustHandles="1" noChangeArrowheads="1" noChangeShapeType="1" noTextEdit="1"/>
              </p:cNvSpPr>
              <p:nvPr/>
            </p:nvSpPr>
            <p:spPr>
              <a:xfrm>
                <a:off x="4452789" y="28938651"/>
                <a:ext cx="9590382" cy="369332"/>
              </a:xfrm>
              <a:prstGeom prst="rect">
                <a:avLst/>
              </a:prstGeom>
              <a:blipFill>
                <a:blip r:embed="rId21"/>
                <a:stretch>
                  <a:fillRect b="-14754"/>
                </a:stretch>
              </a:blipFill>
            </p:spPr>
            <p:txBody>
              <a:bodyPr/>
              <a:lstStyle/>
              <a:p>
                <a:r>
                  <a:rPr lang="en-US">
                    <a:noFill/>
                  </a:rPr>
                  <a:t> </a:t>
                </a:r>
              </a:p>
            </p:txBody>
          </p:sp>
        </mc:Fallback>
      </mc:AlternateContent>
      <p:sp>
        <p:nvSpPr>
          <p:cNvPr id="205" name="Text Placeholder 1">
            <a:extLst>
              <a:ext uri="{FF2B5EF4-FFF2-40B4-BE49-F238E27FC236}">
                <a16:creationId xmlns:a16="http://schemas.microsoft.com/office/drawing/2014/main" id="{98C1655A-86B6-8D87-4BDA-9BCB1C916D01}"/>
              </a:ext>
            </a:extLst>
          </p:cNvPr>
          <p:cNvSpPr txBox="1">
            <a:spLocks/>
          </p:cNvSpPr>
          <p:nvPr/>
        </p:nvSpPr>
        <p:spPr>
          <a:xfrm>
            <a:off x="17401456" y="14237591"/>
            <a:ext cx="8498636" cy="2315514"/>
          </a:xfrm>
          <a:prstGeom prst="rect">
            <a:avLst/>
          </a:prstGeom>
        </p:spPr>
        <p:txBody>
          <a:bodyPr vert="horz" lIns="91440" tIns="45720" rIns="91440" bIns="45720" rtlCol="0" anchor="ctr"/>
          <a:lstStyle>
            <a:defPPr>
              <a:defRPr lang="en-US"/>
            </a:defPPr>
            <a:lvl1pPr marL="0" algn="ctr" defTabSz="3423514" rtl="0" eaLnBrk="1" latinLnBrk="0" hangingPunct="1">
              <a:defRPr sz="4320" kern="1200">
                <a:solidFill>
                  <a:schemeClr val="tx1">
                    <a:tint val="75000"/>
                  </a:schemeClr>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Software: Sentaurus Device Simulation</a:t>
            </a: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Optical properties/electrical properties/bandgap structure are obtained from literature </a:t>
            </a: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Carrier Lifetime from SRH recombination (with capture cross section of deep level defects (Ga</a:t>
            </a:r>
            <a:r>
              <a:rPr lang="en-US" sz="2400" baseline="-25000" dirty="0">
                <a:solidFill>
                  <a:schemeClr val="tx1"/>
                </a:solidFill>
                <a:latin typeface="Arial" panose="020B0604020202020204" pitchFamily="34" charset="0"/>
                <a:cs typeface="Arial" panose="020B0604020202020204" pitchFamily="34" charset="0"/>
              </a:rPr>
              <a:t>Cu</a:t>
            </a:r>
            <a:r>
              <a:rPr lang="en-US" sz="2400" dirty="0">
                <a:solidFill>
                  <a:schemeClr val="tx1"/>
                </a:solidFill>
                <a:latin typeface="Arial" panose="020B0604020202020204" pitchFamily="34" charset="0"/>
                <a:cs typeface="Arial" panose="020B0604020202020204" pitchFamily="34" charset="0"/>
              </a:rPr>
              <a:t>, Cu</a:t>
            </a:r>
            <a:r>
              <a:rPr lang="en-US" sz="2400" baseline="-25000" dirty="0">
                <a:solidFill>
                  <a:schemeClr val="tx1"/>
                </a:solidFill>
                <a:latin typeface="Arial" panose="020B0604020202020204" pitchFamily="34" charset="0"/>
                <a:cs typeface="Arial" panose="020B0604020202020204" pitchFamily="34" charset="0"/>
              </a:rPr>
              <a:t>III</a:t>
            </a:r>
            <a:r>
              <a:rPr lang="en-US" sz="2400" dirty="0">
                <a:solidFill>
                  <a:schemeClr val="tx1"/>
                </a:solidFill>
                <a:latin typeface="Arial" panose="020B0604020202020204" pitchFamily="34" charset="0"/>
                <a:cs typeface="Arial" panose="020B0604020202020204" pitchFamily="34" charset="0"/>
              </a:rPr>
              <a:t>) calculated via NONRAD [2]) and radiative recombination.</a:t>
            </a:r>
          </a:p>
          <a:p>
            <a:endParaRPr lang="en-US" dirty="0"/>
          </a:p>
        </p:txBody>
      </p:sp>
      <p:sp>
        <p:nvSpPr>
          <p:cNvPr id="207" name="TextBox 206">
            <a:extLst>
              <a:ext uri="{FF2B5EF4-FFF2-40B4-BE49-F238E27FC236}">
                <a16:creationId xmlns:a16="http://schemas.microsoft.com/office/drawing/2014/main" id="{33D8E8D2-90B5-023B-3DB6-CC13CDDF6313}"/>
              </a:ext>
            </a:extLst>
          </p:cNvPr>
          <p:cNvSpPr txBox="1"/>
          <p:nvPr/>
        </p:nvSpPr>
        <p:spPr>
          <a:xfrm>
            <a:off x="20719885" y="16778462"/>
            <a:ext cx="7450845" cy="400110"/>
          </a:xfrm>
          <a:prstGeom prst="rect">
            <a:avLst/>
          </a:prstGeom>
          <a:noFill/>
        </p:spPr>
        <p:txBody>
          <a:bodyPr wrap="square" rtlCol="0">
            <a:spAutoFit/>
          </a:bodyPr>
          <a:lstStyle/>
          <a:p>
            <a:r>
              <a:rPr lang="en-US" sz="2000" b="1" dirty="0"/>
              <a:t>GGI Profile -&gt; Defect Distribution (CCT, Continuum Model)</a:t>
            </a:r>
          </a:p>
        </p:txBody>
      </p:sp>
      <p:sp>
        <p:nvSpPr>
          <p:cNvPr id="208" name="Arrow: Right 207">
            <a:extLst>
              <a:ext uri="{FF2B5EF4-FFF2-40B4-BE49-F238E27FC236}">
                <a16:creationId xmlns:a16="http://schemas.microsoft.com/office/drawing/2014/main" id="{068CE7BD-2BF6-1836-18C0-16336E944FD2}"/>
              </a:ext>
            </a:extLst>
          </p:cNvPr>
          <p:cNvSpPr/>
          <p:nvPr/>
        </p:nvSpPr>
        <p:spPr>
          <a:xfrm>
            <a:off x="25222200" y="18741416"/>
            <a:ext cx="735042" cy="484632"/>
          </a:xfrm>
          <a:prstGeom prst="right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a:extLst>
              <a:ext uri="{FF2B5EF4-FFF2-40B4-BE49-F238E27FC236}">
                <a16:creationId xmlns:a16="http://schemas.microsoft.com/office/drawing/2014/main" id="{B5097D40-6CC6-4067-37EC-8A922B6666BB}"/>
              </a:ext>
            </a:extLst>
          </p:cNvPr>
          <p:cNvSpPr txBox="1"/>
          <p:nvPr/>
        </p:nvSpPr>
        <p:spPr>
          <a:xfrm>
            <a:off x="23992152" y="21035977"/>
            <a:ext cx="713287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Comparison between device simulation and experiment</a:t>
            </a:r>
          </a:p>
        </p:txBody>
      </p:sp>
      <p:sp>
        <p:nvSpPr>
          <p:cNvPr id="212" name="TextBox 211">
            <a:extLst>
              <a:ext uri="{FF2B5EF4-FFF2-40B4-BE49-F238E27FC236}">
                <a16:creationId xmlns:a16="http://schemas.microsoft.com/office/drawing/2014/main" id="{3B1599F4-6A9E-06DD-6995-346E0A6D890C}"/>
              </a:ext>
            </a:extLst>
          </p:cNvPr>
          <p:cNvSpPr txBox="1"/>
          <p:nvPr/>
        </p:nvSpPr>
        <p:spPr>
          <a:xfrm>
            <a:off x="18481484" y="26470280"/>
            <a:ext cx="331372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GGI gradient optimization</a:t>
            </a:r>
          </a:p>
        </p:txBody>
      </p:sp>
      <p:sp>
        <p:nvSpPr>
          <p:cNvPr id="218" name="TextBox 217">
            <a:extLst>
              <a:ext uri="{FF2B5EF4-FFF2-40B4-BE49-F238E27FC236}">
                <a16:creationId xmlns:a16="http://schemas.microsoft.com/office/drawing/2014/main" id="{43CCCE41-15C8-A77A-5BB9-214951D9D386}"/>
              </a:ext>
            </a:extLst>
          </p:cNvPr>
          <p:cNvSpPr txBox="1"/>
          <p:nvPr/>
        </p:nvSpPr>
        <p:spPr>
          <a:xfrm>
            <a:off x="16956148" y="30454625"/>
            <a:ext cx="14616693" cy="830997"/>
          </a:xfrm>
          <a:prstGeom prst="rect">
            <a:avLst/>
          </a:prstGeom>
          <a:solidFill>
            <a:schemeClr val="bg1">
              <a:lumMod val="75000"/>
              <a:alpha val="67000"/>
            </a:schemeClr>
          </a:solidFill>
        </p:spPr>
        <p:txBody>
          <a:bodyPr wrap="square" rtlCol="0">
            <a:spAutoFit/>
          </a:bodyPr>
          <a:lstStyle/>
          <a:p>
            <a:r>
              <a:rPr lang="en-US" sz="4800" b="1" dirty="0">
                <a:latin typeface="Arial"/>
                <a:cs typeface="Arial"/>
              </a:rPr>
              <a:t>Reference</a:t>
            </a:r>
          </a:p>
        </p:txBody>
      </p:sp>
      <p:sp>
        <p:nvSpPr>
          <p:cNvPr id="220" name="Rectangle 219">
            <a:extLst>
              <a:ext uri="{FF2B5EF4-FFF2-40B4-BE49-F238E27FC236}">
                <a16:creationId xmlns:a16="http://schemas.microsoft.com/office/drawing/2014/main" id="{25010124-8A54-FB2E-DE00-A70EAFE4D58F}"/>
              </a:ext>
            </a:extLst>
          </p:cNvPr>
          <p:cNvSpPr/>
          <p:nvPr/>
        </p:nvSpPr>
        <p:spPr>
          <a:xfrm>
            <a:off x="16956148" y="31325252"/>
            <a:ext cx="14600659" cy="17595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21" name="TextBox 220">
            <a:extLst>
              <a:ext uri="{FF2B5EF4-FFF2-40B4-BE49-F238E27FC236}">
                <a16:creationId xmlns:a16="http://schemas.microsoft.com/office/drawing/2014/main" id="{D81C2FC4-5155-2633-CBB0-F5B1EE0DE956}"/>
              </a:ext>
            </a:extLst>
          </p:cNvPr>
          <p:cNvSpPr txBox="1"/>
          <p:nvPr/>
        </p:nvSpPr>
        <p:spPr>
          <a:xfrm>
            <a:off x="17157848" y="31564206"/>
            <a:ext cx="14401523"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Xiang, Xiaofeng, et al. "Coupled process and device modeling of Cu (In, Ga) Se 2 solar cells." 2021 IEEE 48th Photovoltaic Specialists Conference (PVSC). IEEE, 2021. </a:t>
            </a:r>
          </a:p>
          <a:p>
            <a:r>
              <a:rPr lang="en-US" sz="2000" dirty="0">
                <a:latin typeface="Arial" panose="020B0604020202020204" pitchFamily="34" charset="0"/>
                <a:cs typeface="Arial" panose="020B0604020202020204" pitchFamily="34" charset="0"/>
              </a:rPr>
              <a:t>[2] </a:t>
            </a:r>
            <a:r>
              <a:rPr lang="en-US" sz="2000" dirty="0" err="1">
                <a:latin typeface="Arial" panose="020B0604020202020204" pitchFamily="34" charset="0"/>
                <a:cs typeface="Arial" panose="020B0604020202020204" pitchFamily="34" charset="0"/>
              </a:rPr>
              <a:t>Turiansky</a:t>
            </a:r>
            <a:r>
              <a:rPr lang="en-US" sz="2000" dirty="0">
                <a:latin typeface="Arial" panose="020B0604020202020204" pitchFamily="34" charset="0"/>
                <a:cs typeface="Arial" panose="020B0604020202020204" pitchFamily="34" charset="0"/>
              </a:rPr>
              <a:t>, Mark E., et al. "Nonrad: Computing nonradiative capture coefficients from first principles." Computer Physics Communications 267 (2021): 108056.</a:t>
            </a:r>
          </a:p>
        </p:txBody>
      </p:sp>
      <p:sp>
        <p:nvSpPr>
          <p:cNvPr id="222" name="TextBox 221">
            <a:extLst>
              <a:ext uri="{FF2B5EF4-FFF2-40B4-BE49-F238E27FC236}">
                <a16:creationId xmlns:a16="http://schemas.microsoft.com/office/drawing/2014/main" id="{612EF17F-8158-25D8-9431-A8B5F06BBC28}"/>
              </a:ext>
            </a:extLst>
          </p:cNvPr>
          <p:cNvSpPr txBox="1"/>
          <p:nvPr/>
        </p:nvSpPr>
        <p:spPr>
          <a:xfrm>
            <a:off x="17027063" y="27038674"/>
            <a:ext cx="6965089"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use our TCAD model to optimize GGI gradient. We notice that the double gradient GGI profile above is the consequence of manufacturing process, but not the most desirable profile. The gradient toward </a:t>
            </a:r>
            <a:r>
              <a:rPr lang="en-US" sz="2000" dirty="0" err="1">
                <a:latin typeface="Arial" panose="020B0604020202020204" pitchFamily="34" charset="0"/>
                <a:cs typeface="Arial" panose="020B0604020202020204" pitchFamily="34" charset="0"/>
              </a:rPr>
              <a:t>CdS</a:t>
            </a:r>
            <a:r>
              <a:rPr lang="en-US" sz="2000" dirty="0">
                <a:latin typeface="Arial" panose="020B0604020202020204" pitchFamily="34" charset="0"/>
                <a:cs typeface="Arial" panose="020B0604020202020204" pitchFamily="34" charset="0"/>
              </a:rPr>
              <a:t> surface can degrade device performance. A flat profile toward </a:t>
            </a:r>
            <a:r>
              <a:rPr lang="en-US" sz="2000" dirty="0" err="1">
                <a:latin typeface="Arial" panose="020B0604020202020204" pitchFamily="34" charset="0"/>
                <a:cs typeface="Arial" panose="020B0604020202020204" pitchFamily="34" charset="0"/>
              </a:rPr>
              <a:t>CdS</a:t>
            </a:r>
            <a:r>
              <a:rPr lang="en-US" sz="2000" dirty="0">
                <a:latin typeface="Arial" panose="020B0604020202020204" pitchFamily="34" charset="0"/>
                <a:cs typeface="Arial" panose="020B0604020202020204" pitchFamily="34" charset="0"/>
              </a:rPr>
              <a:t> is more desirable. Also, a higher GGI toward Mo back layer since it creates an electric field that repels minority carriers. When applying optimized GGI profile, the device efficiency is increased up to 21.8% in device simulation, which is approximately 2% absolute gain.</a:t>
            </a:r>
          </a:p>
        </p:txBody>
      </p:sp>
      <p:sp>
        <p:nvSpPr>
          <p:cNvPr id="5" name="TextBox 4">
            <a:extLst>
              <a:ext uri="{FF2B5EF4-FFF2-40B4-BE49-F238E27FC236}">
                <a16:creationId xmlns:a16="http://schemas.microsoft.com/office/drawing/2014/main" id="{1CB5B9A4-75DD-0CDA-A30F-8B7326DC0495}"/>
              </a:ext>
            </a:extLst>
          </p:cNvPr>
          <p:cNvSpPr txBox="1"/>
          <p:nvPr/>
        </p:nvSpPr>
        <p:spPr>
          <a:xfrm>
            <a:off x="17021276" y="16694702"/>
            <a:ext cx="2573757" cy="440120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transform experimental [2] GGI profiles into defect distributions. We also find via continuum model that deep level defects such as </a:t>
            </a:r>
            <a:r>
              <a:rPr lang="en-US" sz="2000" dirty="0" err="1">
                <a:latin typeface="Arial" panose="020B0604020202020204" pitchFamily="34" charset="0"/>
                <a:cs typeface="Arial" panose="020B0604020202020204" pitchFamily="34" charset="0"/>
              </a:rPr>
              <a:t>Cu</a:t>
            </a:r>
            <a:r>
              <a:rPr lang="en-US" sz="2000" baseline="-25000" dirty="0" err="1">
                <a:latin typeface="Arial" panose="020B0604020202020204" pitchFamily="34" charset="0"/>
                <a:cs typeface="Arial" panose="020B0604020202020204" pitchFamily="34" charset="0"/>
              </a:rPr>
              <a:t>III</a:t>
            </a:r>
            <a:r>
              <a:rPr lang="en-US" sz="2000" dirty="0">
                <a:latin typeface="Arial" panose="020B0604020202020204" pitchFamily="34" charset="0"/>
                <a:cs typeface="Arial" panose="020B0604020202020204" pitchFamily="34" charset="0"/>
              </a:rPr>
              <a:t> form shallow defect complexes during cooling and annealing, which improves carrier lifetime in solar cells. </a:t>
            </a:r>
          </a:p>
        </p:txBody>
      </p:sp>
      <p:sp>
        <p:nvSpPr>
          <p:cNvPr id="9" name="TextBox 8">
            <a:extLst>
              <a:ext uri="{FF2B5EF4-FFF2-40B4-BE49-F238E27FC236}">
                <a16:creationId xmlns:a16="http://schemas.microsoft.com/office/drawing/2014/main" id="{4F3A2A0D-1D34-37C4-7F50-6CFEC5EB610E}"/>
              </a:ext>
            </a:extLst>
          </p:cNvPr>
          <p:cNvSpPr txBox="1"/>
          <p:nvPr/>
        </p:nvSpPr>
        <p:spPr>
          <a:xfrm>
            <a:off x="17120819" y="21724445"/>
            <a:ext cx="6376003"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use our TCAD model to simulate the solar cell device in experimental paper and find excellent match between simulation and experiment.</a:t>
            </a:r>
          </a:p>
        </p:txBody>
      </p:sp>
      <p:sp>
        <p:nvSpPr>
          <p:cNvPr id="11" name="TextBox 10">
            <a:extLst>
              <a:ext uri="{FF2B5EF4-FFF2-40B4-BE49-F238E27FC236}">
                <a16:creationId xmlns:a16="http://schemas.microsoft.com/office/drawing/2014/main" id="{7E485675-04CF-84BF-FE9D-FEFF59F6B91A}"/>
              </a:ext>
            </a:extLst>
          </p:cNvPr>
          <p:cNvSpPr txBox="1"/>
          <p:nvPr/>
        </p:nvSpPr>
        <p:spPr>
          <a:xfrm>
            <a:off x="17180338" y="34295724"/>
            <a:ext cx="14138373"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This work supported in part by the U.S. Department of Energy's Office of Energy Efficiency and Renewable Energy (EERE) under the Solar Energy Technology Office Award Number DE-EE0008556. XX would also like to thanks the Clean Energy Institute (CEI) at the University of Washington for fellowship support (2020-2021). This work was facilitated through the use of the Hyak supercomputer system at the University of Washington.</a:t>
            </a:r>
          </a:p>
        </p:txBody>
      </p:sp>
      <p:pic>
        <p:nvPicPr>
          <p:cNvPr id="15" name="Picture 14" descr="Text&#10;&#10;Description automatically generated">
            <a:extLst>
              <a:ext uri="{FF2B5EF4-FFF2-40B4-BE49-F238E27FC236}">
                <a16:creationId xmlns:a16="http://schemas.microsoft.com/office/drawing/2014/main" id="{5AFD7763-2826-A0B2-8636-30EAE358CAC4}"/>
              </a:ext>
            </a:extLst>
          </p:cNvPr>
          <p:cNvPicPr>
            <a:picLocks noChangeAspect="1"/>
          </p:cNvPicPr>
          <p:nvPr/>
        </p:nvPicPr>
        <p:blipFill>
          <a:blip r:embed="rId22"/>
          <a:stretch>
            <a:fillRect/>
          </a:stretch>
        </p:blipFill>
        <p:spPr>
          <a:xfrm>
            <a:off x="22357604" y="36420008"/>
            <a:ext cx="3771900" cy="1097280"/>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3D4FE8AB-1E11-1675-022D-2021BB896C6C}"/>
              </a:ext>
            </a:extLst>
          </p:cNvPr>
          <p:cNvPicPr>
            <a:picLocks noChangeAspect="1"/>
          </p:cNvPicPr>
          <p:nvPr/>
        </p:nvPicPr>
        <p:blipFill>
          <a:blip r:embed="rId23"/>
          <a:stretch>
            <a:fillRect/>
          </a:stretch>
        </p:blipFill>
        <p:spPr>
          <a:xfrm>
            <a:off x="17382467" y="36386406"/>
            <a:ext cx="4474511" cy="1116330"/>
          </a:xfrm>
          <a:prstGeom prst="rect">
            <a:avLst/>
          </a:prstGeom>
        </p:spPr>
      </p:pic>
    </p:spTree>
    <p:extLst>
      <p:ext uri="{BB962C8B-B14F-4D97-AF65-F5344CB8AC3E}">
        <p14:creationId xmlns:p14="http://schemas.microsoft.com/office/powerpoint/2010/main" val="6953109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TotalTime>
  <Words>914</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DengXian</vt:lpstr>
      <vt:lpstr>Arial</vt:lpstr>
      <vt:lpstr>Calibri</vt:lpstr>
      <vt:lpstr>Calibri Light</vt:lpstr>
      <vt:lpstr>Cambria Math</vt:lpstr>
      <vt:lpstr>Open Sans</vt:lpstr>
      <vt:lpstr>Symbol</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K. LUSCOMBE</dc:creator>
  <cp:lastModifiedBy>Scott T. Dunham</cp:lastModifiedBy>
  <cp:revision>60</cp:revision>
  <cp:lastPrinted>2016-10-04T20:45:41Z</cp:lastPrinted>
  <dcterms:created xsi:type="dcterms:W3CDTF">2016-10-04T20:03:57Z</dcterms:created>
  <dcterms:modified xsi:type="dcterms:W3CDTF">2022-09-01T22:07:35Z</dcterms:modified>
</cp:coreProperties>
</file>