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384048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D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92" autoAdjust="0"/>
    <p:restoredTop sz="94686"/>
  </p:normalViewPr>
  <p:slideViewPr>
    <p:cSldViewPr snapToGrid="0" snapToObjects="1" showGuides="1">
      <p:cViewPr>
        <p:scale>
          <a:sx n="53" d="100"/>
          <a:sy n="53" d="100"/>
        </p:scale>
        <p:origin x="-1629" y="-4998"/>
      </p:cViewPr>
      <p:guideLst>
        <p:guide orient="horz" pos="12096"/>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r>
              <a:rPr lang="en-US">
                <a:solidFill>
                  <a:schemeClr val="tx1"/>
                </a:solidFill>
              </a:rPr>
              <a:t>VCd Recombination Processes (Injection Level 1e15)</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v>Ef=0.66 eV</c:v>
          </c:tx>
          <c:spPr>
            <a:solidFill>
              <a:schemeClr val="accent1"/>
            </a:solidFill>
            <a:ln>
              <a:noFill/>
            </a:ln>
            <a:effectLst/>
          </c:spPr>
          <c:invertIfNegative val="0"/>
          <c:cat>
            <c:strRef>
              <c:f>Vcd_deep!$E$3:$E$9</c:f>
              <c:strCache>
                <c:ptCount val="7"/>
                <c:pt idx="0">
                  <c:v>R1</c:v>
                </c:pt>
                <c:pt idx="1">
                  <c:v>R2</c:v>
                </c:pt>
                <c:pt idx="2">
                  <c:v>R3</c:v>
                </c:pt>
                <c:pt idx="3">
                  <c:v>R4</c:v>
                </c:pt>
                <c:pt idx="4">
                  <c:v>R5</c:v>
                </c:pt>
                <c:pt idx="5">
                  <c:v>R6</c:v>
                </c:pt>
                <c:pt idx="6">
                  <c:v>R7</c:v>
                </c:pt>
              </c:strCache>
            </c:strRef>
          </c:cat>
          <c:val>
            <c:numRef>
              <c:f>Vcd_deep!$F$3:$F$9</c:f>
              <c:numCache>
                <c:formatCode>0.00E+00</c:formatCode>
                <c:ptCount val="7"/>
                <c:pt idx="0">
                  <c:v>5958140</c:v>
                </c:pt>
                <c:pt idx="1">
                  <c:v>5957420</c:v>
                </c:pt>
                <c:pt idx="2">
                  <c:v>2.45954E+17</c:v>
                </c:pt>
                <c:pt idx="3">
                  <c:v>8.93721E+16</c:v>
                </c:pt>
                <c:pt idx="4">
                  <c:v>64056.1</c:v>
                </c:pt>
                <c:pt idx="5">
                  <c:v>1.56582E+17</c:v>
                </c:pt>
                <c:pt idx="6">
                  <c:v>1.56582E+17</c:v>
                </c:pt>
              </c:numCache>
            </c:numRef>
          </c:val>
          <c:extLst>
            <c:ext xmlns:c16="http://schemas.microsoft.com/office/drawing/2014/chart" uri="{C3380CC4-5D6E-409C-BE32-E72D297353CC}">
              <c16:uniqueId val="{00000000-E356-49E2-904C-A810AD4DE72D}"/>
            </c:ext>
          </c:extLst>
        </c:ser>
        <c:ser>
          <c:idx val="1"/>
          <c:order val="1"/>
          <c:tx>
            <c:v>Ef=0.16 eV</c:v>
          </c:tx>
          <c:spPr>
            <a:solidFill>
              <a:schemeClr val="accent2"/>
            </a:solidFill>
            <a:ln>
              <a:noFill/>
            </a:ln>
            <a:effectLst/>
          </c:spPr>
          <c:invertIfNegative val="0"/>
          <c:val>
            <c:numRef>
              <c:f>Vcd_deep!$F$22:$F$28</c:f>
              <c:numCache>
                <c:formatCode>0.00E+00</c:formatCode>
                <c:ptCount val="7"/>
                <c:pt idx="0">
                  <c:v>735.875</c:v>
                </c:pt>
                <c:pt idx="1">
                  <c:v>736.86199999999997</c:v>
                </c:pt>
                <c:pt idx="2">
                  <c:v>1234170000000000</c:v>
                </c:pt>
                <c:pt idx="3">
                  <c:v>448459000000000</c:v>
                </c:pt>
                <c:pt idx="4">
                  <c:v>321.42700000000002</c:v>
                </c:pt>
                <c:pt idx="5">
                  <c:v>785709000000000</c:v>
                </c:pt>
                <c:pt idx="6">
                  <c:v>785709000000000</c:v>
                </c:pt>
              </c:numCache>
            </c:numRef>
          </c:val>
          <c:extLst>
            <c:ext xmlns:c16="http://schemas.microsoft.com/office/drawing/2014/chart" uri="{C3380CC4-5D6E-409C-BE32-E72D297353CC}">
              <c16:uniqueId val="{00000001-E356-49E2-904C-A810AD4DE72D}"/>
            </c:ext>
          </c:extLst>
        </c:ser>
        <c:ser>
          <c:idx val="2"/>
          <c:order val="2"/>
          <c:tx>
            <c:v>Ef=0.86 eV</c:v>
          </c:tx>
          <c:spPr>
            <a:solidFill>
              <a:schemeClr val="accent3"/>
            </a:solidFill>
            <a:ln>
              <a:noFill/>
            </a:ln>
            <a:effectLst/>
          </c:spPr>
          <c:invertIfNegative val="0"/>
          <c:val>
            <c:numRef>
              <c:f>Vcd_deep!$F$32:$F$38</c:f>
              <c:numCache>
                <c:formatCode>0.00E+00</c:formatCode>
                <c:ptCount val="7"/>
                <c:pt idx="0">
                  <c:v>327.483</c:v>
                </c:pt>
                <c:pt idx="1">
                  <c:v>328.565</c:v>
                </c:pt>
                <c:pt idx="2">
                  <c:v>13518600000000</c:v>
                </c:pt>
                <c:pt idx="3">
                  <c:v>4912240000000</c:v>
                </c:pt>
                <c:pt idx="4">
                  <c:v>3.5207799999999998</c:v>
                </c:pt>
                <c:pt idx="5">
                  <c:v>8598520000000</c:v>
                </c:pt>
                <c:pt idx="6">
                  <c:v>8598520000000</c:v>
                </c:pt>
              </c:numCache>
            </c:numRef>
          </c:val>
          <c:extLst>
            <c:ext xmlns:c16="http://schemas.microsoft.com/office/drawing/2014/chart" uri="{C3380CC4-5D6E-409C-BE32-E72D297353CC}">
              <c16:uniqueId val="{00000002-E356-49E2-904C-A810AD4DE72D}"/>
            </c:ext>
          </c:extLst>
        </c:ser>
        <c:dLbls>
          <c:showLegendKey val="0"/>
          <c:showVal val="0"/>
          <c:showCatName val="0"/>
          <c:showSerName val="0"/>
          <c:showPercent val="0"/>
          <c:showBubbleSize val="0"/>
        </c:dLbls>
        <c:gapWidth val="219"/>
        <c:overlap val="-27"/>
        <c:axId val="755388728"/>
        <c:axId val="755390040"/>
      </c:barChart>
      <c:catAx>
        <c:axId val="755388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55390040"/>
        <c:crosses val="autoZero"/>
        <c:auto val="1"/>
        <c:lblAlgn val="ctr"/>
        <c:lblOffset val="100"/>
        <c:noMultiLvlLbl val="0"/>
      </c:catAx>
      <c:valAx>
        <c:axId val="7553900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Recombination Rate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E+0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55388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680" b="0" i="0" u="none" strike="noStrike" kern="1200" spc="0" baseline="0">
                <a:solidFill>
                  <a:schemeClr val="tx1"/>
                </a:solidFill>
                <a:latin typeface="+mn-lt"/>
                <a:ea typeface="+mn-ea"/>
                <a:cs typeface="+mn-cs"/>
              </a:defRPr>
            </a:pPr>
            <a:r>
              <a:rPr lang="en-US"/>
              <a:t>VCd Recombination Processes (Injection Level 1e13)</a:t>
            </a:r>
          </a:p>
        </c:rich>
      </c:tx>
      <c:layout>
        <c:manualLayout>
          <c:xMode val="edge"/>
          <c:yMode val="edge"/>
          <c:x val="0.16614331247786565"/>
          <c:y val="3.9415736707016931E-2"/>
        </c:manualLayout>
      </c:layout>
      <c:overlay val="0"/>
      <c:spPr>
        <a:noFill/>
        <a:ln>
          <a:noFill/>
        </a:ln>
        <a:effectLst/>
      </c:spPr>
      <c:txPr>
        <a:bodyPr rot="0" spcFirstLastPara="1" vertOverflow="ellipsis" vert="horz" wrap="square" anchor="ctr" anchorCtr="1"/>
        <a:lstStyle/>
        <a:p>
          <a:pPr>
            <a:defRPr lang="en-US" sz="168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v>Ef=0.66 eV</c:v>
          </c:tx>
          <c:spPr>
            <a:solidFill>
              <a:schemeClr val="accent1"/>
            </a:solidFill>
            <a:ln>
              <a:noFill/>
            </a:ln>
            <a:effectLst/>
          </c:spPr>
          <c:invertIfNegative val="0"/>
          <c:cat>
            <c:strRef>
              <c:f>Vcd_deep!$E$3:$E$9</c:f>
              <c:strCache>
                <c:ptCount val="7"/>
                <c:pt idx="0">
                  <c:v>R1</c:v>
                </c:pt>
                <c:pt idx="1">
                  <c:v>R2</c:v>
                </c:pt>
                <c:pt idx="2">
                  <c:v>R3</c:v>
                </c:pt>
                <c:pt idx="3">
                  <c:v>R4</c:v>
                </c:pt>
                <c:pt idx="4">
                  <c:v>R5</c:v>
                </c:pt>
                <c:pt idx="5">
                  <c:v>R6</c:v>
                </c:pt>
                <c:pt idx="6">
                  <c:v>R7</c:v>
                </c:pt>
              </c:strCache>
            </c:strRef>
          </c:cat>
          <c:val>
            <c:numRef>
              <c:f>Vcd_deep!$I$3:$I$9</c:f>
              <c:numCache>
                <c:formatCode>0.00E+00</c:formatCode>
                <c:ptCount val="7"/>
                <c:pt idx="0">
                  <c:v>747.05499999999995</c:v>
                </c:pt>
                <c:pt idx="1">
                  <c:v>897.20100000000002</c:v>
                </c:pt>
                <c:pt idx="2">
                  <c:v>30839100000000</c:v>
                </c:pt>
                <c:pt idx="3">
                  <c:v>11206000000000</c:v>
                </c:pt>
                <c:pt idx="4">
                  <c:v>8.0317299999999994E-2</c:v>
                </c:pt>
                <c:pt idx="5">
                  <c:v>19633100000000</c:v>
                </c:pt>
                <c:pt idx="6">
                  <c:v>19633100000000</c:v>
                </c:pt>
              </c:numCache>
            </c:numRef>
          </c:val>
          <c:extLst>
            <c:ext xmlns:c16="http://schemas.microsoft.com/office/drawing/2014/chart" uri="{C3380CC4-5D6E-409C-BE32-E72D297353CC}">
              <c16:uniqueId val="{00000000-6013-4F6E-B646-66539C35278D}"/>
            </c:ext>
          </c:extLst>
        </c:ser>
        <c:ser>
          <c:idx val="1"/>
          <c:order val="1"/>
          <c:tx>
            <c:v>Ef=0.16 eV</c:v>
          </c:tx>
          <c:spPr>
            <a:solidFill>
              <a:schemeClr val="accent2"/>
            </a:solidFill>
            <a:ln>
              <a:noFill/>
            </a:ln>
            <a:effectLst/>
          </c:spPr>
          <c:invertIfNegative val="0"/>
          <c:val>
            <c:numRef>
              <c:f>Vcd_deep!$I$22:$I$28</c:f>
              <c:numCache>
                <c:formatCode>0.00E+00</c:formatCode>
                <c:ptCount val="7"/>
                <c:pt idx="0">
                  <c:v>7.3121200000000002</c:v>
                </c:pt>
                <c:pt idx="1">
                  <c:v>7.0093899999999998</c:v>
                </c:pt>
                <c:pt idx="2">
                  <c:v>1196470000000000</c:v>
                </c:pt>
                <c:pt idx="3">
                  <c:v>434759000000000</c:v>
                </c:pt>
                <c:pt idx="4">
                  <c:v>3.1160700000000001</c:v>
                </c:pt>
                <c:pt idx="5">
                  <c:v>761706000000000</c:v>
                </c:pt>
                <c:pt idx="6">
                  <c:v>761706000000000</c:v>
                </c:pt>
              </c:numCache>
            </c:numRef>
          </c:val>
          <c:extLst>
            <c:ext xmlns:c16="http://schemas.microsoft.com/office/drawing/2014/chart" uri="{C3380CC4-5D6E-409C-BE32-E72D297353CC}">
              <c16:uniqueId val="{00000001-6013-4F6E-B646-66539C35278D}"/>
            </c:ext>
          </c:extLst>
        </c:ser>
        <c:ser>
          <c:idx val="2"/>
          <c:order val="2"/>
          <c:tx>
            <c:v>Ef=0.86 eV</c:v>
          </c:tx>
          <c:spPr>
            <a:solidFill>
              <a:schemeClr val="accent3"/>
            </a:solidFill>
            <a:ln>
              <a:noFill/>
            </a:ln>
            <a:effectLst/>
          </c:spPr>
          <c:invertIfNegative val="0"/>
          <c:val>
            <c:numRef>
              <c:f>Vcd_deep!$I$32:$I$38</c:f>
              <c:numCache>
                <c:formatCode>0.00E+00</c:formatCode>
                <c:ptCount val="7"/>
                <c:pt idx="0">
                  <c:v>4.10605E-2</c:v>
                </c:pt>
                <c:pt idx="1">
                  <c:v>4.1070599999999999E-2</c:v>
                </c:pt>
                <c:pt idx="2">
                  <c:v>1694990000</c:v>
                </c:pt>
                <c:pt idx="3">
                  <c:v>615907000</c:v>
                </c:pt>
                <c:pt idx="4">
                  <c:v>4.4144200000000002E-6</c:v>
                </c:pt>
                <c:pt idx="5">
                  <c:v>1079080000</c:v>
                </c:pt>
                <c:pt idx="6">
                  <c:v>1079080000</c:v>
                </c:pt>
              </c:numCache>
            </c:numRef>
          </c:val>
          <c:extLst>
            <c:ext xmlns:c16="http://schemas.microsoft.com/office/drawing/2014/chart" uri="{C3380CC4-5D6E-409C-BE32-E72D297353CC}">
              <c16:uniqueId val="{00000002-6013-4F6E-B646-66539C35278D}"/>
            </c:ext>
          </c:extLst>
        </c:ser>
        <c:dLbls>
          <c:showLegendKey val="0"/>
          <c:showVal val="0"/>
          <c:showCatName val="0"/>
          <c:showSerName val="0"/>
          <c:showPercent val="0"/>
          <c:showBubbleSize val="0"/>
        </c:dLbls>
        <c:gapWidth val="219"/>
        <c:overlap val="-27"/>
        <c:axId val="755388728"/>
        <c:axId val="755390040"/>
      </c:barChart>
      <c:catAx>
        <c:axId val="755388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crossAx val="755390040"/>
        <c:crossesAt val="1.0000000000000004E-6"/>
        <c:auto val="1"/>
        <c:lblAlgn val="ctr"/>
        <c:lblOffset val="100"/>
        <c:noMultiLvlLbl val="0"/>
      </c:catAx>
      <c:valAx>
        <c:axId val="7553900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r>
                  <a:rPr lang="en-US"/>
                  <a:t>Recombination Rate</a:t>
                </a:r>
              </a:p>
            </c:rich>
          </c:tx>
          <c:overlay val="0"/>
          <c:spPr>
            <a:noFill/>
            <a:ln>
              <a:noFill/>
            </a:ln>
            <a:effectLst/>
          </c:spPr>
          <c:txPr>
            <a:bodyPr rot="-54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title>
        <c:numFmt formatCode="0.0E+00" sourceLinked="0"/>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crossAx val="755388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sz="1400" b="0" i="0" u="none" strike="noStrike" kern="1200" baseline="0">
          <a:solidFill>
            <a:schemeClr val="tx1"/>
          </a:solidFill>
          <a:latin typeface="+mn-lt"/>
          <a:ea typeface="+mn-ea"/>
          <a:cs typeface="+mn-cs"/>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D1F4F-736F-4256-B4AF-38E9FBE5A52E}" type="datetimeFigureOut">
              <a:rPr lang="en-US" smtClean="0"/>
              <a:t>9/2/2022</a:t>
            </a:fld>
            <a:endParaRPr lang="en-US"/>
          </a:p>
        </p:txBody>
      </p:sp>
      <p:sp>
        <p:nvSpPr>
          <p:cNvPr id="4" name="Slide Image Placeholder 3"/>
          <p:cNvSpPr>
            <a:spLocks noGrp="1" noRot="1" noChangeAspect="1"/>
          </p:cNvSpPr>
          <p:nvPr>
            <p:ph type="sldImg" idx="2"/>
          </p:nvPr>
        </p:nvSpPr>
        <p:spPr>
          <a:xfrm>
            <a:off x="2106613" y="1143000"/>
            <a:ext cx="2644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C1A60-73FE-4BE1-8D3B-08E4534424A0}" type="slidenum">
              <a:rPr lang="en-US" smtClean="0"/>
              <a:t>‹#›</a:t>
            </a:fld>
            <a:endParaRPr lang="en-US"/>
          </a:p>
        </p:txBody>
      </p:sp>
    </p:spTree>
    <p:extLst>
      <p:ext uri="{BB962C8B-B14F-4D97-AF65-F5344CB8AC3E}">
        <p14:creationId xmlns:p14="http://schemas.microsoft.com/office/powerpoint/2010/main" val="54013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285233"/>
            <a:ext cx="27980640" cy="1337056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0171413"/>
            <a:ext cx="24688800" cy="927226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B1984-C4C4-2C49-922F-C6CA17404717}"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56138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1984-C4C4-2C49-922F-C6CA17404717}"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60019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044700"/>
            <a:ext cx="709803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044700"/>
            <a:ext cx="20882610"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1984-C4C4-2C49-922F-C6CA17404717}"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75618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1984-C4C4-2C49-922F-C6CA17404717}"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211096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574541"/>
            <a:ext cx="28392120" cy="1597532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5701001"/>
            <a:ext cx="28392120" cy="84010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1984-C4C4-2C49-922F-C6CA17404717}"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36352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223500"/>
            <a:ext cx="1399032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223500"/>
            <a:ext cx="1399032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B1984-C4C4-2C49-922F-C6CA17404717}"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3946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044708"/>
            <a:ext cx="2839212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9414513"/>
            <a:ext cx="13926024"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4028420"/>
            <a:ext cx="13926024"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9414513"/>
            <a:ext cx="13994608"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4028420"/>
            <a:ext cx="1399460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B1984-C4C4-2C49-922F-C6CA17404717}" type="datetimeFigureOut">
              <a:rPr lang="en-US" smtClean="0"/>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05714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CB1984-C4C4-2C49-922F-C6CA17404717}" type="datetimeFigureOut">
              <a:rPr lang="en-US" smtClean="0"/>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25178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B1984-C4C4-2C49-922F-C6CA17404717}" type="datetimeFigureOut">
              <a:rPr lang="en-US" smtClean="0"/>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201252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529588"/>
            <a:ext cx="16664940" cy="272923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2CB1984-C4C4-2C49-922F-C6CA17404717}"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57495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529588"/>
            <a:ext cx="16664940" cy="272923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2CB1984-C4C4-2C49-922F-C6CA17404717}"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40814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044708"/>
            <a:ext cx="2839212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223500"/>
            <a:ext cx="2839212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5595568"/>
            <a:ext cx="7406640" cy="2044700"/>
          </a:xfrm>
          <a:prstGeom prst="rect">
            <a:avLst/>
          </a:prstGeom>
        </p:spPr>
        <p:txBody>
          <a:bodyPr vert="horz" lIns="91440" tIns="45720" rIns="91440" bIns="45720" rtlCol="0" anchor="ctr"/>
          <a:lstStyle>
            <a:lvl1pPr algn="l">
              <a:defRPr sz="4320">
                <a:solidFill>
                  <a:schemeClr val="tx1">
                    <a:tint val="75000"/>
                  </a:schemeClr>
                </a:solidFill>
              </a:defRPr>
            </a:lvl1pPr>
          </a:lstStyle>
          <a:p>
            <a:fld id="{02CB1984-C4C4-2C49-922F-C6CA17404717}" type="datetimeFigureOut">
              <a:rPr lang="en-US" smtClean="0"/>
              <a:t>9/2/2022</a:t>
            </a:fld>
            <a:endParaRPr lang="en-US"/>
          </a:p>
        </p:txBody>
      </p:sp>
      <p:sp>
        <p:nvSpPr>
          <p:cNvPr id="5" name="Footer Placeholder 4"/>
          <p:cNvSpPr>
            <a:spLocks noGrp="1"/>
          </p:cNvSpPr>
          <p:nvPr>
            <p:ph type="ftr" sz="quarter" idx="3"/>
          </p:nvPr>
        </p:nvSpPr>
        <p:spPr>
          <a:xfrm>
            <a:off x="10904220" y="35595568"/>
            <a:ext cx="11109960" cy="20447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5595568"/>
            <a:ext cx="7406640" cy="2044700"/>
          </a:xfrm>
          <a:prstGeom prst="rect">
            <a:avLst/>
          </a:prstGeom>
        </p:spPr>
        <p:txBody>
          <a:bodyPr vert="horz" lIns="91440" tIns="45720" rIns="91440" bIns="45720" rtlCol="0" anchor="ctr"/>
          <a:lstStyle>
            <a:lvl1pPr algn="r">
              <a:defRPr sz="4320">
                <a:solidFill>
                  <a:schemeClr val="tx1">
                    <a:tint val="75000"/>
                  </a:schemeClr>
                </a:solidFill>
              </a:defRPr>
            </a:lvl1pPr>
          </a:lstStyle>
          <a:p>
            <a:fld id="{B84E747C-71FD-A344-A3F5-55190E553CAF}" type="slidenum">
              <a:rPr lang="en-US" smtClean="0"/>
              <a:t>‹#›</a:t>
            </a:fld>
            <a:endParaRPr lang="en-US"/>
          </a:p>
        </p:txBody>
      </p:sp>
    </p:spTree>
    <p:extLst>
      <p:ext uri="{BB962C8B-B14F-4D97-AF65-F5344CB8AC3E}">
        <p14:creationId xmlns:p14="http://schemas.microsoft.com/office/powerpoint/2010/main" val="1997698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chart" Target="../charts/chart2.xml"/><Relationship Id="rId26" Type="http://schemas.openxmlformats.org/officeDocument/2006/relationships/image" Target="../media/image21.png"/><Relationship Id="rId39" Type="http://schemas.openxmlformats.org/officeDocument/2006/relationships/image" Target="../media/image34.png"/><Relationship Id="rId3" Type="http://schemas.openxmlformats.org/officeDocument/2006/relationships/image" Target="../media/image2.png"/><Relationship Id="rId21" Type="http://schemas.openxmlformats.org/officeDocument/2006/relationships/image" Target="../media/image18.png"/><Relationship Id="rId34" Type="http://schemas.openxmlformats.org/officeDocument/2006/relationships/image" Target="../media/image29.png"/><Relationship Id="rId42" Type="http://schemas.openxmlformats.org/officeDocument/2006/relationships/image" Target="../media/image37.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chart" Target="../charts/chart1.xml"/><Relationship Id="rId25" Type="http://schemas.openxmlformats.org/officeDocument/2006/relationships/image" Target="../media/image17.png"/><Relationship Id="rId33" Type="http://schemas.openxmlformats.org/officeDocument/2006/relationships/image" Target="../media/image28.png"/><Relationship Id="rId38" Type="http://schemas.openxmlformats.org/officeDocument/2006/relationships/image" Target="../media/image33.png"/><Relationship Id="rId46" Type="http://schemas.openxmlformats.org/officeDocument/2006/relationships/image" Target="../media/image41.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4.png"/><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6.png"/><Relationship Id="rId32" Type="http://schemas.openxmlformats.org/officeDocument/2006/relationships/image" Target="../media/image27.png"/><Relationship Id="rId37" Type="http://schemas.openxmlformats.org/officeDocument/2006/relationships/image" Target="../media/image32.png"/><Relationship Id="rId40" Type="http://schemas.openxmlformats.org/officeDocument/2006/relationships/image" Target="../media/image35.png"/><Relationship Id="rId45" Type="http://schemas.openxmlformats.org/officeDocument/2006/relationships/image" Target="../media/image4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0.png"/><Relationship Id="rId28" Type="http://schemas.openxmlformats.org/officeDocument/2006/relationships/image" Target="../media/image23.png"/><Relationship Id="rId36" Type="http://schemas.openxmlformats.org/officeDocument/2006/relationships/image" Target="../media/image31.png"/><Relationship Id="rId10" Type="http://schemas.openxmlformats.org/officeDocument/2006/relationships/image" Target="../media/image9.png"/><Relationship Id="rId19" Type="http://schemas.openxmlformats.org/officeDocument/2006/relationships/image" Target="../media/image8.png"/><Relationship Id="rId31" Type="http://schemas.openxmlformats.org/officeDocument/2006/relationships/image" Target="../media/image26.png"/><Relationship Id="rId44" Type="http://schemas.openxmlformats.org/officeDocument/2006/relationships/image" Target="../media/image39.png"/><Relationship Id="rId4" Type="http://schemas.openxmlformats.org/officeDocument/2006/relationships/image" Target="../media/image3.pn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2.png"/><Relationship Id="rId30" Type="http://schemas.openxmlformats.org/officeDocument/2006/relationships/image" Target="../media/image25.png"/><Relationship Id="rId35" Type="http://schemas.openxmlformats.org/officeDocument/2006/relationships/image" Target="../media/image30.png"/><Relationship Id="rId43"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D83"/>
        </a:solidFill>
        <a:effectLst/>
      </p:bgPr>
    </p:bg>
    <p:spTree>
      <p:nvGrpSpPr>
        <p:cNvPr id="1" name=""/>
        <p:cNvGrpSpPr/>
        <p:nvPr/>
      </p:nvGrpSpPr>
      <p:grpSpPr>
        <a:xfrm>
          <a:off x="0" y="0"/>
          <a:ext cx="0" cy="0"/>
          <a:chOff x="0" y="0"/>
          <a:chExt cx="0" cy="0"/>
        </a:xfrm>
      </p:grpSpPr>
      <p:sp>
        <p:nvSpPr>
          <p:cNvPr id="40" name="Rectangle 39"/>
          <p:cNvSpPr>
            <a:spLocks noGrp="1" noRot="1" noMove="1" noResize="1" noEditPoints="1" noAdjustHandles="1" noChangeArrowheads="1" noChangeShapeType="1"/>
          </p:cNvSpPr>
          <p:nvPr/>
        </p:nvSpPr>
        <p:spPr>
          <a:xfrm>
            <a:off x="30014" y="0"/>
            <a:ext cx="32918400" cy="5275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429"/>
          </a:p>
        </p:txBody>
      </p:sp>
      <p:sp>
        <p:nvSpPr>
          <p:cNvPr id="10" name="Rectangle 9"/>
          <p:cNvSpPr>
            <a:spLocks noGrp="1" noRot="1" noMove="1" noResize="1" noEditPoints="1" noAdjustHandles="1" noChangeArrowheads="1" noChangeShapeType="1"/>
          </p:cNvSpPr>
          <p:nvPr/>
        </p:nvSpPr>
        <p:spPr>
          <a:xfrm>
            <a:off x="1451507" y="6137713"/>
            <a:ext cx="30075415" cy="6102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a:spLocks noGrp="1" noRot="1" noMove="1" noResize="1" noEditPoints="1" noAdjustHandles="1" noChangeArrowheads="1" noChangeShapeType="1"/>
          </p:cNvSpPr>
          <p:nvPr/>
        </p:nvSpPr>
        <p:spPr>
          <a:xfrm>
            <a:off x="1431236" y="13338440"/>
            <a:ext cx="14530739" cy="11976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0" i="1" dirty="0">
              <a:solidFill>
                <a:schemeClr val="tx1"/>
              </a:solidFill>
            </a:endParaRPr>
          </a:p>
        </p:txBody>
      </p:sp>
      <p:sp>
        <p:nvSpPr>
          <p:cNvPr id="14" name="TextBox 13"/>
          <p:cNvSpPr txBox="1">
            <a:spLocks noGrp="1" noRot="1" noMove="1" noResize="1" noEditPoints="1" noAdjustHandles="1" noChangeArrowheads="1" noChangeShapeType="1"/>
          </p:cNvSpPr>
          <p:nvPr/>
        </p:nvSpPr>
        <p:spPr>
          <a:xfrm>
            <a:off x="1427983" y="12494321"/>
            <a:ext cx="14530739" cy="769441"/>
          </a:xfrm>
          <a:prstGeom prst="rect">
            <a:avLst/>
          </a:prstGeom>
          <a:solidFill>
            <a:schemeClr val="bg1">
              <a:lumMod val="75000"/>
              <a:alpha val="67000"/>
            </a:schemeClr>
          </a:solidFill>
        </p:spPr>
        <p:txBody>
          <a:bodyPr wrap="square" rtlCol="0">
            <a:spAutoFit/>
          </a:bodyPr>
          <a:lstStyle/>
          <a:p>
            <a:r>
              <a:rPr lang="en-US" sz="4400" b="1" dirty="0">
                <a:latin typeface="Arial"/>
                <a:cs typeface="Arial"/>
              </a:rPr>
              <a:t>Radiative/Nonradiative Recombination Mechanism</a:t>
            </a:r>
          </a:p>
        </p:txBody>
      </p:sp>
      <p:sp>
        <p:nvSpPr>
          <p:cNvPr id="19" name="Rectangle 18"/>
          <p:cNvSpPr>
            <a:spLocks noGrp="1" noRot="1" noMove="1" noResize="1" noEditPoints="1" noAdjustHandles="1" noChangeArrowheads="1" noChangeShapeType="1"/>
          </p:cNvSpPr>
          <p:nvPr/>
        </p:nvSpPr>
        <p:spPr>
          <a:xfrm>
            <a:off x="1431236" y="26456969"/>
            <a:ext cx="14530739" cy="108141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429"/>
          </a:p>
        </p:txBody>
      </p:sp>
      <p:sp>
        <p:nvSpPr>
          <p:cNvPr id="24" name="Rectangle 23"/>
          <p:cNvSpPr>
            <a:spLocks noGrp="1" noRot="1" noMove="1" noResize="1" noEditPoints="1" noAdjustHandles="1" noChangeArrowheads="1" noChangeShapeType="1"/>
          </p:cNvSpPr>
          <p:nvPr/>
        </p:nvSpPr>
        <p:spPr>
          <a:xfrm>
            <a:off x="16926262" y="13321469"/>
            <a:ext cx="14600659" cy="96735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25" name="TextBox 24"/>
          <p:cNvSpPr txBox="1">
            <a:spLocks noGrp="1" noRot="1" noMove="1" noResize="1" noEditPoints="1" noAdjustHandles="1" noChangeArrowheads="1" noChangeShapeType="1"/>
          </p:cNvSpPr>
          <p:nvPr/>
        </p:nvSpPr>
        <p:spPr>
          <a:xfrm>
            <a:off x="16926262" y="12482145"/>
            <a:ext cx="14616693"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Nonradiative Recombination in CdTe</a:t>
            </a:r>
          </a:p>
        </p:txBody>
      </p:sp>
      <p:sp>
        <p:nvSpPr>
          <p:cNvPr id="28" name="Rectangle 27"/>
          <p:cNvSpPr/>
          <p:nvPr/>
        </p:nvSpPr>
        <p:spPr>
          <a:xfrm>
            <a:off x="16935990" y="32648799"/>
            <a:ext cx="14589757" cy="46223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429" dirty="0"/>
          </a:p>
        </p:txBody>
      </p:sp>
      <p:sp>
        <p:nvSpPr>
          <p:cNvPr id="31" name="Rectangle 30"/>
          <p:cNvSpPr>
            <a:spLocks/>
          </p:cNvSpPr>
          <p:nvPr/>
        </p:nvSpPr>
        <p:spPr>
          <a:xfrm>
            <a:off x="16926262" y="24160566"/>
            <a:ext cx="14573753" cy="51016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3" name="TextBox 32"/>
          <p:cNvSpPr txBox="1">
            <a:spLocks/>
          </p:cNvSpPr>
          <p:nvPr/>
        </p:nvSpPr>
        <p:spPr>
          <a:xfrm>
            <a:off x="16937163" y="23283288"/>
            <a:ext cx="14573753"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Modified SRH Recombination Models for </a:t>
            </a:r>
            <a:r>
              <a:rPr lang="en-US" sz="4800" b="1" dirty="0" err="1">
                <a:latin typeface="Arial"/>
                <a:cs typeface="Arial"/>
              </a:rPr>
              <a:t>V</a:t>
            </a:r>
            <a:r>
              <a:rPr lang="en-US" sz="4800" b="1" baseline="-25000" dirty="0" err="1">
                <a:latin typeface="Arial"/>
                <a:cs typeface="Arial"/>
              </a:rPr>
              <a:t>Cd</a:t>
            </a:r>
            <a:endParaRPr lang="en-US" sz="4800" b="1" baseline="-25000" dirty="0">
              <a:latin typeface="Arial"/>
              <a:cs typeface="Arial"/>
            </a:endParaRPr>
          </a:p>
        </p:txBody>
      </p:sp>
      <p:grpSp>
        <p:nvGrpSpPr>
          <p:cNvPr id="108" name="Group 107"/>
          <p:cNvGrpSpPr/>
          <p:nvPr/>
        </p:nvGrpSpPr>
        <p:grpSpPr>
          <a:xfrm>
            <a:off x="25737284" y="16075787"/>
            <a:ext cx="1614630" cy="2490899"/>
            <a:chOff x="5826765" y="3464154"/>
            <a:chExt cx="1016625" cy="1568353"/>
          </a:xfrm>
        </p:grpSpPr>
        <p:sp>
          <p:nvSpPr>
            <p:cNvPr id="109" name="TextBox 108"/>
            <p:cNvSpPr txBox="1"/>
            <p:nvPr/>
          </p:nvSpPr>
          <p:spPr>
            <a:xfrm>
              <a:off x="5826765" y="4509287"/>
              <a:ext cx="1016625" cy="523220"/>
            </a:xfrm>
            <a:prstGeom prst="rect">
              <a:avLst/>
            </a:prstGeom>
            <a:noFill/>
          </p:spPr>
          <p:txBody>
            <a:bodyPr wrap="none" rtlCol="0">
              <a:spAutoFit/>
            </a:bodyPr>
            <a:lstStyle/>
            <a:p>
              <a:r>
                <a:rPr lang="en-US" sz="1400" dirty="0">
                  <a:solidFill>
                    <a:prstClr val="white"/>
                  </a:solidFill>
                  <a:latin typeface="Times New Roman" panose="02020603050405020304" pitchFamily="18" charset="0"/>
                  <a:cs typeface="Times New Roman" panose="02020603050405020304" pitchFamily="18" charset="0"/>
                </a:rPr>
                <a:t>Conducting</a:t>
              </a:r>
            </a:p>
            <a:p>
              <a:r>
                <a:rPr lang="en-US" sz="1400" dirty="0">
                  <a:solidFill>
                    <a:prstClr val="white"/>
                  </a:solidFill>
                  <a:latin typeface="Times New Roman" panose="02020603050405020304" pitchFamily="18" charset="0"/>
                  <a:cs typeface="Times New Roman" panose="02020603050405020304" pitchFamily="18" charset="0"/>
                </a:rPr>
                <a:t>edges</a:t>
              </a:r>
            </a:p>
          </p:txBody>
        </p:sp>
        <p:cxnSp>
          <p:nvCxnSpPr>
            <p:cNvPr id="110" name="Straight Arrow Connector 109"/>
            <p:cNvCxnSpPr>
              <a:cxnSpLocks/>
            </p:cNvCxnSpPr>
            <p:nvPr/>
          </p:nvCxnSpPr>
          <p:spPr>
            <a:xfrm flipV="1">
              <a:off x="6383318" y="4193432"/>
              <a:ext cx="280213" cy="218237"/>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cxnSpLocks/>
            </p:cNvCxnSpPr>
            <p:nvPr/>
          </p:nvCxnSpPr>
          <p:spPr>
            <a:xfrm flipV="1">
              <a:off x="6251485" y="3464154"/>
              <a:ext cx="219165" cy="92812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133" name="TextBox 132">
            <a:extLst>
              <a:ext uri="{FF2B5EF4-FFF2-40B4-BE49-F238E27FC236}">
                <a16:creationId xmlns:a16="http://schemas.microsoft.com/office/drawing/2014/main" id="{9D22B0C0-4964-6E43-A650-243C7AAF6F6C}"/>
              </a:ext>
            </a:extLst>
          </p:cNvPr>
          <p:cNvSpPr txBox="1"/>
          <p:nvPr/>
        </p:nvSpPr>
        <p:spPr>
          <a:xfrm>
            <a:off x="319651" y="409010"/>
            <a:ext cx="32339125" cy="5232202"/>
          </a:xfrm>
          <a:prstGeom prst="rect">
            <a:avLst/>
          </a:prstGeom>
          <a:noFill/>
        </p:spPr>
        <p:txBody>
          <a:bodyPr wrap="square" rtlCol="0">
            <a:spAutoFit/>
          </a:bodyPr>
          <a:lstStyle/>
          <a:p>
            <a:pPr algn="ctr"/>
            <a:r>
              <a:rPr lang="it-IT" sz="7200" b="1" dirty="0"/>
              <a:t>Carrier capture processes in CuIn</a:t>
            </a:r>
            <a:r>
              <a:rPr lang="it-IT" sz="7200" b="1" baseline="-25000" dirty="0"/>
              <a:t>1-x</a:t>
            </a:r>
            <a:r>
              <a:rPr lang="it-IT" sz="7200" b="1" dirty="0"/>
              <a:t>Ga</a:t>
            </a:r>
            <a:r>
              <a:rPr lang="it-IT" sz="7200" b="1" baseline="-25000" dirty="0"/>
              <a:t>x</a:t>
            </a:r>
            <a:r>
              <a:rPr lang="it-IT" sz="7200" b="1" dirty="0"/>
              <a:t>Se</a:t>
            </a:r>
            <a:r>
              <a:rPr lang="it-IT" sz="7200" b="1" baseline="-25000" dirty="0"/>
              <a:t>2</a:t>
            </a:r>
            <a:r>
              <a:rPr lang="it-IT" sz="7200" b="1" dirty="0"/>
              <a:t> and CdSe</a:t>
            </a:r>
            <a:r>
              <a:rPr lang="it-IT" sz="7200" b="1" baseline="-25000" dirty="0"/>
              <a:t>1-x</a:t>
            </a:r>
            <a:r>
              <a:rPr lang="it-IT" sz="7200" b="1" dirty="0"/>
              <a:t>Te</a:t>
            </a:r>
            <a:r>
              <a:rPr lang="it-IT" sz="7200" b="1" baseline="-25000" dirty="0"/>
              <a:t>x</a:t>
            </a:r>
            <a:r>
              <a:rPr lang="it-IT" sz="7200" b="1" dirty="0"/>
              <a:t> solar cells materials</a:t>
            </a:r>
          </a:p>
          <a:p>
            <a:pPr algn="ctr">
              <a:spcBef>
                <a:spcPts val="1200"/>
              </a:spcBef>
            </a:pPr>
            <a:r>
              <a:rPr lang="en-US" sz="5400" dirty="0"/>
              <a:t>Xiaofeng Xiang</a:t>
            </a:r>
            <a:r>
              <a:rPr lang="en-US" sz="5400" baseline="30000" dirty="0"/>
              <a:t>1</a:t>
            </a:r>
            <a:r>
              <a:rPr lang="en-US" sz="5400" dirty="0"/>
              <a:t> and Scott T. Dunham</a:t>
            </a:r>
            <a:r>
              <a:rPr lang="en-US" sz="5400" baseline="30000" dirty="0"/>
              <a:t>2</a:t>
            </a:r>
          </a:p>
          <a:p>
            <a:pPr algn="ctr"/>
            <a:r>
              <a:rPr lang="en-US" sz="4800" i="1" baseline="30000" dirty="0"/>
              <a:t>1</a:t>
            </a:r>
            <a:r>
              <a:rPr lang="en-US" sz="4800" i="1" dirty="0"/>
              <a:t>Molecular Engineering &amp; Sciences</a:t>
            </a:r>
          </a:p>
          <a:p>
            <a:pPr algn="ctr"/>
            <a:r>
              <a:rPr lang="en-US" sz="4800" i="1" baseline="30000" dirty="0"/>
              <a:t>2</a:t>
            </a:r>
            <a:r>
              <a:rPr lang="en-US" sz="4800" i="1" dirty="0"/>
              <a:t>Department of Electrical &amp; Computer Engineering</a:t>
            </a:r>
          </a:p>
          <a:p>
            <a:pPr algn="ctr"/>
            <a:r>
              <a:rPr lang="en-US" sz="4800" i="1" dirty="0"/>
              <a:t>University of Washington, Seattle, WA, 98195</a:t>
            </a:r>
          </a:p>
          <a:p>
            <a:endParaRPr lang="en-US" sz="5400" dirty="0"/>
          </a:p>
        </p:txBody>
      </p:sp>
      <p:pic>
        <p:nvPicPr>
          <p:cNvPr id="136" name="Picture 135"/>
          <p:cNvPicPr>
            <a:picLocks noChangeAspect="1"/>
          </p:cNvPicPr>
          <p:nvPr/>
        </p:nvPicPr>
        <p:blipFill>
          <a:blip r:embed="rId2"/>
          <a:stretch>
            <a:fillRect/>
          </a:stretch>
        </p:blipFill>
        <p:spPr>
          <a:xfrm>
            <a:off x="841753" y="2352448"/>
            <a:ext cx="7065618" cy="2093520"/>
          </a:xfrm>
          <a:prstGeom prst="rect">
            <a:avLst/>
          </a:prstGeom>
        </p:spPr>
      </p:pic>
      <p:sp>
        <p:nvSpPr>
          <p:cNvPr id="145" name="TextBox 144"/>
          <p:cNvSpPr txBox="1">
            <a:spLocks noGrp="1" noRot="1" noMove="1" noResize="1" noEditPoints="1" noAdjustHandles="1" noChangeArrowheads="1" noChangeShapeType="1"/>
          </p:cNvSpPr>
          <p:nvPr/>
        </p:nvSpPr>
        <p:spPr>
          <a:xfrm>
            <a:off x="1451507" y="25625972"/>
            <a:ext cx="14530739"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Deep Level Defects in Cu(In,Ga)Se</a:t>
            </a:r>
            <a:r>
              <a:rPr lang="en-US" sz="4800" b="1" baseline="-25000" dirty="0">
                <a:latin typeface="Arial"/>
                <a:cs typeface="Arial"/>
              </a:rPr>
              <a:t>2</a:t>
            </a:r>
          </a:p>
        </p:txBody>
      </p:sp>
      <p:sp>
        <p:nvSpPr>
          <p:cNvPr id="149" name="TextBox 148"/>
          <p:cNvSpPr txBox="1">
            <a:spLocks noGrp="1" noRot="1" noMove="1" noResize="1" noEditPoints="1" noAdjustHandles="1" noChangeArrowheads="1" noChangeShapeType="1"/>
          </p:cNvSpPr>
          <p:nvPr/>
        </p:nvSpPr>
        <p:spPr>
          <a:xfrm>
            <a:off x="17049690" y="35630892"/>
            <a:ext cx="14481995" cy="830997"/>
          </a:xfrm>
          <a:prstGeom prst="rect">
            <a:avLst/>
          </a:prstGeom>
          <a:noFill/>
        </p:spPr>
        <p:txBody>
          <a:bodyPr wrap="square" rtlCol="0">
            <a:spAutoFit/>
          </a:bodyPr>
          <a:lstStyle/>
          <a:p>
            <a:endParaRPr lang="en-US" sz="4800" i="1" dirty="0">
              <a:latin typeface="Arial"/>
              <a:cs typeface="Arial"/>
            </a:endParaRPr>
          </a:p>
        </p:txBody>
      </p:sp>
      <p:sp>
        <p:nvSpPr>
          <p:cNvPr id="2" name="TextBox 1">
            <a:extLst>
              <a:ext uri="{FF2B5EF4-FFF2-40B4-BE49-F238E27FC236}">
                <a16:creationId xmlns:a16="http://schemas.microsoft.com/office/drawing/2014/main" id="{2E8DD390-60DA-FE67-EF0D-3E65038F8A29}"/>
              </a:ext>
            </a:extLst>
          </p:cNvPr>
          <p:cNvSpPr txBox="1">
            <a:spLocks noGrp="1" noRot="1" noMove="1" noResize="1" noEditPoints="1" noAdjustHandles="1" noChangeArrowheads="1" noChangeShapeType="1"/>
          </p:cNvSpPr>
          <p:nvPr/>
        </p:nvSpPr>
        <p:spPr>
          <a:xfrm>
            <a:off x="1462518" y="5307016"/>
            <a:ext cx="30064440"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Introduction</a:t>
            </a:r>
          </a:p>
        </p:txBody>
      </p:sp>
      <p:sp>
        <p:nvSpPr>
          <p:cNvPr id="7" name="Rectangle 5">
            <a:extLst>
              <a:ext uri="{FF2B5EF4-FFF2-40B4-BE49-F238E27FC236}">
                <a16:creationId xmlns:a16="http://schemas.microsoft.com/office/drawing/2014/main" id="{8D2FA99C-EABD-967C-7348-6B19D647F710}"/>
              </a:ext>
            </a:extLst>
          </p:cNvPr>
          <p:cNvSpPr>
            <a:spLocks noChangeArrowheads="1"/>
          </p:cNvSpPr>
          <p:nvPr/>
        </p:nvSpPr>
        <p:spPr bwMode="auto">
          <a:xfrm>
            <a:off x="0" y="0"/>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C29A3685-7797-1990-B988-DCA1BBCB778C}"/>
              </a:ext>
            </a:extLst>
          </p:cNvPr>
          <p:cNvSpPr txBox="1"/>
          <p:nvPr/>
        </p:nvSpPr>
        <p:spPr>
          <a:xfrm>
            <a:off x="1558471" y="6446401"/>
            <a:ext cx="22940081" cy="5445209"/>
          </a:xfrm>
          <a:prstGeom prst="rect">
            <a:avLst/>
          </a:prstGeom>
          <a:noFill/>
        </p:spPr>
        <p:txBody>
          <a:bodyPr wrap="square">
            <a:spAutoFit/>
          </a:bodyPr>
          <a:lstStyle/>
          <a:p>
            <a:pPr marL="342900" marR="0" lvl="0" indent="-342900" algn="just">
              <a:lnSpc>
                <a:spcPct val="115000"/>
              </a:lnSpc>
              <a:spcBef>
                <a:spcPts val="1200"/>
              </a:spcBef>
              <a:spcAft>
                <a:spcPts val="0"/>
              </a:spcAft>
              <a:buFont typeface="Symbol" panose="05050102010706020507" pitchFamily="18" charset="2"/>
              <a:buBlip>
                <a:blip r:embed="rId3"/>
              </a:buBlip>
              <a:tabLst>
                <a:tab pos="457200" algn="l"/>
              </a:tabLst>
            </a:pPr>
            <a:r>
              <a:rPr lang="en-US" sz="3600" dirty="0">
                <a:solidFill>
                  <a:srgbClr val="0070C0"/>
                </a:solidFill>
                <a:effectLst/>
                <a:latin typeface="Times New Roman" panose="02020603050405020304" pitchFamily="18" charset="0"/>
                <a:ea typeface="Times New Roman" panose="02020603050405020304" pitchFamily="18" charset="0"/>
              </a:rPr>
              <a:t>Point defects </a:t>
            </a:r>
            <a:r>
              <a:rPr lang="en-US" sz="3600" dirty="0">
                <a:effectLst/>
                <a:latin typeface="Times New Roman" panose="02020603050405020304" pitchFamily="18" charset="0"/>
                <a:ea typeface="Times New Roman" panose="02020603050405020304" pitchFamily="18" charset="0"/>
              </a:rPr>
              <a:t>directly impact solar cell device performance by </a:t>
            </a:r>
            <a:r>
              <a:rPr lang="en-US" sz="3600" dirty="0">
                <a:solidFill>
                  <a:srgbClr val="0070C0"/>
                </a:solidFill>
                <a:effectLst/>
                <a:latin typeface="Times New Roman" panose="02020603050405020304" pitchFamily="18" charset="0"/>
                <a:ea typeface="Times New Roman" panose="02020603050405020304" pitchFamily="18" charset="0"/>
              </a:rPr>
              <a:t>nonradiative recombination </a:t>
            </a:r>
            <a:r>
              <a:rPr lang="en-US" sz="3600" dirty="0">
                <a:effectLst/>
                <a:latin typeface="Times New Roman" panose="02020603050405020304" pitchFamily="18" charset="0"/>
                <a:ea typeface="Times New Roman" panose="02020603050405020304" pitchFamily="18" charset="0"/>
              </a:rPr>
              <a:t>and thus limit carrier lifetime and device efficiency.</a:t>
            </a:r>
            <a:endParaRPr lang="en-US" sz="3600" dirty="0">
              <a:effectLst/>
              <a:latin typeface="Arial" panose="020B0604020202020204" pitchFamily="34" charset="0"/>
              <a:ea typeface="Arial" panose="020B0604020202020204" pitchFamily="34" charset="0"/>
            </a:endParaRPr>
          </a:p>
          <a:p>
            <a:pPr marL="342900" marR="0" lvl="0" indent="-342900" algn="just">
              <a:lnSpc>
                <a:spcPct val="115000"/>
              </a:lnSpc>
              <a:spcBef>
                <a:spcPts val="1200"/>
              </a:spcBef>
              <a:spcAft>
                <a:spcPts val="0"/>
              </a:spcAft>
              <a:buFont typeface="Symbol" panose="05050102010706020507" pitchFamily="18" charset="2"/>
              <a:buBlip>
                <a:blip r:embed="rId3"/>
              </a:buBlip>
              <a:tabLst>
                <a:tab pos="457200" algn="l"/>
              </a:tabLst>
            </a:pPr>
            <a:r>
              <a:rPr lang="en-US" sz="3600" dirty="0">
                <a:effectLst/>
                <a:latin typeface="Times New Roman" panose="02020603050405020304" pitchFamily="18" charset="0"/>
                <a:ea typeface="Times New Roman" panose="02020603050405020304" pitchFamily="18" charset="0"/>
              </a:rPr>
              <a:t>In this work, density functional theory calculations are used to identify and characterize </a:t>
            </a:r>
            <a:r>
              <a:rPr lang="en-US" sz="3600" dirty="0">
                <a:solidFill>
                  <a:srgbClr val="0070C0"/>
                </a:solidFill>
                <a:effectLst/>
                <a:latin typeface="Times New Roman" panose="02020603050405020304" pitchFamily="18" charset="0"/>
                <a:ea typeface="Times New Roman" panose="02020603050405020304" pitchFamily="18" charset="0"/>
              </a:rPr>
              <a:t>nonradiative recombination centers </a:t>
            </a:r>
            <a:r>
              <a:rPr lang="en-US" sz="3600" dirty="0">
                <a:effectLst/>
                <a:latin typeface="Times New Roman" panose="02020603050405020304" pitchFamily="18" charset="0"/>
                <a:ea typeface="Times New Roman" panose="02020603050405020304" pitchFamily="18" charset="0"/>
              </a:rPr>
              <a:t>and corresponding </a:t>
            </a:r>
            <a:r>
              <a:rPr lang="en-US" sz="3600" dirty="0">
                <a:solidFill>
                  <a:srgbClr val="0070C0"/>
                </a:solidFill>
                <a:effectLst/>
                <a:latin typeface="Times New Roman" panose="02020603050405020304" pitchFamily="18" charset="0"/>
                <a:ea typeface="Times New Roman" panose="02020603050405020304" pitchFamily="18" charset="0"/>
              </a:rPr>
              <a:t>capture cross sections</a:t>
            </a:r>
            <a:r>
              <a:rPr lang="en-US" sz="3600" dirty="0">
                <a:effectLst/>
                <a:latin typeface="Times New Roman" panose="02020603050405020304" pitchFamily="18" charset="0"/>
                <a:ea typeface="Times New Roman" panose="02020603050405020304" pitchFamily="18" charset="0"/>
              </a:rPr>
              <a:t> in </a:t>
            </a:r>
            <a:r>
              <a:rPr lang="en-US" sz="3600" dirty="0">
                <a:solidFill>
                  <a:srgbClr val="0070C0"/>
                </a:solidFill>
                <a:effectLst/>
                <a:latin typeface="Times New Roman" panose="02020603050405020304" pitchFamily="18" charset="0"/>
                <a:ea typeface="Times New Roman" panose="02020603050405020304" pitchFamily="18" charset="0"/>
              </a:rPr>
              <a:t>CuIn</a:t>
            </a:r>
            <a:r>
              <a:rPr lang="en-US" sz="3600" baseline="-25000" dirty="0">
                <a:solidFill>
                  <a:srgbClr val="0070C0"/>
                </a:solidFill>
                <a:latin typeface="Times New Roman" panose="02020603050405020304" pitchFamily="18" charset="0"/>
                <a:ea typeface="Times New Roman" panose="02020603050405020304" pitchFamily="18" charset="0"/>
              </a:rPr>
              <a:t>1-x</a:t>
            </a:r>
            <a:r>
              <a:rPr lang="en-US" sz="3600" dirty="0">
                <a:solidFill>
                  <a:srgbClr val="0070C0"/>
                </a:solidFill>
                <a:effectLst/>
                <a:latin typeface="Times New Roman" panose="02020603050405020304" pitchFamily="18" charset="0"/>
                <a:ea typeface="Times New Roman" panose="02020603050405020304" pitchFamily="18" charset="0"/>
              </a:rPr>
              <a:t>Ga</a:t>
            </a:r>
            <a:r>
              <a:rPr lang="en-US" sz="3600" baseline="-25000" dirty="0">
                <a:solidFill>
                  <a:srgbClr val="0070C0"/>
                </a:solidFill>
                <a:latin typeface="Times New Roman" panose="02020603050405020304" pitchFamily="18" charset="0"/>
                <a:ea typeface="Times New Roman" panose="02020603050405020304" pitchFamily="18" charset="0"/>
              </a:rPr>
              <a:t>x</a:t>
            </a:r>
            <a:r>
              <a:rPr lang="en-US" sz="3600" dirty="0">
                <a:solidFill>
                  <a:srgbClr val="0070C0"/>
                </a:solidFill>
                <a:effectLst/>
                <a:latin typeface="Times New Roman" panose="02020603050405020304" pitchFamily="18" charset="0"/>
                <a:ea typeface="Times New Roman" panose="02020603050405020304" pitchFamily="18" charset="0"/>
              </a:rPr>
              <a:t>Se</a:t>
            </a:r>
            <a:r>
              <a:rPr lang="en-US" sz="3600" baseline="-25000" dirty="0">
                <a:solidFill>
                  <a:srgbClr val="0070C0"/>
                </a:solidFill>
                <a:effectLst/>
                <a:latin typeface="Times New Roman" panose="02020603050405020304" pitchFamily="18" charset="0"/>
                <a:ea typeface="Times New Roman" panose="02020603050405020304" pitchFamily="18" charset="0"/>
              </a:rPr>
              <a:t>2 </a:t>
            </a:r>
            <a:r>
              <a:rPr lang="en-US" sz="3600" dirty="0">
                <a:effectLst/>
                <a:latin typeface="Times New Roman" panose="02020603050405020304" pitchFamily="18" charset="0"/>
                <a:ea typeface="Times New Roman" panose="02020603050405020304" pitchFamily="18" charset="0"/>
              </a:rPr>
              <a:t>and </a:t>
            </a:r>
            <a:r>
              <a:rPr lang="en-US" sz="3600" dirty="0">
                <a:solidFill>
                  <a:srgbClr val="0070C0"/>
                </a:solidFill>
                <a:effectLst/>
                <a:latin typeface="Times New Roman" panose="02020603050405020304" pitchFamily="18" charset="0"/>
                <a:ea typeface="Times New Roman" panose="02020603050405020304" pitchFamily="18" charset="0"/>
              </a:rPr>
              <a:t>CdSe</a:t>
            </a:r>
            <a:r>
              <a:rPr lang="en-US" sz="3600" baseline="-25000" dirty="0">
                <a:solidFill>
                  <a:srgbClr val="0070C0"/>
                </a:solidFill>
                <a:effectLst/>
                <a:latin typeface="Times New Roman" panose="02020603050405020304" pitchFamily="18" charset="0"/>
                <a:ea typeface="Times New Roman" panose="02020603050405020304" pitchFamily="18" charset="0"/>
              </a:rPr>
              <a:t>1-x</a:t>
            </a:r>
            <a:r>
              <a:rPr lang="en-US" sz="3600" dirty="0">
                <a:solidFill>
                  <a:srgbClr val="0070C0"/>
                </a:solidFill>
                <a:effectLst/>
                <a:latin typeface="Times New Roman" panose="02020603050405020304" pitchFamily="18" charset="0"/>
                <a:ea typeface="Times New Roman" panose="02020603050405020304" pitchFamily="18" charset="0"/>
              </a:rPr>
              <a:t>Te</a:t>
            </a:r>
            <a:r>
              <a:rPr lang="en-US" sz="3600" baseline="-25000" dirty="0">
                <a:solidFill>
                  <a:srgbClr val="0070C0"/>
                </a:solidFill>
                <a:effectLst/>
                <a:latin typeface="Times New Roman" panose="02020603050405020304" pitchFamily="18" charset="0"/>
                <a:ea typeface="Times New Roman" panose="02020603050405020304" pitchFamily="18" charset="0"/>
              </a:rPr>
              <a:t>x</a:t>
            </a:r>
            <a:r>
              <a:rPr lang="en-US" sz="3600" dirty="0">
                <a:effectLst/>
                <a:latin typeface="Times New Roman" panose="02020603050405020304" pitchFamily="18" charset="0"/>
                <a:ea typeface="Times New Roman" panose="02020603050405020304" pitchFamily="18" charset="0"/>
              </a:rPr>
              <a:t> solar cell materials.</a:t>
            </a:r>
            <a:endParaRPr lang="en-US" sz="3600" dirty="0">
              <a:effectLst/>
              <a:latin typeface="Arial" panose="020B0604020202020204" pitchFamily="34" charset="0"/>
              <a:ea typeface="Arial" panose="020B0604020202020204" pitchFamily="34" charset="0"/>
            </a:endParaRPr>
          </a:p>
          <a:p>
            <a:pPr marL="342900" marR="0" lvl="0" indent="-342900" algn="just">
              <a:lnSpc>
                <a:spcPct val="115000"/>
              </a:lnSpc>
              <a:spcBef>
                <a:spcPts val="1200"/>
              </a:spcBef>
              <a:spcAft>
                <a:spcPts val="0"/>
              </a:spcAft>
              <a:buFont typeface="Symbol" panose="05050102010706020507" pitchFamily="18" charset="2"/>
              <a:buBlip>
                <a:blip r:embed="rId3"/>
              </a:buBlip>
              <a:tabLst>
                <a:tab pos="457200" algn="l"/>
              </a:tabLst>
            </a:pPr>
            <a:r>
              <a:rPr lang="en-US" sz="3600" dirty="0">
                <a:effectLst/>
                <a:latin typeface="Times New Roman" panose="02020603050405020304" pitchFamily="18" charset="0"/>
                <a:ea typeface="Times New Roman" panose="02020603050405020304" pitchFamily="18" charset="0"/>
              </a:rPr>
              <a:t>The calculated defect densities as well as the corresponding capture cross sections and trap energy levels can be implemented into </a:t>
            </a:r>
            <a:r>
              <a:rPr lang="en-US" sz="3600" dirty="0">
                <a:solidFill>
                  <a:srgbClr val="0070C0"/>
                </a:solidFill>
                <a:effectLst/>
                <a:latin typeface="Times New Roman" panose="02020603050405020304" pitchFamily="18" charset="0"/>
                <a:ea typeface="Times New Roman" panose="02020603050405020304" pitchFamily="18" charset="0"/>
              </a:rPr>
              <a:t>Shockley-Read-Hall (SRH) type recombination models </a:t>
            </a:r>
            <a:r>
              <a:rPr lang="en-US" sz="3600" dirty="0">
                <a:effectLst/>
                <a:latin typeface="Times New Roman" panose="02020603050405020304" pitchFamily="18" charset="0"/>
                <a:ea typeface="Times New Roman" panose="02020603050405020304" pitchFamily="18" charset="0"/>
              </a:rPr>
              <a:t>to calculate carrier lifetimes. </a:t>
            </a:r>
            <a:r>
              <a:rPr lang="en-US" sz="3600" dirty="0">
                <a:latin typeface="Times New Roman" panose="02020603050405020304" pitchFamily="18" charset="0"/>
                <a:ea typeface="Times New Roman" panose="02020603050405020304" pitchFamily="18" charset="0"/>
              </a:rPr>
              <a:t>M</a:t>
            </a:r>
            <a:r>
              <a:rPr lang="en-US" sz="3600" dirty="0">
                <a:effectLst/>
                <a:latin typeface="Times New Roman" panose="02020603050405020304" pitchFamily="18" charset="0"/>
                <a:ea typeface="Times New Roman" panose="02020603050405020304" pitchFamily="18" charset="0"/>
              </a:rPr>
              <a:t>odified SRH equations are required for CdSe</a:t>
            </a:r>
            <a:r>
              <a:rPr lang="en-US" sz="3600" baseline="-25000" dirty="0">
                <a:effectLst/>
                <a:latin typeface="Times New Roman" panose="02020603050405020304" pitchFamily="18" charset="0"/>
                <a:ea typeface="Times New Roman" panose="02020603050405020304" pitchFamily="18" charset="0"/>
              </a:rPr>
              <a:t>1-x</a:t>
            </a:r>
            <a:r>
              <a:rPr lang="en-US" sz="3600" dirty="0">
                <a:effectLst/>
                <a:latin typeface="Times New Roman" panose="02020603050405020304" pitchFamily="18" charset="0"/>
                <a:ea typeface="Times New Roman" panose="02020603050405020304" pitchFamily="18" charset="0"/>
              </a:rPr>
              <a:t>Te</a:t>
            </a:r>
            <a:r>
              <a:rPr lang="en-US" sz="3600" baseline="-25000" dirty="0">
                <a:effectLst/>
                <a:latin typeface="Times New Roman" panose="02020603050405020304" pitchFamily="18" charset="0"/>
                <a:ea typeface="Times New Roman" panose="02020603050405020304" pitchFamily="18" charset="0"/>
              </a:rPr>
              <a:t>x</a:t>
            </a:r>
            <a:r>
              <a:rPr lang="en-US" sz="3600" dirty="0">
                <a:effectLst/>
                <a:latin typeface="Times New Roman" panose="02020603050405020304" pitchFamily="18" charset="0"/>
                <a:ea typeface="Times New Roman" panose="02020603050405020304" pitchFamily="18" charset="0"/>
              </a:rPr>
              <a:t> solar cells due to </a:t>
            </a:r>
            <a:r>
              <a:rPr lang="en-US" sz="3600" dirty="0">
                <a:latin typeface="Times New Roman" panose="02020603050405020304" pitchFamily="18" charset="0"/>
                <a:ea typeface="Times New Roman" panose="02020603050405020304" pitchFamily="18" charset="0"/>
              </a:rPr>
              <a:t>multiple configurations of metastable deep level defects.</a:t>
            </a:r>
            <a:r>
              <a:rPr lang="en-US" sz="3600" dirty="0">
                <a:effectLst/>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These models are implemented into device simulation model to predict and optimize solar cell efficiency.</a:t>
            </a:r>
            <a:endParaRPr lang="en-US" sz="3600" dirty="0">
              <a:effectLst/>
              <a:latin typeface="Arial" panose="020B0604020202020204" pitchFamily="34" charset="0"/>
              <a:ea typeface="Arial" panose="020B0604020202020204" pitchFamily="34" charset="0"/>
            </a:endParaRPr>
          </a:p>
        </p:txBody>
      </p:sp>
      <p:pic>
        <p:nvPicPr>
          <p:cNvPr id="15" name="Picture 14" descr="A picture containing indoor, plastic, decorated, close&#10;&#10;Description automatically generated">
            <a:extLst>
              <a:ext uri="{FF2B5EF4-FFF2-40B4-BE49-F238E27FC236}">
                <a16:creationId xmlns:a16="http://schemas.microsoft.com/office/drawing/2014/main" id="{0EB91661-4C4F-F404-FB96-2F3135B36D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1053" y="6659549"/>
            <a:ext cx="6756786" cy="4256550"/>
          </a:xfrm>
          <a:prstGeom prst="rect">
            <a:avLst/>
          </a:prstGeom>
        </p:spPr>
      </p:pic>
      <p:pic>
        <p:nvPicPr>
          <p:cNvPr id="16" name="Graphic 15">
            <a:extLst>
              <a:ext uri="{FF2B5EF4-FFF2-40B4-BE49-F238E27FC236}">
                <a16:creationId xmlns:a16="http://schemas.microsoft.com/office/drawing/2014/main" id="{11C9D963-8DCB-B35B-FA99-8B71B5C43A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239456" y="24457831"/>
            <a:ext cx="4720114" cy="4574332"/>
          </a:xfrm>
          <a:prstGeom prst="rect">
            <a:avLst/>
          </a:prstGeom>
        </p:spPr>
      </p:pic>
      <p:pic>
        <p:nvPicPr>
          <p:cNvPr id="44" name="Picture 43">
            <a:extLst>
              <a:ext uri="{FF2B5EF4-FFF2-40B4-BE49-F238E27FC236}">
                <a16:creationId xmlns:a16="http://schemas.microsoft.com/office/drawing/2014/main" id="{6724DA2C-0309-3858-9B7B-E24A0212B8F4}"/>
              </a:ext>
            </a:extLst>
          </p:cNvPr>
          <p:cNvPicPr>
            <a:picLocks noChangeAspect="1"/>
          </p:cNvPicPr>
          <p:nvPr/>
        </p:nvPicPr>
        <p:blipFill>
          <a:blip r:embed="rId7"/>
          <a:stretch>
            <a:fillRect/>
          </a:stretch>
        </p:blipFill>
        <p:spPr>
          <a:xfrm>
            <a:off x="23139216" y="14358809"/>
            <a:ext cx="5013136" cy="2363810"/>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0EBE1AE-643E-2709-A431-A6F813D5184B}"/>
                  </a:ext>
                </a:extLst>
              </p:cNvPr>
              <p:cNvSpPr txBox="1"/>
              <p:nvPr/>
            </p:nvSpPr>
            <p:spPr>
              <a:xfrm>
                <a:off x="579275" y="32345656"/>
                <a:ext cx="7590574" cy="12159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𝑆𝑅𝐻</m:t>
                      </m:r>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i="1" smtClean="0">
                              <a:latin typeface="Cambria Math" panose="02040503050406030204" pitchFamily="18" charset="0"/>
                            </a:rPr>
                            <m:t>𝑆h𝑜𝑐𝑘𝑙𝑒𝑦</m:t>
                          </m:r>
                          <m:r>
                            <a:rPr lang="en-US" sz="2200" i="1" smtClean="0">
                              <a:latin typeface="Cambria Math" panose="02040503050406030204" pitchFamily="18" charset="0"/>
                            </a:rPr>
                            <m:t>−</m:t>
                          </m:r>
                          <m:r>
                            <a:rPr lang="en-US" sz="2200" i="1" smtClean="0">
                              <a:latin typeface="Cambria Math" panose="02040503050406030204" pitchFamily="18" charset="0"/>
                            </a:rPr>
                            <m:t>𝑅𝑒𝑎𝑑</m:t>
                          </m:r>
                          <m:r>
                            <a:rPr lang="en-US" sz="2200" i="1" smtClean="0">
                              <a:latin typeface="Cambria Math" panose="02040503050406030204" pitchFamily="18" charset="0"/>
                            </a:rPr>
                            <m:t>−</m:t>
                          </m:r>
                          <m:r>
                            <a:rPr lang="en-US" sz="2200" i="1" smtClean="0">
                              <a:latin typeface="Cambria Math" panose="02040503050406030204" pitchFamily="18" charset="0"/>
                            </a:rPr>
                            <m:t>𝐻𝑎𝑙𝑙</m:t>
                          </m:r>
                        </m:e>
                      </m:d>
                      <m:r>
                        <a:rPr lang="en-US" sz="2200" b="0" i="1" smtClean="0">
                          <a:latin typeface="Cambria Math" panose="02040503050406030204" pitchFamily="18" charset="0"/>
                        </a:rPr>
                        <m:t> </m:t>
                      </m:r>
                      <m:r>
                        <a:rPr lang="en-US" sz="2200" i="1">
                          <a:latin typeface="Cambria Math" panose="02040503050406030204" pitchFamily="18" charset="0"/>
                        </a:rPr>
                        <m:t>𝑀𝑜𝑑𝑒𝑙</m:t>
                      </m:r>
                      <m:r>
                        <a:rPr lang="en-US" sz="2200" i="1">
                          <a:latin typeface="Cambria Math" panose="02040503050406030204" pitchFamily="18" charset="0"/>
                        </a:rPr>
                        <m:t>: </m:t>
                      </m:r>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𝑈</m:t>
                      </m:r>
                      <m:r>
                        <a:rPr lang="en-US" sz="2200" i="0">
                          <a:latin typeface="Cambria Math" panose="02040503050406030204" pitchFamily="18" charset="0"/>
                        </a:rPr>
                        <m:t>=</m:t>
                      </m:r>
                      <m:f>
                        <m:fPr>
                          <m:ctrlPr>
                            <a:rPr lang="en-US" sz="2200" i="1">
                              <a:solidFill>
                                <a:srgbClr val="836967"/>
                              </a:solidFill>
                              <a:latin typeface="Cambria Math" panose="02040503050406030204" pitchFamily="18" charset="0"/>
                            </a:rPr>
                          </m:ctrlPr>
                        </m:fPr>
                        <m:num>
                          <m:r>
                            <a:rPr lang="en-US" sz="2200" i="1">
                              <a:latin typeface="Cambria Math" panose="02040503050406030204" pitchFamily="18" charset="0"/>
                            </a:rPr>
                            <m:t>𝑛𝑝</m:t>
                          </m:r>
                          <m:r>
                            <a:rPr lang="en-US" sz="2200" i="0">
                              <a:latin typeface="Cambria Math" panose="02040503050406030204" pitchFamily="18" charset="0"/>
                            </a:rPr>
                            <m:t> − </m:t>
                          </m:r>
                          <m:sSubSup>
                            <m:sSubSupPr>
                              <m:ctrlPr>
                                <a:rPr lang="en-US" sz="2200" i="1">
                                  <a:solidFill>
                                    <a:srgbClr val="836967"/>
                                  </a:solidFill>
                                  <a:latin typeface="Cambria Math" panose="02040503050406030204" pitchFamily="18" charset="0"/>
                                </a:rPr>
                              </m:ctrlPr>
                            </m:sSubSupPr>
                            <m:e>
                              <m:r>
                                <a:rPr lang="en-US" sz="2200" i="1">
                                  <a:latin typeface="Cambria Math" panose="02040503050406030204" pitchFamily="18" charset="0"/>
                                </a:rPr>
                                <m:t>𝑛</m:t>
                              </m:r>
                            </m:e>
                            <m:sub>
                              <m:r>
                                <a:rPr lang="en-US" sz="2200" i="1">
                                  <a:latin typeface="Cambria Math" panose="02040503050406030204" pitchFamily="18" charset="0"/>
                                </a:rPr>
                                <m:t>𝑖</m:t>
                              </m:r>
                            </m:sub>
                            <m:sup>
                              <m:r>
                                <a:rPr lang="en-US" sz="2200" i="0">
                                  <a:latin typeface="Cambria Math" panose="02040503050406030204" pitchFamily="18" charset="0"/>
                                </a:rPr>
                                <m:t>2</m:t>
                              </m:r>
                            </m:sup>
                          </m:sSubSup>
                        </m:num>
                        <m:den>
                          <m:sSub>
                            <m:sSubPr>
                              <m:ctrlPr>
                                <a:rPr lang="en-US" sz="2200" i="1">
                                  <a:latin typeface="Cambria Math" panose="02040503050406030204" pitchFamily="18" charset="0"/>
                                </a:rPr>
                              </m:ctrlPr>
                            </m:sSubPr>
                            <m:e>
                              <m:r>
                                <a:rPr lang="en-US" sz="2200" i="1">
                                  <a:latin typeface="Cambria Math" panose="02040503050406030204" pitchFamily="18" charset="0"/>
                                </a:rPr>
                                <m:t>𝜏</m:t>
                              </m:r>
                            </m:e>
                            <m:sub>
                              <m:r>
                                <a:rPr lang="en-US" sz="2200" i="1">
                                  <a:latin typeface="Cambria Math" panose="02040503050406030204" pitchFamily="18" charset="0"/>
                                </a:rPr>
                                <m:t>𝑝</m:t>
                              </m:r>
                            </m:sub>
                          </m:sSub>
                          <m:d>
                            <m:dPr>
                              <m:ctrlPr>
                                <a:rPr lang="en-US" sz="2200" i="1">
                                  <a:latin typeface="Cambria Math" panose="02040503050406030204" pitchFamily="18" charset="0"/>
                                </a:rPr>
                              </m:ctrlPr>
                            </m:dPr>
                            <m:e>
                              <m:r>
                                <a:rPr lang="en-US" sz="2200" i="1">
                                  <a:latin typeface="Cambria Math" panose="02040503050406030204" pitchFamily="18" charset="0"/>
                                </a:rPr>
                                <m:t>𝑛</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1</m:t>
                                  </m:r>
                                </m:sub>
                              </m:sSub>
                            </m:e>
                          </m:d>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𝜏</m:t>
                              </m:r>
                            </m:e>
                            <m:sub>
                              <m:r>
                                <a:rPr lang="en-US" sz="2200" i="1">
                                  <a:latin typeface="Cambria Math" panose="02040503050406030204" pitchFamily="18" charset="0"/>
                                </a:rPr>
                                <m:t>𝑛</m:t>
                              </m:r>
                            </m:sub>
                          </m:sSub>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1</m:t>
                              </m:r>
                            </m:sub>
                          </m:sSub>
                          <m:r>
                            <a:rPr lang="en-US" sz="2200" i="1">
                              <a:latin typeface="Cambria Math" panose="02040503050406030204" pitchFamily="18" charset="0"/>
                            </a:rPr>
                            <m:t>)</m:t>
                          </m:r>
                        </m:den>
                      </m:f>
                    </m:oMath>
                  </m:oMathPara>
                </a14:m>
                <a:endParaRPr lang="en-US" sz="2200" dirty="0"/>
              </a:p>
            </p:txBody>
          </p:sp>
        </mc:Choice>
        <mc:Fallback xmlns="">
          <p:sp>
            <p:nvSpPr>
              <p:cNvPr id="45" name="TextBox 44">
                <a:extLst>
                  <a:ext uri="{FF2B5EF4-FFF2-40B4-BE49-F238E27FC236}">
                    <a16:creationId xmlns:a16="http://schemas.microsoft.com/office/drawing/2014/main" id="{A0EBE1AE-643E-2709-A431-A6F813D5184B}"/>
                  </a:ext>
                </a:extLst>
              </p:cNvPr>
              <p:cNvSpPr txBox="1">
                <a:spLocks noRot="1" noChangeAspect="1" noMove="1" noResize="1" noEditPoints="1" noAdjustHandles="1" noChangeArrowheads="1" noChangeShapeType="1" noTextEdit="1"/>
              </p:cNvSpPr>
              <p:nvPr/>
            </p:nvSpPr>
            <p:spPr>
              <a:xfrm>
                <a:off x="579275" y="32345656"/>
                <a:ext cx="7590574" cy="1215974"/>
              </a:xfrm>
              <a:prstGeom prst="rect">
                <a:avLst/>
              </a:prstGeom>
              <a:blipFill>
                <a:blip r:embed="rId8"/>
                <a:stretch>
                  <a:fillRect/>
                </a:stretch>
              </a:blipFill>
            </p:spPr>
            <p:txBody>
              <a:bodyPr/>
              <a:lstStyle/>
              <a:p>
                <a:r>
                  <a:rPr lang="en-US">
                    <a:noFill/>
                  </a:rPr>
                  <a:t> </a:t>
                </a:r>
              </a:p>
            </p:txBody>
          </p:sp>
        </mc:Fallback>
      </mc:AlternateContent>
      <p:grpSp>
        <p:nvGrpSpPr>
          <p:cNvPr id="2048" name="Group 2047">
            <a:extLst>
              <a:ext uri="{FF2B5EF4-FFF2-40B4-BE49-F238E27FC236}">
                <a16:creationId xmlns:a16="http://schemas.microsoft.com/office/drawing/2014/main" id="{4AB99C85-F646-FCF7-0801-002F96D957BE}"/>
              </a:ext>
            </a:extLst>
          </p:cNvPr>
          <p:cNvGrpSpPr/>
          <p:nvPr/>
        </p:nvGrpSpPr>
        <p:grpSpPr>
          <a:xfrm>
            <a:off x="28152352" y="13906033"/>
            <a:ext cx="3338159" cy="3355879"/>
            <a:chOff x="6902170" y="660045"/>
            <a:chExt cx="1993113" cy="1808060"/>
          </a:xfrm>
        </p:grpSpPr>
        <p:grpSp>
          <p:nvGrpSpPr>
            <p:cNvPr id="2049" name="Group 2048">
              <a:extLst>
                <a:ext uri="{FF2B5EF4-FFF2-40B4-BE49-F238E27FC236}">
                  <a16:creationId xmlns:a16="http://schemas.microsoft.com/office/drawing/2014/main" id="{4EB32C0D-7ABA-3F30-4944-465FC47B9C3F}"/>
                </a:ext>
              </a:extLst>
            </p:cNvPr>
            <p:cNvGrpSpPr/>
            <p:nvPr/>
          </p:nvGrpSpPr>
          <p:grpSpPr>
            <a:xfrm>
              <a:off x="6902170" y="660045"/>
              <a:ext cx="1901401" cy="1530648"/>
              <a:chOff x="4678228" y="2663076"/>
              <a:chExt cx="3467397" cy="1530648"/>
            </a:xfrm>
          </p:grpSpPr>
          <mc:AlternateContent xmlns:mc="http://schemas.openxmlformats.org/markup-compatibility/2006" xmlns:a14="http://schemas.microsoft.com/office/drawing/2010/main">
            <mc:Choice Requires="a14">
              <p:sp>
                <p:nvSpPr>
                  <p:cNvPr id="2051" name="TextBox 2050">
                    <a:extLst>
                      <a:ext uri="{FF2B5EF4-FFF2-40B4-BE49-F238E27FC236}">
                        <a16:creationId xmlns:a16="http://schemas.microsoft.com/office/drawing/2014/main" id="{BB970177-FBE8-5178-9FD0-911B8B7DF4AD}"/>
                      </a:ext>
                    </a:extLst>
                  </p:cNvPr>
                  <p:cNvSpPr txBox="1"/>
                  <p:nvPr/>
                </p:nvSpPr>
                <p:spPr>
                  <a:xfrm>
                    <a:off x="4689465" y="2663076"/>
                    <a:ext cx="2481308" cy="368539"/>
                  </a:xfrm>
                  <a:prstGeom prst="rect">
                    <a:avLst/>
                  </a:prstGeom>
                  <a:noFill/>
                </p:spPr>
                <p:txBody>
                  <a:bodyPr wrap="square">
                    <a:spAutoFit/>
                  </a:bodyPr>
                  <a:lstStyle/>
                  <a:p>
                    <a:pPr marL="0" marR="0" lvl="0" indent="0" defTabSz="457200" eaLnBrk="1" fontAlgn="auto" latinLnBrk="0" hangingPunct="1">
                      <a:lnSpc>
                        <a:spcPct val="107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rPr>
                      <a:t>R1: </a:t>
                    </a:r>
                    <a14:m>
                      <m:oMath xmlns:m="http://schemas.openxmlformats.org/officeDocument/2006/math">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b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p>
                          <m:s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ctrlPr>
                          </m:s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𝑒</m:t>
                            </m:r>
                          </m:e>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2−</m:t>
                            </m:r>
                          </m:sup>
                        </m:sSubSup>
                      </m:oMath>
                    </a14:m>
                    <a:r>
                      <a:rPr kumimoji="0" lang="en-US" sz="18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rPr>
                      <a:t>		</a:t>
                    </a:r>
                    <a:endParaRPr kumimoji="0" lang="en-US" sz="12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endParaRPr>
                  </a:p>
                </p:txBody>
              </p:sp>
            </mc:Choice>
            <mc:Fallback xmlns="">
              <p:sp>
                <p:nvSpPr>
                  <p:cNvPr id="2051" name="TextBox 2050">
                    <a:extLst>
                      <a:ext uri="{FF2B5EF4-FFF2-40B4-BE49-F238E27FC236}">
                        <a16:creationId xmlns:a16="http://schemas.microsoft.com/office/drawing/2014/main" id="{BB970177-FBE8-5178-9FD0-911B8B7DF4AD}"/>
                      </a:ext>
                    </a:extLst>
                  </p:cNvPr>
                  <p:cNvSpPr txBox="1">
                    <a:spLocks noRot="1" noChangeAspect="1" noMove="1" noResize="1" noEditPoints="1" noAdjustHandles="1" noChangeArrowheads="1" noChangeShapeType="1" noTextEdit="1"/>
                  </p:cNvSpPr>
                  <p:nvPr/>
                </p:nvSpPr>
                <p:spPr>
                  <a:xfrm>
                    <a:off x="4689465" y="2663076"/>
                    <a:ext cx="2481308" cy="368539"/>
                  </a:xfrm>
                  <a:prstGeom prst="rect">
                    <a:avLst/>
                  </a:prstGeom>
                  <a:blipFill>
                    <a:blip r:embed="rId10"/>
                    <a:stretch>
                      <a:fillRect l="-2139" t="-26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3" name="TextBox 2052">
                    <a:extLst>
                      <a:ext uri="{FF2B5EF4-FFF2-40B4-BE49-F238E27FC236}">
                        <a16:creationId xmlns:a16="http://schemas.microsoft.com/office/drawing/2014/main" id="{53313AB5-65C6-F221-5EE5-575DAC665E3F}"/>
                      </a:ext>
                    </a:extLst>
                  </p:cNvPr>
                  <p:cNvSpPr txBox="1"/>
                  <p:nvPr/>
                </p:nvSpPr>
                <p:spPr>
                  <a:xfrm>
                    <a:off x="4697664" y="2935336"/>
                    <a:ext cx="2481307" cy="367572"/>
                  </a:xfrm>
                  <a:prstGeom prst="rect">
                    <a:avLst/>
                  </a:prstGeom>
                  <a:noFill/>
                </p:spPr>
                <p:txBody>
                  <a:bodyPr wrap="square">
                    <a:spAutoFit/>
                  </a:bodyPr>
                  <a:lstStyle/>
                  <a:p>
                    <a:pPr marL="0" marR="0" lvl="0" indent="0" defTabSz="457200" eaLnBrk="1" fontAlgn="auto" latinLnBrk="0" hangingPunct="1">
                      <a:lnSpc>
                        <a:spcPct val="107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rPr>
                      <a:t>R2:</a:t>
                    </a:r>
                    <a:r>
                      <a:rPr kumimoji="0" lang="en-US" sz="1800" b="0" i="1" u="none" strike="noStrike" kern="0" cap="none" spc="0" normalizeH="0" baseline="0" noProof="0" dirty="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a:t> </a:t>
                    </a:r>
                    <a14:m>
                      <m:oMath xmlns:m="http://schemas.openxmlformats.org/officeDocument/2006/math">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2−</m:t>
                            </m:r>
                          </m:sup>
                        </m:sSub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p>
                          <m:s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ctrlPr>
                          </m:s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h</m:t>
                            </m:r>
                          </m:e>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bSup>
                      </m:oMath>
                    </a14:m>
                    <a:r>
                      <a:rPr kumimoji="0" lang="en-US" sz="1800" b="0" i="1" u="none" strike="noStrike" kern="0" cap="none" spc="0" normalizeH="0" baseline="0" noProof="0" dirty="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a:t>			</a:t>
                    </a:r>
                    <a:endParaRPr kumimoji="0" lang="en-US" sz="12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endParaRPr>
                  </a:p>
                </p:txBody>
              </p:sp>
            </mc:Choice>
            <mc:Fallback xmlns="">
              <p:sp>
                <p:nvSpPr>
                  <p:cNvPr id="2053" name="TextBox 2052">
                    <a:extLst>
                      <a:ext uri="{FF2B5EF4-FFF2-40B4-BE49-F238E27FC236}">
                        <a16:creationId xmlns:a16="http://schemas.microsoft.com/office/drawing/2014/main" id="{53313AB5-65C6-F221-5EE5-575DAC665E3F}"/>
                      </a:ext>
                    </a:extLst>
                  </p:cNvPr>
                  <p:cNvSpPr txBox="1">
                    <a:spLocks noRot="1" noChangeAspect="1" noMove="1" noResize="1" noEditPoints="1" noAdjustHandles="1" noChangeArrowheads="1" noChangeShapeType="1" noTextEdit="1"/>
                  </p:cNvSpPr>
                  <p:nvPr/>
                </p:nvSpPr>
                <p:spPr>
                  <a:xfrm>
                    <a:off x="4697664" y="2935336"/>
                    <a:ext cx="2481307" cy="367572"/>
                  </a:xfrm>
                  <a:prstGeom prst="rect">
                    <a:avLst/>
                  </a:prstGeom>
                  <a:blipFill>
                    <a:blip r:embed="rId11"/>
                    <a:stretch>
                      <a:fillRect l="-2406" t="-26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4" name="TextBox 2053">
                    <a:extLst>
                      <a:ext uri="{FF2B5EF4-FFF2-40B4-BE49-F238E27FC236}">
                        <a16:creationId xmlns:a16="http://schemas.microsoft.com/office/drawing/2014/main" id="{3824BB22-11B8-85DD-D68F-0EED26207BB3}"/>
                      </a:ext>
                    </a:extLst>
                  </p:cNvPr>
                  <p:cNvSpPr txBox="1"/>
                  <p:nvPr/>
                </p:nvSpPr>
                <p:spPr>
                  <a:xfrm>
                    <a:off x="4678228" y="3203097"/>
                    <a:ext cx="3467397" cy="219403"/>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rPr>
                      <a:t>R3:</a:t>
                    </a:r>
                    <a:r>
                      <a:rPr kumimoji="0" lang="en-US" sz="1800" b="0" i="1" u="none" strike="noStrike" kern="0" cap="none" spc="0" normalizeH="0" baseline="0" noProof="0" dirty="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a:t> </a:t>
                    </a:r>
                    <a14:m>
                      <m:oMath xmlns:m="http://schemas.openxmlformats.org/officeDocument/2006/math">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𝑇𝑒</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 </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𝐷𝑖𝑚𝑒𝑟</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0</m:t>
                            </m:r>
                          </m:sup>
                        </m:sSub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p>
                          <m:s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𝑒</m:t>
                            </m:r>
                          </m:e>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bSup>
                      </m:oMath>
                    </a14:m>
                    <a:endParaRPr kumimoji="0" lang="en-US" sz="1800" b="0" i="0" u="none" strike="noStrike" kern="0" cap="none" spc="0" normalizeH="0" baseline="0" noProof="0" dirty="0">
                      <a:ln>
                        <a:noFill/>
                      </a:ln>
                      <a:solidFill>
                        <a:srgbClr val="4B545D"/>
                      </a:solidFill>
                      <a:effectLst/>
                      <a:uLnTx/>
                      <a:uFillTx/>
                    </a:endParaRPr>
                  </a:p>
                </p:txBody>
              </p:sp>
            </mc:Choice>
            <mc:Fallback xmlns="">
              <p:sp>
                <p:nvSpPr>
                  <p:cNvPr id="2054" name="TextBox 2053">
                    <a:extLst>
                      <a:ext uri="{FF2B5EF4-FFF2-40B4-BE49-F238E27FC236}">
                        <a16:creationId xmlns:a16="http://schemas.microsoft.com/office/drawing/2014/main" id="{3824BB22-11B8-85DD-D68F-0EED26207BB3}"/>
                      </a:ext>
                    </a:extLst>
                  </p:cNvPr>
                  <p:cNvSpPr txBox="1">
                    <a:spLocks noRot="1" noChangeAspect="1" noMove="1" noResize="1" noEditPoints="1" noAdjustHandles="1" noChangeArrowheads="1" noChangeShapeType="1" noTextEdit="1"/>
                  </p:cNvSpPr>
                  <p:nvPr/>
                </p:nvSpPr>
                <p:spPr>
                  <a:xfrm>
                    <a:off x="4678228" y="3203097"/>
                    <a:ext cx="3467397" cy="219403"/>
                  </a:xfrm>
                  <a:prstGeom prst="rect">
                    <a:avLst/>
                  </a:prstGeom>
                  <a:blipFill>
                    <a:blip r:embed="rId12"/>
                    <a:stretch>
                      <a:fillRect l="-1724" t="-2985" b="-179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5" name="TextBox 2054">
                    <a:extLst>
                      <a:ext uri="{FF2B5EF4-FFF2-40B4-BE49-F238E27FC236}">
                        <a16:creationId xmlns:a16="http://schemas.microsoft.com/office/drawing/2014/main" id="{6723C90C-575B-9524-0923-858FEA1E1D42}"/>
                      </a:ext>
                    </a:extLst>
                  </p:cNvPr>
                  <p:cNvSpPr txBox="1"/>
                  <p:nvPr/>
                </p:nvSpPr>
                <p:spPr>
                  <a:xfrm>
                    <a:off x="4678228" y="3449018"/>
                    <a:ext cx="3467397" cy="219403"/>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rPr>
                      <a:t>R4:</a:t>
                    </a:r>
                    <a:r>
                      <a:rPr kumimoji="0" lang="en-US" sz="1800" b="0" i="1" u="none" strike="noStrike" kern="0" cap="none" spc="0" normalizeH="0" baseline="0" noProof="0" dirty="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a:t> </a:t>
                    </a:r>
                    <a14:m>
                      <m:oMath xmlns:m="http://schemas.openxmlformats.org/officeDocument/2006/math">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b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p>
                          <m:s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h</m:t>
                            </m:r>
                          </m:e>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𝑇𝑒</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 </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𝐷𝑖𝑚𝑒𝑟</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0</m:t>
                            </m:r>
                          </m:sup>
                        </m:sSubSup>
                      </m:oMath>
                    </a14:m>
                    <a:endParaRPr kumimoji="0" lang="en-US" sz="2400" b="0" i="0" u="none" strike="noStrike" kern="0" cap="none" spc="0" normalizeH="0" baseline="0" noProof="0" dirty="0">
                      <a:ln>
                        <a:noFill/>
                      </a:ln>
                      <a:solidFill>
                        <a:srgbClr val="4B545D"/>
                      </a:solidFill>
                      <a:effectLst/>
                      <a:uLnTx/>
                      <a:uFillTx/>
                    </a:endParaRPr>
                  </a:p>
                </p:txBody>
              </p:sp>
            </mc:Choice>
            <mc:Fallback xmlns="">
              <p:sp>
                <p:nvSpPr>
                  <p:cNvPr id="2055" name="TextBox 2054">
                    <a:extLst>
                      <a:ext uri="{FF2B5EF4-FFF2-40B4-BE49-F238E27FC236}">
                        <a16:creationId xmlns:a16="http://schemas.microsoft.com/office/drawing/2014/main" id="{6723C90C-575B-9524-0923-858FEA1E1D42}"/>
                      </a:ext>
                    </a:extLst>
                  </p:cNvPr>
                  <p:cNvSpPr txBox="1">
                    <a:spLocks noRot="1" noChangeAspect="1" noMove="1" noResize="1" noEditPoints="1" noAdjustHandles="1" noChangeArrowheads="1" noChangeShapeType="1" noTextEdit="1"/>
                  </p:cNvSpPr>
                  <p:nvPr/>
                </p:nvSpPr>
                <p:spPr>
                  <a:xfrm>
                    <a:off x="4678228" y="3449018"/>
                    <a:ext cx="3467397" cy="219403"/>
                  </a:xfrm>
                  <a:prstGeom prst="rect">
                    <a:avLst/>
                  </a:prstGeom>
                  <a:blipFill>
                    <a:blip r:embed="rId13"/>
                    <a:stretch>
                      <a:fillRect l="-1724" t="-2985" b="-179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6" name="TextBox 2055">
                    <a:extLst>
                      <a:ext uri="{FF2B5EF4-FFF2-40B4-BE49-F238E27FC236}">
                        <a16:creationId xmlns:a16="http://schemas.microsoft.com/office/drawing/2014/main" id="{830D9CAB-D5EA-688B-A163-0BD431F78602}"/>
                      </a:ext>
                    </a:extLst>
                  </p:cNvPr>
                  <p:cNvSpPr txBox="1"/>
                  <p:nvPr/>
                </p:nvSpPr>
                <p:spPr>
                  <a:xfrm>
                    <a:off x="4678228" y="3715144"/>
                    <a:ext cx="3467397" cy="22437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rPr>
                      <a:t>R5: </a:t>
                    </a:r>
                    <a14:m>
                      <m:oMath xmlns:m="http://schemas.openxmlformats.org/officeDocument/2006/math">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𝐵𝑖𝑝𝑜𝑙𝑎𝑟𝑜𝑛</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0</m:t>
                            </m:r>
                          </m:sup>
                        </m:sSub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p>
                          <m:s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𝑒</m:t>
                            </m:r>
                          </m:e>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bSup>
                      </m:oMath>
                    </a14:m>
                    <a:endParaRPr kumimoji="0" lang="en-US" sz="2400" b="0" i="0" u="none" strike="noStrike" kern="0" cap="none" spc="0" normalizeH="0" baseline="0" noProof="0" dirty="0">
                      <a:ln>
                        <a:noFill/>
                      </a:ln>
                      <a:solidFill>
                        <a:srgbClr val="4B545D"/>
                      </a:solidFill>
                      <a:effectLst/>
                      <a:uLnTx/>
                      <a:uFillTx/>
                    </a:endParaRPr>
                  </a:p>
                </p:txBody>
              </p:sp>
            </mc:Choice>
            <mc:Fallback xmlns="">
              <p:sp>
                <p:nvSpPr>
                  <p:cNvPr id="2056" name="TextBox 2055">
                    <a:extLst>
                      <a:ext uri="{FF2B5EF4-FFF2-40B4-BE49-F238E27FC236}">
                        <a16:creationId xmlns:a16="http://schemas.microsoft.com/office/drawing/2014/main" id="{830D9CAB-D5EA-688B-A163-0BD431F78602}"/>
                      </a:ext>
                    </a:extLst>
                  </p:cNvPr>
                  <p:cNvSpPr txBox="1">
                    <a:spLocks noRot="1" noChangeAspect="1" noMove="1" noResize="1" noEditPoints="1" noAdjustHandles="1" noChangeArrowheads="1" noChangeShapeType="1" noTextEdit="1"/>
                  </p:cNvSpPr>
                  <p:nvPr/>
                </p:nvSpPr>
                <p:spPr>
                  <a:xfrm>
                    <a:off x="4678228" y="3715144"/>
                    <a:ext cx="3467397" cy="224378"/>
                  </a:xfrm>
                  <a:prstGeom prst="rect">
                    <a:avLst/>
                  </a:prstGeom>
                  <a:blipFill>
                    <a:blip r:embed="rId14"/>
                    <a:stretch>
                      <a:fillRect l="-1724" t="-2941"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7" name="TextBox 2056">
                    <a:extLst>
                      <a:ext uri="{FF2B5EF4-FFF2-40B4-BE49-F238E27FC236}">
                        <a16:creationId xmlns:a16="http://schemas.microsoft.com/office/drawing/2014/main" id="{A024AC24-ABC7-148A-5E43-48EAB43CCFA2}"/>
                      </a:ext>
                    </a:extLst>
                  </p:cNvPr>
                  <p:cNvSpPr txBox="1"/>
                  <p:nvPr/>
                </p:nvSpPr>
                <p:spPr>
                  <a:xfrm>
                    <a:off x="4678228" y="3969346"/>
                    <a:ext cx="3467397" cy="22437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rPr>
                      <a:t>R6:</a:t>
                    </a:r>
                    <a:r>
                      <a:rPr kumimoji="0" lang="en-US" sz="1800" b="0" i="1" u="none" strike="noStrike" kern="0" cap="none" spc="0" normalizeH="0" baseline="0" noProof="0" dirty="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a:t> </a:t>
                    </a:r>
                    <a14:m>
                      <m:oMath xmlns:m="http://schemas.openxmlformats.org/officeDocument/2006/math">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b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p>
                          <m:s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h</m:t>
                            </m:r>
                          </m:e>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up>
                        </m:s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𝐵𝑖𝑝𝑜𝑙𝑎𝑟𝑜𝑛</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0</m:t>
                            </m:r>
                          </m:sup>
                        </m:sSubSup>
                      </m:oMath>
                    </a14:m>
                    <a:endParaRPr kumimoji="0" lang="en-US" sz="2400" b="0" i="0" u="none" strike="noStrike" kern="0" cap="none" spc="0" normalizeH="0" baseline="0" noProof="0" dirty="0">
                      <a:ln>
                        <a:noFill/>
                      </a:ln>
                      <a:solidFill>
                        <a:srgbClr val="4B545D"/>
                      </a:solidFill>
                      <a:effectLst/>
                      <a:uLnTx/>
                      <a:uFillTx/>
                    </a:endParaRPr>
                  </a:p>
                </p:txBody>
              </p:sp>
            </mc:Choice>
            <mc:Fallback xmlns="">
              <p:sp>
                <p:nvSpPr>
                  <p:cNvPr id="2057" name="TextBox 2056">
                    <a:extLst>
                      <a:ext uri="{FF2B5EF4-FFF2-40B4-BE49-F238E27FC236}">
                        <a16:creationId xmlns:a16="http://schemas.microsoft.com/office/drawing/2014/main" id="{A024AC24-ABC7-148A-5E43-48EAB43CCFA2}"/>
                      </a:ext>
                    </a:extLst>
                  </p:cNvPr>
                  <p:cNvSpPr txBox="1">
                    <a:spLocks noRot="1" noChangeAspect="1" noMove="1" noResize="1" noEditPoints="1" noAdjustHandles="1" noChangeArrowheads="1" noChangeShapeType="1" noTextEdit="1"/>
                  </p:cNvSpPr>
                  <p:nvPr/>
                </p:nvSpPr>
                <p:spPr>
                  <a:xfrm>
                    <a:off x="4678228" y="3969346"/>
                    <a:ext cx="3467397" cy="224378"/>
                  </a:xfrm>
                  <a:prstGeom prst="rect">
                    <a:avLst/>
                  </a:prstGeom>
                  <a:blipFill>
                    <a:blip r:embed="rId15"/>
                    <a:stretch>
                      <a:fillRect l="-1724" t="-4412" b="-1617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50" name="TextBox 2049">
                  <a:extLst>
                    <a:ext uri="{FF2B5EF4-FFF2-40B4-BE49-F238E27FC236}">
                      <a16:creationId xmlns:a16="http://schemas.microsoft.com/office/drawing/2014/main" id="{DE95F80A-E5FA-4AF9-3060-9CB4AE1DC400}"/>
                    </a:ext>
                  </a:extLst>
                </p:cNvPr>
                <p:cNvSpPr txBox="1"/>
                <p:nvPr/>
              </p:nvSpPr>
              <p:spPr>
                <a:xfrm>
                  <a:off x="6902170" y="2243727"/>
                  <a:ext cx="1993113" cy="22437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4B545D"/>
                      </a:solidFill>
                      <a:effectLst/>
                      <a:uLnTx/>
                      <a:uFillTx/>
                      <a:ea typeface="DengXian" panose="02010600030101010101" pitchFamily="2" charset="-122"/>
                      <a:cs typeface="Times New Roman" panose="02020603050405020304" pitchFamily="18" charset="0"/>
                    </a:rPr>
                    <a:t>R7</a:t>
                  </a:r>
                  <a:r>
                    <a:rPr kumimoji="0" lang="en-US" sz="1800" b="0" i="0" u="none" strike="noStrike" kern="0" cap="none" spc="0" normalizeH="0" baseline="0" noProof="0" dirty="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a:t>: </a:t>
                  </a:r>
                  <a14:m>
                    <m:oMath xmlns:m="http://schemas.openxmlformats.org/officeDocument/2006/math">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𝐵𝑖𝑝𝑜𝑙𝑎𝑟𝑜𝑛</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0</m:t>
                          </m:r>
                        </m:sup>
                      </m:sSub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sSubSup>
                        <m:sSubSupPr>
                          <m:ctrlP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𝑇𝑒</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 </m:t>
                          </m:r>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𝐷𝑖𝑚𝑒𝑟</m:t>
                          </m:r>
                        </m:sub>
                        <m:sup>
                          <m:r>
                            <a:rPr kumimoji="0" lang="en-US" sz="18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0</m:t>
                          </m:r>
                        </m:sup>
                      </m:sSubSup>
                    </m:oMath>
                  </a14:m>
                  <a:endParaRPr kumimoji="0" lang="en-US" sz="2400" b="0" i="0" u="none" strike="noStrike" kern="0" cap="none" spc="0" normalizeH="0" baseline="0" noProof="0" dirty="0">
                    <a:ln>
                      <a:noFill/>
                    </a:ln>
                    <a:solidFill>
                      <a:srgbClr val="4B545D"/>
                    </a:solidFill>
                    <a:effectLst/>
                    <a:uLnTx/>
                    <a:uFillTx/>
                  </a:endParaRPr>
                </a:p>
              </p:txBody>
            </p:sp>
          </mc:Choice>
          <mc:Fallback xmlns="">
            <p:sp>
              <p:nvSpPr>
                <p:cNvPr id="2050" name="TextBox 2049">
                  <a:extLst>
                    <a:ext uri="{FF2B5EF4-FFF2-40B4-BE49-F238E27FC236}">
                      <a16:creationId xmlns:a16="http://schemas.microsoft.com/office/drawing/2014/main" id="{DE95F80A-E5FA-4AF9-3060-9CB4AE1DC400}"/>
                    </a:ext>
                  </a:extLst>
                </p:cNvPr>
                <p:cNvSpPr txBox="1">
                  <a:spLocks noRot="1" noChangeAspect="1" noMove="1" noResize="1" noEditPoints="1" noAdjustHandles="1" noChangeArrowheads="1" noChangeShapeType="1" noTextEdit="1"/>
                </p:cNvSpPr>
                <p:nvPr/>
              </p:nvSpPr>
              <p:spPr>
                <a:xfrm>
                  <a:off x="6902170" y="2243727"/>
                  <a:ext cx="1993113" cy="224378"/>
                </a:xfrm>
                <a:prstGeom prst="rect">
                  <a:avLst/>
                </a:prstGeom>
                <a:blipFill>
                  <a:blip r:embed="rId16"/>
                  <a:stretch>
                    <a:fillRect l="-1645" t="-7353" b="-16176"/>
                  </a:stretch>
                </a:blipFill>
              </p:spPr>
              <p:txBody>
                <a:bodyPr/>
                <a:lstStyle/>
                <a:p>
                  <a:r>
                    <a:rPr lang="en-US">
                      <a:noFill/>
                    </a:rPr>
                    <a:t> </a:t>
                  </a:r>
                </a:p>
              </p:txBody>
            </p:sp>
          </mc:Fallback>
        </mc:AlternateContent>
      </p:grpSp>
      <p:graphicFrame>
        <p:nvGraphicFramePr>
          <p:cNvPr id="2059" name="Chart 2058">
            <a:extLst>
              <a:ext uri="{FF2B5EF4-FFF2-40B4-BE49-F238E27FC236}">
                <a16:creationId xmlns:a16="http://schemas.microsoft.com/office/drawing/2014/main" id="{5BF517A9-9FBF-2DF9-ED15-A9E57E42DA62}"/>
              </a:ext>
            </a:extLst>
          </p:cNvPr>
          <p:cNvGraphicFramePr>
            <a:graphicFrameLocks/>
          </p:cNvGraphicFramePr>
          <p:nvPr>
            <p:extLst>
              <p:ext uri="{D42A27DB-BD31-4B8C-83A1-F6EECF244321}">
                <p14:modId xmlns:p14="http://schemas.microsoft.com/office/powerpoint/2010/main" val="1679735589"/>
              </p:ext>
            </p:extLst>
          </p:nvPr>
        </p:nvGraphicFramePr>
        <p:xfrm>
          <a:off x="17512681" y="18011173"/>
          <a:ext cx="6909671" cy="3690092"/>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2060" name="Chart 2059">
            <a:extLst>
              <a:ext uri="{FF2B5EF4-FFF2-40B4-BE49-F238E27FC236}">
                <a16:creationId xmlns:a16="http://schemas.microsoft.com/office/drawing/2014/main" id="{69AE1F07-AD9D-15F0-705B-16E63154E9D8}"/>
              </a:ext>
            </a:extLst>
          </p:cNvPr>
          <p:cNvGraphicFramePr>
            <a:graphicFrameLocks/>
          </p:cNvGraphicFramePr>
          <p:nvPr>
            <p:extLst>
              <p:ext uri="{D42A27DB-BD31-4B8C-83A1-F6EECF244321}">
                <p14:modId xmlns:p14="http://schemas.microsoft.com/office/powerpoint/2010/main" val="2782945840"/>
              </p:ext>
            </p:extLst>
          </p:nvPr>
        </p:nvGraphicFramePr>
        <p:xfrm>
          <a:off x="24850622" y="17965407"/>
          <a:ext cx="6248028" cy="3583372"/>
        </p:xfrm>
        <a:graphic>
          <a:graphicData uri="http://schemas.openxmlformats.org/drawingml/2006/chart">
            <c:chart xmlns:c="http://schemas.openxmlformats.org/drawingml/2006/chart" xmlns:r="http://schemas.openxmlformats.org/officeDocument/2006/relationships" r:id="rId18"/>
          </a:graphicData>
        </a:graphic>
      </p:graphicFrame>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9230EA6-2B7C-858F-DE5D-2B30CB0973FE}"/>
                  </a:ext>
                </a:extLst>
              </p:cNvPr>
              <p:cNvSpPr txBox="1"/>
              <p:nvPr/>
            </p:nvSpPr>
            <p:spPr>
              <a:xfrm>
                <a:off x="1825599" y="20641533"/>
                <a:ext cx="5661640" cy="3686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Nonradiative</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Recombination</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Rate</m:t>
                      </m:r>
                      <m:r>
                        <a:rPr lang="en-US" sz="2200" b="0" i="0" smtClean="0">
                          <a:latin typeface="Cambria Math" panose="02040503050406030204" pitchFamily="18" charset="0"/>
                        </a:rPr>
                        <m:t> </m:t>
                      </m:r>
                      <m:sSub>
                        <m:sSubPr>
                          <m:ctrlPr>
                            <a:rPr lang="en-US" sz="2200" i="1" smtClean="0">
                              <a:latin typeface="Cambria Math" panose="02040503050406030204" pitchFamily="18" charset="0"/>
                            </a:rPr>
                          </m:ctrlPr>
                        </m:sSubPr>
                        <m:e>
                          <m:r>
                            <m:rPr>
                              <m:sty m:val="p"/>
                            </m:rPr>
                            <a:rPr lang="en-US" sz="2200" b="0" i="0" smtClean="0">
                              <a:latin typeface="Cambria Math" panose="02040503050406030204" pitchFamily="18" charset="0"/>
                            </a:rPr>
                            <m:t>U</m:t>
                          </m:r>
                        </m:e>
                        <m:sub>
                          <m:r>
                            <m:rPr>
                              <m:sty m:val="p"/>
                            </m:rPr>
                            <a:rPr lang="en-US" sz="2200" b="0" i="0" smtClean="0">
                              <a:latin typeface="Cambria Math" panose="02040503050406030204" pitchFamily="18" charset="0"/>
                            </a:rPr>
                            <m:t>p</m:t>
                          </m:r>
                        </m:sub>
                      </m:sSub>
                      <m:r>
                        <a:rPr lang="en-US" sz="2200" b="0" i="0" smtClean="0">
                          <a:latin typeface="Cambria Math" panose="02040503050406030204" pitchFamily="18" charset="0"/>
                        </a:rPr>
                        <m:t>=</m:t>
                      </m:r>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C</m:t>
                          </m:r>
                        </m:e>
                        <m:sub>
                          <m:r>
                            <m:rPr>
                              <m:sty m:val="p"/>
                            </m:rPr>
                            <a:rPr lang="en-US" sz="2200" b="0" i="0" smtClean="0">
                              <a:latin typeface="Cambria Math" panose="02040503050406030204" pitchFamily="18" charset="0"/>
                            </a:rPr>
                            <m:t>p</m:t>
                          </m:r>
                        </m:sub>
                      </m:sSub>
                      <m:sSubSup>
                        <m:sSubSupPr>
                          <m:ctrlPr>
                            <a:rPr lang="en-US" sz="2200" b="0" i="1" smtClean="0">
                              <a:latin typeface="Cambria Math" panose="02040503050406030204" pitchFamily="18" charset="0"/>
                            </a:rPr>
                          </m:ctrlPr>
                        </m:sSubSupPr>
                        <m:e>
                          <m:r>
                            <m:rPr>
                              <m:sty m:val="p"/>
                            </m:rPr>
                            <a:rPr lang="en-US" sz="2200" b="0" i="0" smtClean="0">
                              <a:latin typeface="Cambria Math" panose="02040503050406030204" pitchFamily="18" charset="0"/>
                            </a:rPr>
                            <m:t>N</m:t>
                          </m:r>
                        </m:e>
                        <m:sub>
                          <m:r>
                            <m:rPr>
                              <m:sty m:val="p"/>
                            </m:rPr>
                            <a:rPr lang="en-US" sz="2200" b="0" i="0" smtClean="0">
                              <a:latin typeface="Cambria Math" panose="02040503050406030204" pitchFamily="18" charset="0"/>
                            </a:rPr>
                            <m:t>A</m:t>
                          </m:r>
                        </m:sub>
                        <m:sup>
                          <m:r>
                            <a:rPr lang="en-US" sz="2200" b="0" i="0" smtClean="0">
                              <a:latin typeface="Cambria Math" panose="02040503050406030204" pitchFamily="18" charset="0"/>
                            </a:rPr>
                            <m:t>−</m:t>
                          </m:r>
                        </m:sup>
                      </m:sSubSup>
                      <m:r>
                        <m:rPr>
                          <m:sty m:val="p"/>
                        </m:rPr>
                        <a:rPr lang="en-US" sz="2200" b="0" i="0" smtClean="0">
                          <a:latin typeface="Cambria Math" panose="02040503050406030204" pitchFamily="18" charset="0"/>
                        </a:rPr>
                        <m:t>p</m:t>
                      </m:r>
                    </m:oMath>
                  </m:oMathPara>
                </a14:m>
                <a:endParaRPr lang="en-US" sz="2200" b="0" dirty="0"/>
              </a:p>
            </p:txBody>
          </p:sp>
        </mc:Choice>
        <mc:Fallback xmlns="">
          <p:sp>
            <p:nvSpPr>
              <p:cNvPr id="30" name="TextBox 29">
                <a:extLst>
                  <a:ext uri="{FF2B5EF4-FFF2-40B4-BE49-F238E27FC236}">
                    <a16:creationId xmlns:a16="http://schemas.microsoft.com/office/drawing/2014/main" id="{F9230EA6-2B7C-858F-DE5D-2B30CB0973FE}"/>
                  </a:ext>
                </a:extLst>
              </p:cNvPr>
              <p:cNvSpPr txBox="1">
                <a:spLocks noRot="1" noChangeAspect="1" noMove="1" noResize="1" noEditPoints="1" noAdjustHandles="1" noChangeArrowheads="1" noChangeShapeType="1" noTextEdit="1"/>
              </p:cNvSpPr>
              <p:nvPr/>
            </p:nvSpPr>
            <p:spPr>
              <a:xfrm>
                <a:off x="1825599" y="20641533"/>
                <a:ext cx="5661640" cy="368691"/>
              </a:xfrm>
              <a:prstGeom prst="rect">
                <a:avLst/>
              </a:prstGeom>
              <a:blipFill>
                <a:blip r:embed="rId19"/>
                <a:stretch>
                  <a:fillRect l="-1184" r="-1292" b="-19672"/>
                </a:stretch>
              </a:blipFill>
            </p:spPr>
            <p:txBody>
              <a:bodyPr/>
              <a:lstStyle/>
              <a:p>
                <a:r>
                  <a:rPr lang="en-US">
                    <a:noFill/>
                  </a:rPr>
                  <a:t> </a:t>
                </a:r>
              </a:p>
            </p:txBody>
          </p:sp>
        </mc:Fallback>
      </mc:AlternateContent>
      <p:grpSp>
        <p:nvGrpSpPr>
          <p:cNvPr id="2068" name="Group 2067">
            <a:extLst>
              <a:ext uri="{FF2B5EF4-FFF2-40B4-BE49-F238E27FC236}">
                <a16:creationId xmlns:a16="http://schemas.microsoft.com/office/drawing/2014/main" id="{D4CEEF75-03A5-6C91-565B-7B5BDE429849}"/>
              </a:ext>
            </a:extLst>
          </p:cNvPr>
          <p:cNvGrpSpPr/>
          <p:nvPr/>
        </p:nvGrpSpPr>
        <p:grpSpPr>
          <a:xfrm>
            <a:off x="8161324" y="14357617"/>
            <a:ext cx="5264466" cy="3342208"/>
            <a:chOff x="1741115" y="14201690"/>
            <a:chExt cx="5264466" cy="3342208"/>
          </a:xfrm>
        </p:grpSpPr>
        <p:grpSp>
          <p:nvGrpSpPr>
            <p:cNvPr id="2067" name="Group 2066">
              <a:extLst>
                <a:ext uri="{FF2B5EF4-FFF2-40B4-BE49-F238E27FC236}">
                  <a16:creationId xmlns:a16="http://schemas.microsoft.com/office/drawing/2014/main" id="{0965C018-F2D7-AC0C-131B-A0A092C978E1}"/>
                </a:ext>
              </a:extLst>
            </p:cNvPr>
            <p:cNvGrpSpPr/>
            <p:nvPr/>
          </p:nvGrpSpPr>
          <p:grpSpPr>
            <a:xfrm>
              <a:off x="1741115" y="14201690"/>
              <a:ext cx="5264466" cy="3342208"/>
              <a:chOff x="1741115" y="14201690"/>
              <a:chExt cx="5264466" cy="3342208"/>
            </a:xfrm>
          </p:grpSpPr>
          <p:grpSp>
            <p:nvGrpSpPr>
              <p:cNvPr id="4" name="Group 3">
                <a:extLst>
                  <a:ext uri="{FF2B5EF4-FFF2-40B4-BE49-F238E27FC236}">
                    <a16:creationId xmlns:a16="http://schemas.microsoft.com/office/drawing/2014/main" id="{77141845-7D22-FFE3-E9E8-8CB7B27C411C}"/>
                  </a:ext>
                </a:extLst>
              </p:cNvPr>
              <p:cNvGrpSpPr/>
              <p:nvPr/>
            </p:nvGrpSpPr>
            <p:grpSpPr>
              <a:xfrm>
                <a:off x="2256448" y="14201690"/>
                <a:ext cx="4749133" cy="3342208"/>
                <a:chOff x="11253537" y="15993980"/>
                <a:chExt cx="6384758" cy="5005137"/>
              </a:xfrm>
            </p:grpSpPr>
            <p:sp>
              <p:nvSpPr>
                <p:cNvPr id="5" name="Rectangle 4">
                  <a:extLst>
                    <a:ext uri="{FF2B5EF4-FFF2-40B4-BE49-F238E27FC236}">
                      <a16:creationId xmlns:a16="http://schemas.microsoft.com/office/drawing/2014/main" id="{3A6A2C2D-9BFF-EFC8-B1D9-2A95392C3C66}"/>
                    </a:ext>
                  </a:extLst>
                </p:cNvPr>
                <p:cNvSpPr/>
                <p:nvPr/>
              </p:nvSpPr>
              <p:spPr>
                <a:xfrm>
                  <a:off x="11253537" y="15993980"/>
                  <a:ext cx="6384758" cy="930440"/>
                </a:xfrm>
                <a:prstGeom prst="rect">
                  <a:avLst/>
                </a:prstGeom>
                <a:gradFill>
                  <a:gsLst>
                    <a:gs pos="39000">
                      <a:srgbClr val="C3CFEB"/>
                    </a:gs>
                    <a:gs pos="0">
                      <a:schemeClr val="bg1"/>
                    </a:gs>
                    <a:gs pos="100000">
                      <a:schemeClr val="accent5">
                        <a:lumMod val="105000"/>
                        <a:satMod val="109000"/>
                        <a:tint val="81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r"/>
                  <a:r>
                    <a:rPr lang="en-US" sz="4800" dirty="0"/>
                    <a:t>CB</a:t>
                  </a:r>
                </a:p>
              </p:txBody>
            </p:sp>
            <p:sp>
              <p:nvSpPr>
                <p:cNvPr id="6" name="Rectangle 5">
                  <a:extLst>
                    <a:ext uri="{FF2B5EF4-FFF2-40B4-BE49-F238E27FC236}">
                      <a16:creationId xmlns:a16="http://schemas.microsoft.com/office/drawing/2014/main" id="{D47E1EF6-1C31-E281-5B86-767425BDA0A5}"/>
                    </a:ext>
                  </a:extLst>
                </p:cNvPr>
                <p:cNvSpPr/>
                <p:nvPr/>
              </p:nvSpPr>
              <p:spPr>
                <a:xfrm>
                  <a:off x="11253537" y="20068677"/>
                  <a:ext cx="6384758" cy="930440"/>
                </a:xfrm>
                <a:prstGeom prst="rect">
                  <a:avLst/>
                </a:prstGeom>
                <a:gradFill>
                  <a:gsLst>
                    <a:gs pos="65000">
                      <a:srgbClr val="C3CFEB"/>
                    </a:gs>
                    <a:gs pos="100000">
                      <a:schemeClr val="bg1"/>
                    </a:gs>
                    <a:gs pos="0">
                      <a:schemeClr val="accent5">
                        <a:lumMod val="105000"/>
                        <a:satMod val="109000"/>
                        <a:tint val="81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r"/>
                  <a:r>
                    <a:rPr lang="en-US" sz="4800" dirty="0"/>
                    <a:t>VB</a:t>
                  </a:r>
                </a:p>
              </p:txBody>
            </p:sp>
            <p:cxnSp>
              <p:nvCxnSpPr>
                <p:cNvPr id="8" name="Straight Connector 7">
                  <a:extLst>
                    <a:ext uri="{FF2B5EF4-FFF2-40B4-BE49-F238E27FC236}">
                      <a16:creationId xmlns:a16="http://schemas.microsoft.com/office/drawing/2014/main" id="{AED5AFE0-A856-2B7F-A511-5E9331739A08}"/>
                    </a:ext>
                  </a:extLst>
                </p:cNvPr>
                <p:cNvCxnSpPr>
                  <a:cxnSpLocks/>
                </p:cNvCxnSpPr>
                <p:nvPr/>
              </p:nvCxnSpPr>
              <p:spPr>
                <a:xfrm>
                  <a:off x="13459327" y="18496548"/>
                  <a:ext cx="1387642" cy="0"/>
                </a:xfrm>
                <a:prstGeom prst="line">
                  <a:avLst/>
                </a:prstGeom>
                <a:ln w="57150"/>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B48CE84-512B-3405-8A27-B72637CD352D}"/>
                    </a:ext>
                  </a:extLst>
                </p:cNvPr>
                <p:cNvSpPr/>
                <p:nvPr/>
              </p:nvSpPr>
              <p:spPr>
                <a:xfrm>
                  <a:off x="11702717" y="20213055"/>
                  <a:ext cx="304800" cy="304800"/>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F2E7F31-0DDE-3EB6-5398-B00E9B9CEF22}"/>
                    </a:ext>
                  </a:extLst>
                </p:cNvPr>
                <p:cNvSpPr/>
                <p:nvPr/>
              </p:nvSpPr>
              <p:spPr>
                <a:xfrm>
                  <a:off x="12320338" y="20205034"/>
                  <a:ext cx="304800" cy="304800"/>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2E72E98-7A42-6214-45FC-2FEB01242878}"/>
                    </a:ext>
                  </a:extLst>
                </p:cNvPr>
                <p:cNvSpPr/>
                <p:nvPr/>
              </p:nvSpPr>
              <p:spPr>
                <a:xfrm>
                  <a:off x="14125077" y="20229096"/>
                  <a:ext cx="304800" cy="304800"/>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CBC0187D-160D-967F-0691-B7881D9E9DC9}"/>
                    </a:ext>
                  </a:extLst>
                </p:cNvPr>
                <p:cNvCxnSpPr>
                  <a:cxnSpLocks/>
                </p:cNvCxnSpPr>
                <p:nvPr/>
              </p:nvCxnSpPr>
              <p:spPr>
                <a:xfrm flipV="1">
                  <a:off x="11945036" y="16924420"/>
                  <a:ext cx="0" cy="3144257"/>
                </a:xfrm>
                <a:prstGeom prst="straightConnector1">
                  <a:avLst/>
                </a:prstGeom>
                <a:ln w="57150">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CE5C4EAD-D0C5-701B-6D48-EF0687933A55}"/>
                    </a:ext>
                  </a:extLst>
                </p:cNvPr>
                <p:cNvCxnSpPr/>
                <p:nvPr/>
              </p:nvCxnSpPr>
              <p:spPr>
                <a:xfrm>
                  <a:off x="14846969" y="18496548"/>
                  <a:ext cx="737937" cy="0"/>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C134830-8CA5-FF83-057C-3CCAAA5C537D}"/>
                    </a:ext>
                  </a:extLst>
                </p:cNvPr>
                <p:cNvCxnSpPr>
                  <a:cxnSpLocks/>
                </p:cNvCxnSpPr>
                <p:nvPr/>
              </p:nvCxnSpPr>
              <p:spPr>
                <a:xfrm flipV="1">
                  <a:off x="15215937" y="18496548"/>
                  <a:ext cx="0" cy="1572129"/>
                </a:xfrm>
                <a:prstGeom prst="straightConnector1">
                  <a:avLst/>
                </a:prstGeom>
                <a:ln w="57150">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2" name="Oval 21">
                  <a:extLst>
                    <a:ext uri="{FF2B5EF4-FFF2-40B4-BE49-F238E27FC236}">
                      <a16:creationId xmlns:a16="http://schemas.microsoft.com/office/drawing/2014/main" id="{B4AA5F27-036A-38A7-9A85-ACBAAC7B3CA0}"/>
                    </a:ext>
                  </a:extLst>
                </p:cNvPr>
                <p:cNvSpPr/>
                <p:nvPr/>
              </p:nvSpPr>
              <p:spPr>
                <a:xfrm>
                  <a:off x="14092993" y="18364970"/>
                  <a:ext cx="304800" cy="3048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A93935D-9A0F-5DF3-4BCB-00F9499925F1}"/>
                    </a:ext>
                  </a:extLst>
                </p:cNvPr>
                <p:cNvCxnSpPr>
                  <a:cxnSpLocks/>
                </p:cNvCxnSpPr>
                <p:nvPr/>
              </p:nvCxnSpPr>
              <p:spPr>
                <a:xfrm flipV="1">
                  <a:off x="14269456" y="18660354"/>
                  <a:ext cx="0" cy="1572129"/>
                </a:xfrm>
                <a:prstGeom prst="straightConnector1">
                  <a:avLst/>
                </a:prstGeom>
                <a:ln w="5715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B9030119-C936-666E-FB48-469E970BE877}"/>
                    </a:ext>
                  </a:extLst>
                </p:cNvPr>
                <p:cNvSpPr txBox="1"/>
                <p:nvPr/>
              </p:nvSpPr>
              <p:spPr>
                <a:xfrm>
                  <a:off x="12039816" y="17993968"/>
                  <a:ext cx="595035" cy="707886"/>
                </a:xfrm>
                <a:prstGeom prst="rect">
                  <a:avLst/>
                </a:prstGeom>
                <a:noFill/>
              </p:spPr>
              <p:txBody>
                <a:bodyPr wrap="none" rtlCol="0">
                  <a:spAutoFit/>
                </a:bodyPr>
                <a:lstStyle/>
                <a:p>
                  <a:r>
                    <a:rPr lang="en-US" sz="4000" dirty="0"/>
                    <a:t>E</a:t>
                  </a:r>
                  <a:r>
                    <a:rPr lang="en-US" sz="4000" baseline="-25000" dirty="0"/>
                    <a:t>g</a:t>
                  </a:r>
                </a:p>
              </p:txBody>
            </p:sp>
            <p:sp>
              <p:nvSpPr>
                <p:cNvPr id="27" name="TextBox 26">
                  <a:extLst>
                    <a:ext uri="{FF2B5EF4-FFF2-40B4-BE49-F238E27FC236}">
                      <a16:creationId xmlns:a16="http://schemas.microsoft.com/office/drawing/2014/main" id="{C01770D0-BDC1-20D9-BA33-2EA3CF66AAE5}"/>
                    </a:ext>
                  </a:extLst>
                </p:cNvPr>
                <p:cNvSpPr txBox="1"/>
                <p:nvPr/>
              </p:nvSpPr>
              <p:spPr>
                <a:xfrm>
                  <a:off x="15215937" y="19016641"/>
                  <a:ext cx="692818" cy="646331"/>
                </a:xfrm>
                <a:prstGeom prst="rect">
                  <a:avLst/>
                </a:prstGeom>
                <a:noFill/>
              </p:spPr>
              <p:txBody>
                <a:bodyPr wrap="none" rtlCol="0">
                  <a:spAutoFit/>
                </a:bodyPr>
                <a:lstStyle/>
                <a:p>
                  <a:r>
                    <a:rPr lang="en-US" sz="3600" dirty="0">
                      <a:sym typeface="Symbol" panose="05050102010706020507" pitchFamily="18" charset="2"/>
                    </a:rPr>
                    <a:t>E</a:t>
                  </a:r>
                  <a:endParaRPr lang="en-US" sz="3600" dirty="0"/>
                </a:p>
              </p:txBody>
            </p:sp>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4B6C7A8-CA74-AFB5-6622-5073BC4D4217}"/>
                      </a:ext>
                    </a:extLst>
                  </p:cNvPr>
                  <p:cNvSpPr txBox="1"/>
                  <p:nvPr/>
                </p:nvSpPr>
                <p:spPr>
                  <a:xfrm>
                    <a:off x="2817276" y="16317264"/>
                    <a:ext cx="2040456" cy="2984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𝑝</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𝑝</m:t>
                              </m:r>
                            </m:sub>
                          </m:sSub>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𝑁</m:t>
                              </m:r>
                            </m:e>
                            <m:sub>
                              <m:r>
                                <a:rPr lang="en-US" sz="1800" b="0" i="1" smtClean="0">
                                  <a:latin typeface="Cambria Math" panose="02040503050406030204" pitchFamily="18" charset="0"/>
                                </a:rPr>
                                <m:t>𝐴</m:t>
                              </m:r>
                            </m:sub>
                            <m:sup>
                              <m:r>
                                <a:rPr lang="en-US" sz="1800" b="0" i="1" smtClean="0">
                                  <a:latin typeface="Cambria Math" panose="02040503050406030204" pitchFamily="18" charset="0"/>
                                </a:rPr>
                                <m:t>−</m:t>
                              </m:r>
                            </m:sup>
                          </m:sSubSup>
                          <m:r>
                            <a:rPr lang="en-US" sz="1800" b="0" i="1" smtClean="0">
                              <a:latin typeface="Cambria Math" panose="02040503050406030204" pitchFamily="18" charset="0"/>
                            </a:rPr>
                            <m:t>𝑝</m:t>
                          </m:r>
                        </m:oMath>
                      </m:oMathPara>
                    </a14:m>
                    <a:endParaRPr lang="en-US" sz="1800" dirty="0"/>
                  </a:p>
                </p:txBody>
              </p:sp>
            </mc:Choice>
            <mc:Fallback xmlns="">
              <p:sp>
                <p:nvSpPr>
                  <p:cNvPr id="29" name="TextBox 28">
                    <a:extLst>
                      <a:ext uri="{FF2B5EF4-FFF2-40B4-BE49-F238E27FC236}">
                        <a16:creationId xmlns:a16="http://schemas.microsoft.com/office/drawing/2014/main" id="{B4B6C7A8-CA74-AFB5-6622-5073BC4D4217}"/>
                      </a:ext>
                    </a:extLst>
                  </p:cNvPr>
                  <p:cNvSpPr txBox="1">
                    <a:spLocks noRot="1" noChangeAspect="1" noMove="1" noResize="1" noEditPoints="1" noAdjustHandles="1" noChangeArrowheads="1" noChangeShapeType="1" noTextEdit="1"/>
                  </p:cNvSpPr>
                  <p:nvPr/>
                </p:nvSpPr>
                <p:spPr>
                  <a:xfrm>
                    <a:off x="2817276" y="16317264"/>
                    <a:ext cx="2040456" cy="298415"/>
                  </a:xfrm>
                  <a:prstGeom prst="rect">
                    <a:avLst/>
                  </a:prstGeom>
                  <a:blipFill>
                    <a:blip r:embed="rId21"/>
                    <a:stretch>
                      <a:fillRect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8A91D90-FC78-A151-F355-A5A00B7E5D07}"/>
                      </a:ext>
                    </a:extLst>
                  </p:cNvPr>
                  <p:cNvSpPr txBox="1"/>
                  <p:nvPr/>
                </p:nvSpPr>
                <p:spPr>
                  <a:xfrm>
                    <a:off x="1741115" y="16798879"/>
                    <a:ext cx="4649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i="1" dirty="0">
                      <a:latin typeface="Arial"/>
                      <a:cs typeface="Arial"/>
                    </a:endParaRPr>
                  </a:p>
                </p:txBody>
              </p:sp>
            </mc:Choice>
            <mc:Fallback xmlns="">
              <p:sp>
                <p:nvSpPr>
                  <p:cNvPr id="32" name="TextBox 31">
                    <a:extLst>
                      <a:ext uri="{FF2B5EF4-FFF2-40B4-BE49-F238E27FC236}">
                        <a16:creationId xmlns:a16="http://schemas.microsoft.com/office/drawing/2014/main" id="{A8A91D90-FC78-A151-F355-A5A00B7E5D07}"/>
                      </a:ext>
                    </a:extLst>
                  </p:cNvPr>
                  <p:cNvSpPr txBox="1">
                    <a:spLocks noRot="1" noChangeAspect="1" noMove="1" noResize="1" noEditPoints="1" noAdjustHandles="1" noChangeArrowheads="1" noChangeShapeType="1" noTextEdit="1"/>
                  </p:cNvSpPr>
                  <p:nvPr/>
                </p:nvSpPr>
                <p:spPr>
                  <a:xfrm>
                    <a:off x="1741115" y="16798879"/>
                    <a:ext cx="464951" cy="461665"/>
                  </a:xfrm>
                  <a:prstGeom prst="rect">
                    <a:avLst/>
                  </a:prstGeom>
                  <a:blipFill>
                    <a:blip r:embed="rId22"/>
                    <a:stretch>
                      <a:fillRect b="-1315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B4445E9-295F-7E69-16F6-32DF76027EF2}"/>
                    </a:ext>
                  </a:extLst>
                </p:cNvPr>
                <p:cNvSpPr txBox="1"/>
                <p:nvPr/>
              </p:nvSpPr>
              <p:spPr>
                <a:xfrm>
                  <a:off x="4451510" y="15284606"/>
                  <a:ext cx="4649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cs typeface="Arial"/>
                              </a:rPr>
                            </m:ctrlPr>
                          </m:sSubSupPr>
                          <m:e>
                            <m:r>
                              <a:rPr lang="en-US" sz="2400" b="0" i="1" smtClean="0">
                                <a:latin typeface="Cambria Math" panose="02040503050406030204" pitchFamily="18" charset="0"/>
                                <a:cs typeface="Arial"/>
                              </a:rPr>
                              <m:t>𝑁</m:t>
                            </m:r>
                          </m:e>
                          <m:sub>
                            <m:r>
                              <a:rPr lang="en-US" sz="2400" b="0" i="1" smtClean="0">
                                <a:latin typeface="Cambria Math" panose="02040503050406030204" pitchFamily="18" charset="0"/>
                                <a:cs typeface="Arial"/>
                              </a:rPr>
                              <m:t>𝐴</m:t>
                            </m:r>
                          </m:sub>
                          <m:sup>
                            <m:r>
                              <a:rPr lang="en-US" sz="2400" b="0" i="1" smtClean="0">
                                <a:latin typeface="Cambria Math" panose="02040503050406030204" pitchFamily="18" charset="0"/>
                                <a:cs typeface="Arial"/>
                              </a:rPr>
                              <m:t>−</m:t>
                            </m:r>
                          </m:sup>
                        </m:sSubSup>
                      </m:oMath>
                    </m:oMathPara>
                  </a14:m>
                  <a:endParaRPr lang="en-US" sz="2400" i="1" dirty="0">
                    <a:latin typeface="Arial"/>
                    <a:cs typeface="Arial"/>
                  </a:endParaRPr>
                </a:p>
              </p:txBody>
            </p:sp>
          </mc:Choice>
          <mc:Fallback xmlns="">
            <p:sp>
              <p:nvSpPr>
                <p:cNvPr id="34" name="TextBox 33">
                  <a:extLst>
                    <a:ext uri="{FF2B5EF4-FFF2-40B4-BE49-F238E27FC236}">
                      <a16:creationId xmlns:a16="http://schemas.microsoft.com/office/drawing/2014/main" id="{6B4445E9-295F-7E69-16F6-32DF76027EF2}"/>
                    </a:ext>
                  </a:extLst>
                </p:cNvPr>
                <p:cNvSpPr txBox="1">
                  <a:spLocks noRot="1" noChangeAspect="1" noMove="1" noResize="1" noEditPoints="1" noAdjustHandles="1" noChangeArrowheads="1" noChangeShapeType="1" noTextEdit="1"/>
                </p:cNvSpPr>
                <p:nvPr/>
              </p:nvSpPr>
              <p:spPr>
                <a:xfrm>
                  <a:off x="4451510" y="15284606"/>
                  <a:ext cx="464951" cy="461665"/>
                </a:xfrm>
                <a:prstGeom prst="rect">
                  <a:avLst/>
                </a:prstGeom>
                <a:blipFill>
                  <a:blip r:embed="rId23"/>
                  <a:stretch>
                    <a:fillRect l="-2597" r="-15584"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E40EDA1-E33B-3C0F-0ADF-C7FDB382FC41}"/>
                  </a:ext>
                </a:extLst>
              </p:cNvPr>
              <p:cNvSpPr txBox="1"/>
              <p:nvPr/>
            </p:nvSpPr>
            <p:spPr>
              <a:xfrm>
                <a:off x="7828583" y="20583432"/>
                <a:ext cx="8046833" cy="1252459"/>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According to Fermi’s golden rule</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                   </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𝑝</m:t>
                          </m:r>
                        </m:sub>
                      </m:sSub>
                      <m:r>
                        <a:rPr lang="en-US" sz="2200" b="0" i="1" smtClean="0">
                          <a:latin typeface="Cambria Math" panose="02040503050406030204" pitchFamily="18" charset="0"/>
                        </a:rPr>
                        <m:t>=</m:t>
                      </m:r>
                      <m:r>
                        <a:rPr lang="en-US" sz="2200" b="0" i="1" smtClean="0">
                          <a:latin typeface="Cambria Math" panose="02040503050406030204" pitchFamily="18" charset="0"/>
                        </a:rPr>
                        <m:t>𝑉</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2</m:t>
                          </m:r>
                          <m:r>
                            <a:rPr lang="en-US" sz="2200" b="0" i="1" smtClean="0">
                              <a:latin typeface="Cambria Math" panose="02040503050406030204" pitchFamily="18" charset="0"/>
                              <a:sym typeface="Symbol" panose="05050102010706020507" pitchFamily="18" charset="2"/>
                            </a:rPr>
                            <m:t></m:t>
                          </m:r>
                        </m:num>
                        <m:den>
                          <m:r>
                            <a:rPr lang="en-US" sz="2200" b="0" i="1" smtClean="0">
                              <a:latin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ℏ</m:t>
                          </m:r>
                        </m:den>
                      </m:f>
                      <m:r>
                        <a:rPr lang="en-US" sz="2200" b="0" i="1" smtClean="0">
                          <a:latin typeface="Cambria Math" panose="02040503050406030204" pitchFamily="18" charset="0"/>
                        </a:rPr>
                        <m:t>𝑔</m:t>
                      </m:r>
                      <m:nary>
                        <m:naryPr>
                          <m:chr m:val="∑"/>
                          <m:supHide m:val="on"/>
                          <m:ctrlPr>
                            <a:rPr lang="en-US" sz="2200" b="0" i="1" smtClean="0">
                              <a:latin typeface="Cambria Math" panose="02040503050406030204" pitchFamily="18" charset="0"/>
                            </a:rPr>
                          </m:ctrlPr>
                        </m:naryPr>
                        <m:sub>
                          <m:r>
                            <m:rPr>
                              <m:brk m:alnAt="7"/>
                            </m:rPr>
                            <a:rPr lang="en-US" sz="2200" b="0" i="1" smtClean="0">
                              <a:latin typeface="Cambria Math" panose="02040503050406030204" pitchFamily="18" charset="0"/>
                            </a:rPr>
                            <m:t>𝑚</m:t>
                          </m:r>
                        </m:sub>
                        <m:sup/>
                        <m:e>
                          <m:sSub>
                            <m:sSubPr>
                              <m:ctrlPr>
                                <a:rPr lang="en-US" sz="2200" b="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𝜔</m:t>
                              </m:r>
                            </m:e>
                            <m:sub>
                              <m:r>
                                <a:rPr lang="en-US" sz="2200" b="0" i="1" smtClean="0">
                                  <a:latin typeface="Cambria Math" panose="02040503050406030204" pitchFamily="18" charset="0"/>
                                </a:rPr>
                                <m:t>𝑚</m:t>
                              </m:r>
                            </m:sub>
                          </m:sSub>
                          <m:nary>
                            <m:naryPr>
                              <m:chr m:val="∑"/>
                              <m:supHide m:val="on"/>
                              <m:ctrlPr>
                                <a:rPr lang="en-US" sz="2200" b="0" i="1" smtClean="0">
                                  <a:latin typeface="Cambria Math" panose="02040503050406030204" pitchFamily="18" charset="0"/>
                                </a:rPr>
                              </m:ctrlPr>
                            </m:naryPr>
                            <m:sub>
                              <m:r>
                                <m:rPr>
                                  <m:brk m:alnAt="7"/>
                                </m:rPr>
                                <a:rPr lang="en-US" sz="2200" b="0" i="1" smtClean="0">
                                  <a:latin typeface="Cambria Math" panose="02040503050406030204" pitchFamily="18" charset="0"/>
                                </a:rPr>
                                <m:t>𝑛</m:t>
                              </m:r>
                            </m:sub>
                            <m:sup/>
                            <m:e>
                              <m:sSup>
                                <m:sSupPr>
                                  <m:ctrlPr>
                                    <a:rPr lang="en-US" sz="2200" b="0" i="1" smtClean="0">
                                      <a:latin typeface="Cambria Math" panose="02040503050406030204" pitchFamily="18" charset="0"/>
                                    </a:rPr>
                                  </m:ctrlPr>
                                </m:sSupPr>
                                <m:e>
                                  <m:d>
                                    <m:dPr>
                                      <m:begChr m:val="|"/>
                                      <m:endChr m:val="|"/>
                                      <m:ctrlPr>
                                        <a:rPr lang="en-US" sz="2200" i="1">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𝐻</m:t>
                                          </m:r>
                                        </m:e>
                                        <m:sub>
                                          <m:r>
                                            <a:rPr lang="en-US" sz="2200" i="1">
                                              <a:latin typeface="Cambria Math" panose="02040503050406030204" pitchFamily="18" charset="0"/>
                                              <a:ea typeface="Cambria Math" panose="02040503050406030204" pitchFamily="18" charset="0"/>
                                            </a:rPr>
                                            <m:t>𝑖𝑚</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𝑓𝑛</m:t>
                                          </m:r>
                                        </m:sub>
                                        <m:sup>
                                          <m:r>
                                            <a:rPr lang="en-US" sz="2200" i="1">
                                              <a:latin typeface="Cambria Math" panose="02040503050406030204" pitchFamily="18" charset="0"/>
                                              <a:ea typeface="Cambria Math" panose="02040503050406030204" pitchFamily="18" charset="0"/>
                                            </a:rPr>
                                            <m:t>𝑒</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𝑝h</m:t>
                                          </m:r>
                                        </m:sup>
                                      </m:sSubSup>
                                    </m:e>
                                  </m:d>
                                </m:e>
                                <m:sup>
                                  <m:r>
                                    <a:rPr lang="en-US" sz="2200" b="0" i="1" smtClean="0">
                                      <a:latin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𝛿</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𝐸</m:t>
                                  </m:r>
                                </m:e>
                                <m:sub>
                                  <m:r>
                                    <a:rPr lang="en-US" sz="2200" b="0" i="1" smtClean="0">
                                      <a:latin typeface="Cambria Math" panose="02040503050406030204" pitchFamily="18" charset="0"/>
                                      <a:ea typeface="Cambria Math" panose="02040503050406030204" pitchFamily="18" charset="0"/>
                                    </a:rPr>
                                    <m:t>𝑖𝑚</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𝐸</m:t>
                                  </m:r>
                                </m:e>
                                <m:sub>
                                  <m:r>
                                    <a:rPr lang="en-US" sz="2200" b="0" i="1" smtClean="0">
                                      <a:latin typeface="Cambria Math" panose="02040503050406030204" pitchFamily="18" charset="0"/>
                                      <a:ea typeface="Cambria Math" panose="02040503050406030204" pitchFamily="18" charset="0"/>
                                    </a:rPr>
                                    <m:t>𝑓𝑛</m:t>
                                  </m:r>
                                </m:sub>
                              </m:sSub>
                              <m:r>
                                <a:rPr lang="en-US" sz="2200" b="0" i="1" smtClean="0">
                                  <a:latin typeface="Cambria Math" panose="02040503050406030204" pitchFamily="18" charset="0"/>
                                  <a:ea typeface="Cambria Math" panose="02040503050406030204" pitchFamily="18" charset="0"/>
                                </a:rPr>
                                <m:t>)</m:t>
                              </m:r>
                            </m:e>
                          </m:nary>
                        </m:e>
                      </m:nary>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6E40EDA1-E33B-3C0F-0ADF-C7FDB382FC41}"/>
                  </a:ext>
                </a:extLst>
              </p:cNvPr>
              <p:cNvSpPr txBox="1">
                <a:spLocks noRot="1" noChangeAspect="1" noMove="1" noResize="1" noEditPoints="1" noAdjustHandles="1" noChangeArrowheads="1" noChangeShapeType="1" noTextEdit="1"/>
              </p:cNvSpPr>
              <p:nvPr/>
            </p:nvSpPr>
            <p:spPr>
              <a:xfrm>
                <a:off x="7828583" y="20583432"/>
                <a:ext cx="8046833" cy="1252459"/>
              </a:xfrm>
              <a:prstGeom prst="rect">
                <a:avLst/>
              </a:prstGeom>
              <a:blipFill>
                <a:blip r:embed="rId24"/>
                <a:stretch>
                  <a:fillRect l="-985" t="-3415"/>
                </a:stretch>
              </a:blipFill>
            </p:spPr>
            <p:txBody>
              <a:bodyPr/>
              <a:lstStyle/>
              <a:p>
                <a:r>
                  <a:rPr lang="en-US">
                    <a:noFill/>
                  </a:rPr>
                  <a:t> </a:t>
                </a:r>
              </a:p>
            </p:txBody>
          </p:sp>
        </mc:Fallback>
      </mc:AlternateContent>
      <p:sp>
        <p:nvSpPr>
          <p:cNvPr id="37" name="Left Brace 36">
            <a:extLst>
              <a:ext uri="{FF2B5EF4-FFF2-40B4-BE49-F238E27FC236}">
                <a16:creationId xmlns:a16="http://schemas.microsoft.com/office/drawing/2014/main" id="{BFD8A8C6-2978-A1EE-DD4F-A588B8A14E65}"/>
              </a:ext>
            </a:extLst>
          </p:cNvPr>
          <p:cNvSpPr/>
          <p:nvPr/>
        </p:nvSpPr>
        <p:spPr>
          <a:xfrm rot="16200000">
            <a:off x="12598735" y="21154244"/>
            <a:ext cx="382086" cy="1512332"/>
          </a:xfrm>
          <a:prstGeom prst="leftBrace">
            <a:avLst>
              <a:gd name="adj1" fmla="val 8333"/>
              <a:gd name="adj2" fmla="val 52892"/>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0987E029-16BC-0061-924C-6D46CB1F9F4D}"/>
              </a:ext>
            </a:extLst>
          </p:cNvPr>
          <p:cNvSpPr txBox="1"/>
          <p:nvPr/>
        </p:nvSpPr>
        <p:spPr>
          <a:xfrm>
            <a:off x="10902069" y="22250869"/>
            <a:ext cx="4874869"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Electron-phonon coupling matrix element</a:t>
            </a:r>
          </a:p>
        </p:txBody>
      </p:sp>
      <p:pic>
        <p:nvPicPr>
          <p:cNvPr id="57" name="Picture 56">
            <a:extLst>
              <a:ext uri="{FF2B5EF4-FFF2-40B4-BE49-F238E27FC236}">
                <a16:creationId xmlns:a16="http://schemas.microsoft.com/office/drawing/2014/main" id="{BD8AD66C-1497-314A-85ED-C684F66386E4}"/>
              </a:ext>
            </a:extLst>
          </p:cNvPr>
          <p:cNvPicPr>
            <a:picLocks noChangeAspect="1"/>
          </p:cNvPicPr>
          <p:nvPr/>
        </p:nvPicPr>
        <p:blipFill>
          <a:blip r:embed="rId25"/>
          <a:stretch>
            <a:fillRect/>
          </a:stretch>
        </p:blipFill>
        <p:spPr>
          <a:xfrm>
            <a:off x="5922706" y="28315912"/>
            <a:ext cx="4294638" cy="4066254"/>
          </a:xfrm>
          <a:prstGeom prst="rect">
            <a:avLst/>
          </a:prstGeom>
        </p:spPr>
      </p:pic>
      <p:pic>
        <p:nvPicPr>
          <p:cNvPr id="58" name="Picture 57">
            <a:extLst>
              <a:ext uri="{FF2B5EF4-FFF2-40B4-BE49-F238E27FC236}">
                <a16:creationId xmlns:a16="http://schemas.microsoft.com/office/drawing/2014/main" id="{AB019D1E-324C-6153-EDDB-C6502DC4B1A4}"/>
              </a:ext>
            </a:extLst>
          </p:cNvPr>
          <p:cNvPicPr>
            <a:picLocks noChangeAspect="1"/>
          </p:cNvPicPr>
          <p:nvPr/>
        </p:nvPicPr>
        <p:blipFill>
          <a:blip r:embed="rId26"/>
          <a:stretch>
            <a:fillRect/>
          </a:stretch>
        </p:blipFill>
        <p:spPr>
          <a:xfrm>
            <a:off x="1502774" y="28320236"/>
            <a:ext cx="4243524" cy="3988422"/>
          </a:xfrm>
          <a:prstGeom prst="rect">
            <a:avLst/>
          </a:prstGeom>
        </p:spPr>
      </p:pic>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66E5592-CB8A-B688-BF87-A948AB2583D0}"/>
                  </a:ext>
                </a:extLst>
              </p:cNvPr>
              <p:cNvSpPr txBox="1"/>
              <p:nvPr/>
            </p:nvSpPr>
            <p:spPr>
              <a:xfrm>
                <a:off x="21315418" y="25313787"/>
                <a:ext cx="10611595" cy="8506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200" i="1" smtClean="0">
                              <a:solidFill>
                                <a:srgbClr val="836967"/>
                              </a:solidFill>
                              <a:latin typeface="Cambria Math" panose="02040503050406030204" pitchFamily="18" charset="0"/>
                            </a:rPr>
                          </m:ctrlPr>
                        </m:fPr>
                        <m:num>
                          <m:r>
                            <a:rPr lang="en-US" sz="2200" i="1">
                              <a:latin typeface="Cambria Math" panose="02040503050406030204" pitchFamily="18" charset="0"/>
                            </a:rPr>
                            <m:t>𝑅</m:t>
                          </m:r>
                          <m:r>
                            <a:rPr lang="en-US" sz="2200" i="0">
                              <a:latin typeface="Cambria Math" panose="02040503050406030204" pitchFamily="18" charset="0"/>
                            </a:rPr>
                            <m:t>3</m:t>
                          </m:r>
                        </m:num>
                        <m:den>
                          <m:r>
                            <a:rPr lang="en-US" sz="2200" i="1">
                              <a:latin typeface="Cambria Math" panose="02040503050406030204" pitchFamily="18" charset="0"/>
                            </a:rPr>
                            <m:t>𝑅</m:t>
                          </m:r>
                          <m:r>
                            <a:rPr lang="en-US" sz="2200" i="0">
                              <a:latin typeface="Cambria Math" panose="02040503050406030204" pitchFamily="18" charset="0"/>
                            </a:rPr>
                            <m:t>4</m:t>
                          </m:r>
                        </m:den>
                      </m:f>
                      <m:r>
                        <a:rPr lang="en-US" sz="2200" i="0">
                          <a:latin typeface="Cambria Math" panose="02040503050406030204" pitchFamily="18" charset="0"/>
                        </a:rPr>
                        <m:t>=</m:t>
                      </m:r>
                      <m:f>
                        <m:fPr>
                          <m:ctrlPr>
                            <a:rPr lang="en-US" sz="2200" i="1">
                              <a:solidFill>
                                <a:srgbClr val="836967"/>
                              </a:solidFill>
                              <a:latin typeface="Cambria Math" panose="02040503050406030204" pitchFamily="18" charset="0"/>
                            </a:rPr>
                          </m:ctrlPr>
                        </m:fPr>
                        <m:num>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𝑘</m:t>
                              </m:r>
                            </m:e>
                            <m:sub>
                              <m:r>
                                <a:rPr lang="en-US" sz="2200" i="0">
                                  <a:latin typeface="Cambria Math" panose="02040503050406030204" pitchFamily="18" charset="0"/>
                                </a:rPr>
                                <m:t>3</m:t>
                              </m:r>
                            </m:sub>
                          </m:sSub>
                          <m:d>
                            <m:dPr>
                              <m:ctrlPr>
                                <a:rPr lang="en-US" sz="2200" i="1">
                                  <a:solidFill>
                                    <a:srgbClr val="836967"/>
                                  </a:solidFill>
                                  <a:latin typeface="Cambria Math" panose="02040503050406030204" pitchFamily="18" charset="0"/>
                                </a:rPr>
                              </m:ctrlPr>
                            </m:dPr>
                            <m:e>
                              <m:sSup>
                                <m:sSupPr>
                                  <m:ctrlPr>
                                    <a:rPr lang="en-US" sz="2200" i="1">
                                      <a:solidFill>
                                        <a:srgbClr val="836967"/>
                                      </a:solidFill>
                                      <a:latin typeface="Cambria Math" panose="02040503050406030204" pitchFamily="18" charset="0"/>
                                    </a:rPr>
                                  </m:ctrlPr>
                                </m:sSupPr>
                                <m:e>
                                  <m:r>
                                    <a:rPr lang="en-US" sz="2200" i="1">
                                      <a:latin typeface="Cambria Math" panose="02040503050406030204" pitchFamily="18" charset="0"/>
                                    </a:rPr>
                                    <m:t>𝐶</m:t>
                                  </m:r>
                                </m:e>
                                <m:sup>
                                  <m:r>
                                    <a:rPr lang="en-US" sz="2200" i="0">
                                      <a:latin typeface="Cambria Math" panose="02040503050406030204" pitchFamily="18" charset="0"/>
                                    </a:rPr>
                                    <m:t>0,</m:t>
                                  </m:r>
                                  <m:r>
                                    <a:rPr lang="en-US" sz="2200" i="1">
                                      <a:latin typeface="Cambria Math" panose="02040503050406030204" pitchFamily="18" charset="0"/>
                                    </a:rPr>
                                    <m:t>𝑑𝑖𝑚𝑒𝑟</m:t>
                                  </m:r>
                                </m:sup>
                              </m:sSup>
                              <m:r>
                                <a:rPr lang="en-US" sz="2200" i="1">
                                  <a:latin typeface="Cambria Math" panose="02040503050406030204" pitchFamily="18" charset="0"/>
                                </a:rPr>
                                <m:t>𝑛</m:t>
                              </m:r>
                              <m:r>
                                <a:rPr lang="en-US" sz="2200" i="0">
                                  <a:latin typeface="Cambria Math" panose="02040503050406030204" pitchFamily="18" charset="0"/>
                                </a:rPr>
                                <m:t>−</m:t>
                              </m:r>
                              <m:sSup>
                                <m:sSupPr>
                                  <m:ctrlPr>
                                    <a:rPr lang="en-US" sz="2200" i="1">
                                      <a:solidFill>
                                        <a:srgbClr val="836967"/>
                                      </a:solidFill>
                                      <a:latin typeface="Cambria Math" panose="02040503050406030204" pitchFamily="18" charset="0"/>
                                    </a:rPr>
                                  </m:ctrlPr>
                                </m:sSupPr>
                                <m:e>
                                  <m:r>
                                    <a:rPr lang="en-US" sz="2200" i="1">
                                      <a:latin typeface="Cambria Math" panose="02040503050406030204" pitchFamily="18" charset="0"/>
                                    </a:rPr>
                                    <m:t>𝐶</m:t>
                                  </m:r>
                                </m:e>
                                <m:sup>
                                  <m:r>
                                    <a:rPr lang="en-US" sz="2200" i="0">
                                      <a:latin typeface="Cambria Math" panose="02040503050406030204" pitchFamily="18" charset="0"/>
                                    </a:rPr>
                                    <m:t>−</m:t>
                                  </m:r>
                                </m:sup>
                              </m:sSup>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𝑛</m:t>
                                  </m:r>
                                </m:e>
                                <m:sub>
                                  <m:r>
                                    <a:rPr lang="en-US" sz="2200" i="0">
                                      <a:latin typeface="Cambria Math" panose="02040503050406030204" pitchFamily="18" charset="0"/>
                                    </a:rPr>
                                    <m:t>2</m:t>
                                  </m:r>
                                </m:sub>
                              </m:sSub>
                            </m:e>
                          </m:d>
                        </m:num>
                        <m:den>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𝑘</m:t>
                              </m:r>
                            </m:e>
                            <m:sub>
                              <m:r>
                                <a:rPr lang="en-US" sz="2200" i="0">
                                  <a:latin typeface="Cambria Math" panose="02040503050406030204" pitchFamily="18" charset="0"/>
                                </a:rPr>
                                <m:t>4</m:t>
                              </m:r>
                            </m:sub>
                          </m:sSub>
                          <m:d>
                            <m:dPr>
                              <m:ctrlPr>
                                <a:rPr lang="en-US" sz="2200" i="1">
                                  <a:solidFill>
                                    <a:srgbClr val="836967"/>
                                  </a:solidFill>
                                  <a:latin typeface="Cambria Math" panose="02040503050406030204" pitchFamily="18" charset="0"/>
                                </a:rPr>
                              </m:ctrlPr>
                            </m:dPr>
                            <m:e>
                              <m:sSup>
                                <m:sSupPr>
                                  <m:ctrlPr>
                                    <a:rPr lang="en-US" sz="2200" i="1">
                                      <a:solidFill>
                                        <a:srgbClr val="836967"/>
                                      </a:solidFill>
                                      <a:latin typeface="Cambria Math" panose="02040503050406030204" pitchFamily="18" charset="0"/>
                                    </a:rPr>
                                  </m:ctrlPr>
                                </m:sSupPr>
                                <m:e>
                                  <m:r>
                                    <a:rPr lang="en-US" sz="2200" i="1">
                                      <a:latin typeface="Cambria Math" panose="02040503050406030204" pitchFamily="18" charset="0"/>
                                    </a:rPr>
                                    <m:t>𝐶</m:t>
                                  </m:r>
                                </m:e>
                                <m:sup>
                                  <m:r>
                                    <a:rPr lang="en-US" sz="2200" i="0">
                                      <a:latin typeface="Cambria Math" panose="02040503050406030204" pitchFamily="18" charset="0"/>
                                    </a:rPr>
                                    <m:t>−</m:t>
                                  </m:r>
                                </m:sup>
                              </m:sSup>
                              <m:r>
                                <a:rPr lang="en-US" sz="2200" i="1">
                                  <a:latin typeface="Cambria Math" panose="02040503050406030204" pitchFamily="18" charset="0"/>
                                </a:rPr>
                                <m:t>𝑝</m:t>
                              </m:r>
                              <m:r>
                                <a:rPr lang="en-US" sz="2200" i="0">
                                  <a:latin typeface="Cambria Math" panose="02040503050406030204" pitchFamily="18" charset="0"/>
                                </a:rPr>
                                <m:t>−</m:t>
                              </m:r>
                              <m:sSup>
                                <m:sSupPr>
                                  <m:ctrlPr>
                                    <a:rPr lang="en-US" sz="2200" i="1">
                                      <a:solidFill>
                                        <a:srgbClr val="836967"/>
                                      </a:solidFill>
                                      <a:latin typeface="Cambria Math" panose="02040503050406030204" pitchFamily="18" charset="0"/>
                                    </a:rPr>
                                  </m:ctrlPr>
                                </m:sSupPr>
                                <m:e>
                                  <m:r>
                                    <a:rPr lang="en-US" sz="2200" i="1">
                                      <a:latin typeface="Cambria Math" panose="02040503050406030204" pitchFamily="18" charset="0"/>
                                    </a:rPr>
                                    <m:t>𝐶</m:t>
                                  </m:r>
                                </m:e>
                                <m:sup>
                                  <m:r>
                                    <a:rPr lang="en-US" sz="2200" i="0">
                                      <a:latin typeface="Cambria Math" panose="02040503050406030204" pitchFamily="18" charset="0"/>
                                    </a:rPr>
                                    <m:t>0,</m:t>
                                  </m:r>
                                  <m:r>
                                    <a:rPr lang="en-US" sz="2200" i="1">
                                      <a:latin typeface="Cambria Math" panose="02040503050406030204" pitchFamily="18" charset="0"/>
                                    </a:rPr>
                                    <m:t>𝑑𝑖𝑚𝑒𝑟</m:t>
                                  </m:r>
                                </m:sup>
                              </m:sSup>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𝑝</m:t>
                                  </m:r>
                                </m:e>
                                <m:sub>
                                  <m:r>
                                    <a:rPr lang="en-US" sz="2200" i="0">
                                      <a:latin typeface="Cambria Math" panose="02040503050406030204" pitchFamily="18" charset="0"/>
                                    </a:rPr>
                                    <m:t>2</m:t>
                                  </m:r>
                                </m:sub>
                              </m:sSub>
                            </m:e>
                          </m:d>
                        </m:den>
                      </m:f>
                      <m:r>
                        <a:rPr lang="en-US" sz="2200" i="0" smtClean="0">
                          <a:latin typeface="Cambria Math" panose="02040503050406030204" pitchFamily="18" charset="0"/>
                        </a:rPr>
                        <m:t>≈</m:t>
                      </m:r>
                      <m:f>
                        <m:fPr>
                          <m:ctrlPr>
                            <a:rPr lang="en-US" sz="2200" i="1">
                              <a:solidFill>
                                <a:srgbClr val="836967"/>
                              </a:solidFill>
                              <a:latin typeface="Cambria Math" panose="02040503050406030204" pitchFamily="18" charset="0"/>
                            </a:rPr>
                          </m:ctrlPr>
                        </m:fPr>
                        <m:num>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𝑘</m:t>
                              </m:r>
                            </m:e>
                            <m:sub>
                              <m:r>
                                <a:rPr lang="en-US" sz="2200" i="0">
                                  <a:latin typeface="Cambria Math" panose="02040503050406030204" pitchFamily="18" charset="0"/>
                                </a:rPr>
                                <m:t>4</m:t>
                              </m:r>
                            </m:sub>
                          </m:sSub>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𝑝</m:t>
                              </m:r>
                            </m:e>
                            <m:sub>
                              <m:r>
                                <a:rPr lang="en-US" sz="2200" i="0">
                                  <a:latin typeface="Cambria Math" panose="02040503050406030204" pitchFamily="18" charset="0"/>
                                </a:rPr>
                                <m:t>2</m:t>
                              </m:r>
                            </m:sub>
                          </m:sSub>
                          <m:r>
                            <a:rPr lang="en-US" sz="2200" i="0">
                              <a:latin typeface="Cambria Math" panose="02040503050406030204" pitchFamily="18" charset="0"/>
                            </a:rPr>
                            <m:t>+</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𝑘</m:t>
                              </m:r>
                            </m:e>
                            <m:sub>
                              <m:r>
                                <a:rPr lang="en-US" sz="2200" i="0">
                                  <a:latin typeface="Cambria Math" panose="02040503050406030204" pitchFamily="18" charset="0"/>
                                </a:rPr>
                                <m:t>7</m:t>
                              </m:r>
                            </m:sub>
                          </m:sSub>
                        </m:num>
                        <m:den>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𝑘</m:t>
                              </m:r>
                            </m:e>
                            <m:sub>
                              <m:r>
                                <a:rPr lang="en-US" sz="2200" i="0">
                                  <a:latin typeface="Cambria Math" panose="02040503050406030204" pitchFamily="18" charset="0"/>
                                </a:rPr>
                                <m:t>3</m:t>
                              </m:r>
                            </m:sub>
                          </m:sSub>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𝑝</m:t>
                              </m:r>
                            </m:e>
                            <m:sub>
                              <m:r>
                                <a:rPr lang="en-US" sz="2200" i="0">
                                  <a:latin typeface="Cambria Math" panose="02040503050406030204" pitchFamily="18" charset="0"/>
                                </a:rPr>
                                <m:t>3</m:t>
                              </m:r>
                            </m:sub>
                          </m:sSub>
                        </m:den>
                      </m:f>
                      <m:r>
                        <a:rPr lang="en-US" sz="2200" i="0">
                          <a:latin typeface="Cambria Math" panose="02040503050406030204" pitchFamily="18" charset="0"/>
                        </a:rPr>
                        <m:t>=2.75 </m:t>
                      </m:r>
                      <m:d>
                        <m:dPr>
                          <m:ctrlPr>
                            <a:rPr lang="en-US" sz="2200" i="1">
                              <a:latin typeface="Cambria Math" panose="02040503050406030204" pitchFamily="18" charset="0"/>
                            </a:rPr>
                          </m:ctrlPr>
                        </m:dPr>
                        <m:e>
                          <m:r>
                            <a:rPr lang="en-US" sz="2200" i="1">
                              <a:latin typeface="Cambria Math" panose="02040503050406030204" pitchFamily="18" charset="0"/>
                            </a:rPr>
                            <m:t>𝐼𝑛𝑗𝑒𝑐𝑡𝑖𝑜𝑛</m:t>
                          </m:r>
                          <m:r>
                            <a:rPr lang="en-US" sz="2200" i="0">
                              <a:latin typeface="Cambria Math" panose="02040503050406030204" pitchFamily="18" charset="0"/>
                            </a:rPr>
                            <m:t> </m:t>
                          </m:r>
                          <m:r>
                            <a:rPr lang="en-US" sz="2200" i="1">
                              <a:latin typeface="Cambria Math" panose="02040503050406030204" pitchFamily="18" charset="0"/>
                            </a:rPr>
                            <m:t>𝑙𝑒𝑣𝑒𝑙</m:t>
                          </m:r>
                          <m:r>
                            <a:rPr lang="en-US" sz="2200" i="0">
                              <a:latin typeface="Cambria Math" panose="02040503050406030204" pitchFamily="18" charset="0"/>
                            </a:rPr>
                            <m:t>&gt;</m:t>
                          </m:r>
                          <m:sSup>
                            <m:sSupPr>
                              <m:ctrlPr>
                                <a:rPr lang="en-US" sz="2200" i="1">
                                  <a:solidFill>
                                    <a:srgbClr val="836967"/>
                                  </a:solidFill>
                                  <a:latin typeface="Cambria Math" panose="02040503050406030204" pitchFamily="18" charset="0"/>
                                </a:rPr>
                              </m:ctrlPr>
                            </m:sSupPr>
                            <m:e>
                              <m:r>
                                <a:rPr lang="en-US" sz="2200" i="0">
                                  <a:latin typeface="Cambria Math" panose="02040503050406030204" pitchFamily="18" charset="0"/>
                                </a:rPr>
                                <m:t>10</m:t>
                              </m:r>
                            </m:e>
                            <m:sup>
                              <m:r>
                                <a:rPr lang="en-US" sz="2200" i="0">
                                  <a:latin typeface="Cambria Math" panose="02040503050406030204" pitchFamily="18" charset="0"/>
                                </a:rPr>
                                <m:t>7</m:t>
                              </m:r>
                            </m:sup>
                          </m:sSup>
                          <m:r>
                            <m:rPr>
                              <m:nor/>
                            </m:rPr>
                            <a:rPr lang="en-US" sz="2200" dirty="0">
                              <a:solidFill>
                                <a:srgbClr val="4B545D"/>
                              </a:solidFill>
                              <a:latin typeface="Cambria Math" panose="02040503050406030204" pitchFamily="18" charset="0"/>
                            </a:rPr>
                            <m:t>cm</m:t>
                          </m:r>
                          <m:r>
                            <m:rPr>
                              <m:nor/>
                            </m:rPr>
                            <a:rPr lang="en-US" sz="2200" baseline="30000" dirty="0">
                              <a:solidFill>
                                <a:srgbClr val="4B545D"/>
                              </a:solidFill>
                              <a:latin typeface="Cambria Math" panose="02040503050406030204" pitchFamily="18" charset="0"/>
                            </a:rPr>
                            <m:t>−3</m:t>
                          </m:r>
                        </m:e>
                      </m:d>
                    </m:oMath>
                  </m:oMathPara>
                </a14:m>
                <a:endParaRPr lang="en-US" sz="2200" dirty="0"/>
              </a:p>
            </p:txBody>
          </p:sp>
        </mc:Choice>
        <mc:Fallback xmlns="">
          <p:sp>
            <p:nvSpPr>
              <p:cNvPr id="59" name="TextBox 58">
                <a:extLst>
                  <a:ext uri="{FF2B5EF4-FFF2-40B4-BE49-F238E27FC236}">
                    <a16:creationId xmlns:a16="http://schemas.microsoft.com/office/drawing/2014/main" id="{266E5592-CB8A-B688-BF87-A948AB2583D0}"/>
                  </a:ext>
                </a:extLst>
              </p:cNvPr>
              <p:cNvSpPr txBox="1">
                <a:spLocks noRot="1" noChangeAspect="1" noMove="1" noResize="1" noEditPoints="1" noAdjustHandles="1" noChangeArrowheads="1" noChangeShapeType="1" noTextEdit="1"/>
              </p:cNvSpPr>
              <p:nvPr/>
            </p:nvSpPr>
            <p:spPr>
              <a:xfrm>
                <a:off x="21315418" y="25313787"/>
                <a:ext cx="10611595" cy="85068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24D69391-C502-889E-6F21-BD48523E1289}"/>
                  </a:ext>
                </a:extLst>
              </p:cNvPr>
              <p:cNvSpPr txBox="1"/>
              <p:nvPr/>
            </p:nvSpPr>
            <p:spPr>
              <a:xfrm>
                <a:off x="22016114" y="26471420"/>
                <a:ext cx="8199006" cy="1377878"/>
              </a:xfrm>
              <a:prstGeom prst="rect">
                <a:avLst/>
              </a:prstGeom>
              <a:noFill/>
            </p:spPr>
            <p:txBody>
              <a:bodyPr wrap="square">
                <a:spAutoFit/>
              </a:bodyPr>
              <a:lstStyle/>
              <a:p>
                <a:pPr>
                  <a:spcAft>
                    <a:spcPts val="1200"/>
                  </a:spcAft>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𝑁𝑒𝑤</m:t>
                      </m:r>
                      <m:r>
                        <a:rPr lang="en-US" sz="2200" b="0" i="1" smtClean="0">
                          <a:latin typeface="Cambria Math" panose="02040503050406030204" pitchFamily="18" charset="0"/>
                        </a:rPr>
                        <m:t> </m:t>
                      </m:r>
                      <m:r>
                        <a:rPr lang="en-US" sz="2200" b="0" i="1" smtClean="0">
                          <a:latin typeface="Cambria Math" panose="02040503050406030204" pitchFamily="18" charset="0"/>
                        </a:rPr>
                        <m:t>𝑆𝑅𝐻</m:t>
                      </m:r>
                      <m:r>
                        <a:rPr lang="en-US" sz="2200" b="0" i="1" smtClean="0">
                          <a:latin typeface="Cambria Math" panose="02040503050406030204" pitchFamily="18" charset="0"/>
                        </a:rPr>
                        <m:t> </m:t>
                      </m:r>
                      <m:r>
                        <a:rPr lang="en-US" sz="2200" b="0" i="1" smtClean="0">
                          <a:latin typeface="Cambria Math" panose="02040503050406030204" pitchFamily="18" charset="0"/>
                        </a:rPr>
                        <m:t>𝑀𝑜𝑑𝑒𝑙</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r>
                        <a:rPr lang="en-US" sz="2200" b="0" i="1" smtClean="0">
                          <a:latin typeface="Cambria Math" panose="02040503050406030204" pitchFamily="18" charset="0"/>
                        </a:rPr>
                        <m:t>𝑉𝐶𝑑</m:t>
                      </m:r>
                      <m:r>
                        <a:rPr lang="en-US" sz="2200" b="0" i="1" smtClean="0">
                          <a:latin typeface="Cambria Math" panose="02040503050406030204" pitchFamily="18" charset="0"/>
                        </a:rPr>
                        <m:t> </m:t>
                      </m:r>
                    </m:oMath>
                  </m:oMathPara>
                </a14:m>
                <a:endParaRPr lang="en-US" sz="2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𝑈</m:t>
                      </m:r>
                      <m:r>
                        <a:rPr lang="en-US" sz="2200" i="0">
                          <a:latin typeface="Cambria Math" panose="02040503050406030204" pitchFamily="18" charset="0"/>
                        </a:rPr>
                        <m:t>=</m:t>
                      </m:r>
                      <m:f>
                        <m:fPr>
                          <m:ctrlPr>
                            <a:rPr lang="en-US" sz="2200" i="1">
                              <a:solidFill>
                                <a:srgbClr val="836967"/>
                              </a:solidFill>
                              <a:latin typeface="Cambria Math" panose="02040503050406030204" pitchFamily="18" charset="0"/>
                            </a:rPr>
                          </m:ctrlPr>
                        </m:fPr>
                        <m:num>
                          <m:r>
                            <a:rPr lang="en-US" sz="2200" i="0">
                              <a:latin typeface="Cambria Math" panose="02040503050406030204" pitchFamily="18" charset="0"/>
                            </a:rPr>
                            <m:t>2.75</m:t>
                          </m:r>
                          <m:d>
                            <m:dPr>
                              <m:ctrlPr>
                                <a:rPr lang="en-US" sz="2200" i="1">
                                  <a:latin typeface="Cambria Math" panose="02040503050406030204" pitchFamily="18" charset="0"/>
                                </a:rPr>
                              </m:ctrlPr>
                            </m:dPr>
                            <m:e>
                              <m:r>
                                <a:rPr lang="en-US" sz="2200" i="1">
                                  <a:latin typeface="Cambria Math" panose="02040503050406030204" pitchFamily="18" charset="0"/>
                                </a:rPr>
                                <m:t>𝑛𝑝</m:t>
                              </m:r>
                              <m:r>
                                <a:rPr lang="en-US" sz="2200" i="0">
                                  <a:latin typeface="Cambria Math" panose="02040503050406030204" pitchFamily="18" charset="0"/>
                                </a:rPr>
                                <m:t>−</m:t>
                              </m:r>
                              <m:sSubSup>
                                <m:sSubSupPr>
                                  <m:ctrlPr>
                                    <a:rPr lang="en-US" sz="2200" i="1">
                                      <a:solidFill>
                                        <a:srgbClr val="836967"/>
                                      </a:solidFill>
                                      <a:latin typeface="Cambria Math" panose="02040503050406030204" pitchFamily="18" charset="0"/>
                                    </a:rPr>
                                  </m:ctrlPr>
                                </m:sSubSupPr>
                                <m:e>
                                  <m:r>
                                    <a:rPr lang="en-US" sz="2200" i="1">
                                      <a:latin typeface="Cambria Math" panose="02040503050406030204" pitchFamily="18" charset="0"/>
                                    </a:rPr>
                                    <m:t>𝑛</m:t>
                                  </m:r>
                                </m:e>
                                <m:sub>
                                  <m:r>
                                    <a:rPr lang="en-US" sz="2200" i="1">
                                      <a:latin typeface="Cambria Math" panose="02040503050406030204" pitchFamily="18" charset="0"/>
                                    </a:rPr>
                                    <m:t>𝑖</m:t>
                                  </m:r>
                                </m:sub>
                                <m:sup>
                                  <m:r>
                                    <a:rPr lang="en-US" sz="2200" i="0">
                                      <a:latin typeface="Cambria Math" panose="02040503050406030204" pitchFamily="18" charset="0"/>
                                    </a:rPr>
                                    <m:t>2</m:t>
                                  </m:r>
                                </m:sup>
                              </m:sSubSup>
                            </m:e>
                          </m:d>
                        </m:num>
                        <m:den>
                          <m:r>
                            <a:rPr lang="en-US" sz="2200" i="0">
                              <a:latin typeface="Cambria Math" panose="02040503050406030204" pitchFamily="18" charset="0"/>
                            </a:rPr>
                            <m:t>2.75</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𝜏</m:t>
                              </m:r>
                            </m:e>
                            <m:sub>
                              <m:r>
                                <a:rPr lang="en-US" sz="2200" i="1">
                                  <a:latin typeface="Cambria Math" panose="02040503050406030204" pitchFamily="18" charset="0"/>
                                </a:rPr>
                                <m:t>𝑛</m:t>
                              </m:r>
                            </m:sub>
                          </m:sSub>
                          <m:d>
                            <m:dPr>
                              <m:ctrlPr>
                                <a:rPr lang="en-US" sz="2200" i="1">
                                  <a:solidFill>
                                    <a:srgbClr val="836967"/>
                                  </a:solidFill>
                                  <a:latin typeface="Cambria Math" panose="02040503050406030204" pitchFamily="18" charset="0"/>
                                </a:rPr>
                              </m:ctrlPr>
                            </m:dPr>
                            <m:e>
                              <m:r>
                                <a:rPr lang="en-US" sz="2200" i="1">
                                  <a:latin typeface="Cambria Math" panose="02040503050406030204" pitchFamily="18" charset="0"/>
                                </a:rPr>
                                <m:t>𝑝</m:t>
                              </m:r>
                              <m:r>
                                <a:rPr lang="en-US" sz="2200" i="0">
                                  <a:latin typeface="Cambria Math" panose="02040503050406030204" pitchFamily="18" charset="0"/>
                                </a:rPr>
                                <m:t>+</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𝑝</m:t>
                                  </m:r>
                                </m:e>
                                <m:sub>
                                  <m:r>
                                    <a:rPr lang="en-US" sz="2200" i="0">
                                      <a:latin typeface="Cambria Math" panose="02040503050406030204" pitchFamily="18" charset="0"/>
                                    </a:rPr>
                                    <m:t>2</m:t>
                                  </m:r>
                                </m:sub>
                              </m:sSub>
                            </m:e>
                          </m:d>
                          <m:r>
                            <a:rPr lang="en-US" sz="2200" i="0">
                              <a:latin typeface="Cambria Math" panose="02040503050406030204" pitchFamily="18" charset="0"/>
                            </a:rPr>
                            <m:t>+</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𝜏</m:t>
                              </m:r>
                            </m:e>
                            <m:sub>
                              <m:r>
                                <a:rPr lang="en-US" sz="2200" i="1">
                                  <a:latin typeface="Cambria Math" panose="02040503050406030204" pitchFamily="18" charset="0"/>
                                </a:rPr>
                                <m:t>𝑝</m:t>
                              </m:r>
                            </m:sub>
                          </m:sSub>
                          <m:d>
                            <m:dPr>
                              <m:ctrlPr>
                                <a:rPr lang="en-US" sz="2200" i="1">
                                  <a:latin typeface="Cambria Math" panose="02040503050406030204" pitchFamily="18" charset="0"/>
                                </a:rPr>
                              </m:ctrlPr>
                            </m:dPr>
                            <m:e>
                              <m:r>
                                <a:rPr lang="en-US" sz="2200" i="1">
                                  <a:latin typeface="Cambria Math" panose="02040503050406030204" pitchFamily="18" charset="0"/>
                                </a:rPr>
                                <m:t>𝑛</m:t>
                              </m:r>
                              <m:r>
                                <a:rPr lang="en-US" sz="2200" i="0">
                                  <a:latin typeface="Cambria Math" panose="02040503050406030204" pitchFamily="18" charset="0"/>
                                </a:rPr>
                                <m:t>+</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𝑛</m:t>
                                  </m:r>
                                </m:e>
                                <m:sub>
                                  <m:r>
                                    <a:rPr lang="en-US" sz="2200" i="0">
                                      <a:latin typeface="Cambria Math" panose="02040503050406030204" pitchFamily="18" charset="0"/>
                                    </a:rPr>
                                    <m:t>2</m:t>
                                  </m:r>
                                </m:sub>
                              </m:sSub>
                            </m:e>
                          </m:d>
                        </m:den>
                      </m:f>
                    </m:oMath>
                  </m:oMathPara>
                </a14:m>
                <a:endParaRPr lang="en-US" sz="2200" dirty="0"/>
              </a:p>
            </p:txBody>
          </p:sp>
        </mc:Choice>
        <mc:Fallback xmlns="">
          <p:sp>
            <p:nvSpPr>
              <p:cNvPr id="60" name="TextBox 59">
                <a:extLst>
                  <a:ext uri="{FF2B5EF4-FFF2-40B4-BE49-F238E27FC236}">
                    <a16:creationId xmlns:a16="http://schemas.microsoft.com/office/drawing/2014/main" id="{24D69391-C502-889E-6F21-BD48523E1289}"/>
                  </a:ext>
                </a:extLst>
              </p:cNvPr>
              <p:cNvSpPr txBox="1">
                <a:spLocks noRot="1" noChangeAspect="1" noMove="1" noResize="1" noEditPoints="1" noAdjustHandles="1" noChangeArrowheads="1" noChangeShapeType="1" noTextEdit="1"/>
              </p:cNvSpPr>
              <p:nvPr/>
            </p:nvSpPr>
            <p:spPr>
              <a:xfrm>
                <a:off x="22016114" y="26471420"/>
                <a:ext cx="8199006" cy="1377878"/>
              </a:xfrm>
              <a:prstGeom prst="rect">
                <a:avLst/>
              </a:prstGeom>
              <a:blipFill>
                <a:blip r:embed="rId28"/>
                <a:stretch>
                  <a:fillRect/>
                </a:stretch>
              </a:blipFill>
            </p:spPr>
            <p:txBody>
              <a:bodyPr/>
              <a:lstStyle/>
              <a:p>
                <a:r>
                  <a:rPr lang="en-US">
                    <a:noFill/>
                  </a:rPr>
                  <a:t> </a:t>
                </a:r>
              </a:p>
            </p:txBody>
          </p:sp>
        </mc:Fallback>
      </mc:AlternateContent>
      <p:grpSp>
        <p:nvGrpSpPr>
          <p:cNvPr id="2075" name="Group 2074">
            <a:extLst>
              <a:ext uri="{FF2B5EF4-FFF2-40B4-BE49-F238E27FC236}">
                <a16:creationId xmlns:a16="http://schemas.microsoft.com/office/drawing/2014/main" id="{394F6AFB-B5D1-503D-B9A4-DD7C19D9A389}"/>
              </a:ext>
            </a:extLst>
          </p:cNvPr>
          <p:cNvGrpSpPr/>
          <p:nvPr/>
        </p:nvGrpSpPr>
        <p:grpSpPr>
          <a:xfrm>
            <a:off x="2609982" y="34750773"/>
            <a:ext cx="4633500" cy="2316126"/>
            <a:chOff x="3058041" y="33729654"/>
            <a:chExt cx="4455633" cy="2210042"/>
          </a:xfrm>
        </p:grpSpPr>
        <p:cxnSp>
          <p:nvCxnSpPr>
            <p:cNvPr id="42" name="Straight Arrow Connector 41">
              <a:extLst>
                <a:ext uri="{FF2B5EF4-FFF2-40B4-BE49-F238E27FC236}">
                  <a16:creationId xmlns:a16="http://schemas.microsoft.com/office/drawing/2014/main" id="{1D50420A-83E3-7C42-AC79-77BC83FA6EEA}"/>
                </a:ext>
              </a:extLst>
            </p:cNvPr>
            <p:cNvCxnSpPr>
              <a:cxnSpLocks/>
            </p:cNvCxnSpPr>
            <p:nvPr/>
          </p:nvCxnSpPr>
          <p:spPr>
            <a:xfrm flipH="1">
              <a:off x="6075624" y="33729654"/>
              <a:ext cx="914400" cy="5334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Straight Arrow Connector 42">
              <a:extLst>
                <a:ext uri="{FF2B5EF4-FFF2-40B4-BE49-F238E27FC236}">
                  <a16:creationId xmlns:a16="http://schemas.microsoft.com/office/drawing/2014/main" id="{05482120-8BD8-5537-627C-9097C840E492}"/>
                </a:ext>
              </a:extLst>
            </p:cNvPr>
            <p:cNvCxnSpPr>
              <a:cxnSpLocks/>
            </p:cNvCxnSpPr>
            <p:nvPr/>
          </p:nvCxnSpPr>
          <p:spPr>
            <a:xfrm flipH="1">
              <a:off x="6123053" y="33989839"/>
              <a:ext cx="914400" cy="5334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Straight Arrow Connector 45">
              <a:extLst>
                <a:ext uri="{FF2B5EF4-FFF2-40B4-BE49-F238E27FC236}">
                  <a16:creationId xmlns:a16="http://schemas.microsoft.com/office/drawing/2014/main" id="{E8460C4A-7B50-AA97-588D-DCD2A7ED3B42}"/>
                </a:ext>
              </a:extLst>
            </p:cNvPr>
            <p:cNvCxnSpPr>
              <a:cxnSpLocks/>
            </p:cNvCxnSpPr>
            <p:nvPr/>
          </p:nvCxnSpPr>
          <p:spPr>
            <a:xfrm flipH="1">
              <a:off x="6123053" y="34285032"/>
              <a:ext cx="914400" cy="5334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7" name="TextBox 46">
              <a:extLst>
                <a:ext uri="{FF2B5EF4-FFF2-40B4-BE49-F238E27FC236}">
                  <a16:creationId xmlns:a16="http://schemas.microsoft.com/office/drawing/2014/main" id="{06EE12C9-FBCC-6971-66B2-A28726AA111F}"/>
                </a:ext>
              </a:extLst>
            </p:cNvPr>
            <p:cNvSpPr txBox="1"/>
            <p:nvPr/>
          </p:nvSpPr>
          <p:spPr>
            <a:xfrm>
              <a:off x="6019354" y="34928524"/>
              <a:ext cx="1494320" cy="369332"/>
            </a:xfrm>
            <a:prstGeom prst="rect">
              <a:avLst/>
            </a:prstGeom>
            <a:noFill/>
          </p:spPr>
          <p:txBody>
            <a:bodyPr wrap="none" rtlCol="0">
              <a:spAutoFit/>
            </a:bodyPr>
            <a:lstStyle/>
            <a:p>
              <a:r>
                <a:rPr lang="en-US" sz="1800" b="1" dirty="0">
                  <a:solidFill>
                    <a:srgbClr val="000000"/>
                  </a:solidFill>
                </a:rPr>
                <a:t>AM1.5 Global</a:t>
              </a:r>
            </a:p>
          </p:txBody>
        </p:sp>
        <p:grpSp>
          <p:nvGrpSpPr>
            <p:cNvPr id="61" name="Group 60">
              <a:extLst>
                <a:ext uri="{FF2B5EF4-FFF2-40B4-BE49-F238E27FC236}">
                  <a16:creationId xmlns:a16="http://schemas.microsoft.com/office/drawing/2014/main" id="{0959A69E-8031-956E-2499-1C8F11F48A8A}"/>
                </a:ext>
              </a:extLst>
            </p:cNvPr>
            <p:cNvGrpSpPr/>
            <p:nvPr/>
          </p:nvGrpSpPr>
          <p:grpSpPr>
            <a:xfrm>
              <a:off x="3058041" y="34030522"/>
              <a:ext cx="3570378" cy="1909174"/>
              <a:chOff x="807720" y="4200489"/>
              <a:chExt cx="4335910" cy="2489871"/>
            </a:xfrm>
          </p:grpSpPr>
          <p:sp>
            <p:nvSpPr>
              <p:cNvPr id="62" name="Rectangle 61">
                <a:extLst>
                  <a:ext uri="{FF2B5EF4-FFF2-40B4-BE49-F238E27FC236}">
                    <a16:creationId xmlns:a16="http://schemas.microsoft.com/office/drawing/2014/main" id="{1711EE24-B7BB-07E9-779D-A108CCB1D4BF}"/>
                  </a:ext>
                </a:extLst>
              </p:cNvPr>
              <p:cNvSpPr/>
              <p:nvPr/>
            </p:nvSpPr>
            <p:spPr>
              <a:xfrm>
                <a:off x="1337846" y="4697474"/>
                <a:ext cx="628114" cy="987229"/>
              </a:xfrm>
              <a:prstGeom prst="rect">
                <a:avLst/>
              </a:prstGeom>
              <a:gradFill rotWithShape="1">
                <a:gsLst>
                  <a:gs pos="0">
                    <a:srgbClr val="EE6525">
                      <a:tint val="50000"/>
                      <a:satMod val="300000"/>
                    </a:srgbClr>
                  </a:gs>
                  <a:gs pos="35000">
                    <a:srgbClr val="EE6525">
                      <a:tint val="37000"/>
                      <a:satMod val="300000"/>
                    </a:srgbClr>
                  </a:gs>
                  <a:gs pos="100000">
                    <a:srgbClr val="EE6525">
                      <a:tint val="15000"/>
                      <a:satMod val="350000"/>
                    </a:srgbClr>
                  </a:gs>
                </a:gsLst>
                <a:lin ang="16200000" scaled="1"/>
              </a:gradFill>
              <a:ln w="9525" cap="flat" cmpd="sng" algn="ctr">
                <a:noFill/>
                <a:prstDash val="solid"/>
              </a:ln>
              <a:effectLst/>
              <a:scene3d>
                <a:camera prst="orthographicFront">
                  <a:rot lat="0" lon="0" rev="0"/>
                </a:camera>
                <a:lightRig rig="contrasting" dir="t">
                  <a:rot lat="0" lon="0" rev="7800000"/>
                </a:lightRig>
              </a:scene3d>
              <a:sp3d>
                <a:bevelT w="139700" h="139700"/>
              </a:sp3d>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a:ea typeface="+mn-ea"/>
                    <a:cs typeface="+mn-cs"/>
                  </a:rPr>
                  <a:t>CIGS</a:t>
                </a:r>
              </a:p>
            </p:txBody>
          </p:sp>
          <p:sp>
            <p:nvSpPr>
              <p:cNvPr id="63" name="Rectangle 62">
                <a:extLst>
                  <a:ext uri="{FF2B5EF4-FFF2-40B4-BE49-F238E27FC236}">
                    <a16:creationId xmlns:a16="http://schemas.microsoft.com/office/drawing/2014/main" id="{6037FE8E-36FB-F6C9-74B5-BC229A197275}"/>
                  </a:ext>
                </a:extLst>
              </p:cNvPr>
              <p:cNvSpPr/>
              <p:nvPr/>
            </p:nvSpPr>
            <p:spPr>
              <a:xfrm>
                <a:off x="807720" y="4200489"/>
                <a:ext cx="522506" cy="2286000"/>
              </a:xfrm>
              <a:prstGeom prst="rect">
                <a:avLst/>
              </a:prstGeom>
              <a:gradFill rotWithShape="1">
                <a:gsLst>
                  <a:gs pos="0">
                    <a:srgbClr val="C10B1E">
                      <a:tint val="50000"/>
                      <a:satMod val="300000"/>
                    </a:srgbClr>
                  </a:gs>
                  <a:gs pos="35000">
                    <a:srgbClr val="C10B1E">
                      <a:tint val="37000"/>
                      <a:satMod val="300000"/>
                    </a:srgbClr>
                  </a:gs>
                  <a:gs pos="100000">
                    <a:srgbClr val="C10B1E">
                      <a:tint val="15000"/>
                      <a:satMod val="350000"/>
                    </a:srgbClr>
                  </a:gs>
                </a:gsLst>
                <a:lin ang="16200000" scaled="1"/>
              </a:gradFill>
              <a:ln w="9525" cap="flat" cmpd="sng" algn="ctr">
                <a:noFill/>
                <a:prstDash val="solid"/>
              </a:ln>
              <a:effectLst/>
              <a:scene3d>
                <a:camera prst="orthographicFront">
                  <a:rot lat="0" lon="0" rev="0"/>
                </a:camera>
                <a:lightRig rig="contrasting" dir="t">
                  <a:rot lat="0" lon="0" rev="7800000"/>
                </a:lightRig>
              </a:scene3d>
              <a:sp3d>
                <a:bevelT w="139700" h="139700"/>
              </a:sp3d>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srgbClr val="000000"/>
                    </a:solidFill>
                    <a:effectLst/>
                    <a:uLnTx/>
                    <a:uFillTx/>
                    <a:latin typeface="Calibri"/>
                    <a:ea typeface="+mn-ea"/>
                    <a:cs typeface="+mn-cs"/>
                  </a:rPr>
                  <a:t>Mo</a:t>
                </a:r>
                <a:endParaRPr kumimoji="0" lang="en-US" sz="1350" b="1" i="0" u="none" strike="noStrike" kern="1200" cap="none" spc="0" normalizeH="0" baseline="-25000" noProof="0" dirty="0">
                  <a:ln>
                    <a:noFill/>
                  </a:ln>
                  <a:solidFill>
                    <a:srgbClr val="000000"/>
                  </a:solidFill>
                  <a:effectLst/>
                  <a:uLnTx/>
                  <a:uFillTx/>
                  <a:latin typeface="Calibri"/>
                  <a:ea typeface="+mn-ea"/>
                  <a:cs typeface="+mn-cs"/>
                </a:endParaRPr>
              </a:p>
            </p:txBody>
          </p:sp>
          <p:sp>
            <p:nvSpPr>
              <p:cNvPr id="2052" name="Rectangle 2051">
                <a:extLst>
                  <a:ext uri="{FF2B5EF4-FFF2-40B4-BE49-F238E27FC236}">
                    <a16:creationId xmlns:a16="http://schemas.microsoft.com/office/drawing/2014/main" id="{686BE0F5-DF02-732A-F889-6D536499CAD9}"/>
                  </a:ext>
                </a:extLst>
              </p:cNvPr>
              <p:cNvSpPr/>
              <p:nvPr/>
            </p:nvSpPr>
            <p:spPr>
              <a:xfrm>
                <a:off x="1958339" y="4398609"/>
                <a:ext cx="628114" cy="1584960"/>
              </a:xfrm>
              <a:prstGeom prst="rect">
                <a:avLst/>
              </a:prstGeom>
              <a:solidFill>
                <a:srgbClr val="E8E3D3"/>
              </a:solidFill>
              <a:ln w="9525" cap="flat" cmpd="sng" algn="ctr">
                <a:noFill/>
                <a:prstDash val="solid"/>
              </a:ln>
              <a:effectLst/>
              <a:scene3d>
                <a:camera prst="orthographicFront">
                  <a:rot lat="0" lon="0" rev="0"/>
                </a:camera>
                <a:lightRig rig="contrasting" dir="t">
                  <a:rot lat="0" lon="0" rev="7800000"/>
                </a:lightRig>
              </a:scene3d>
              <a:sp3d>
                <a:bevelT w="139700" h="1397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srgbClr val="000000"/>
                    </a:solidFill>
                    <a:effectLst/>
                    <a:uLnTx/>
                    <a:uFillTx/>
                    <a:latin typeface="Calibri"/>
                    <a:ea typeface="+mn-ea"/>
                    <a:cs typeface="+mn-cs"/>
                  </a:rPr>
                  <a:t>CdS</a:t>
                </a:r>
              </a:p>
            </p:txBody>
          </p:sp>
          <p:sp>
            <p:nvSpPr>
              <p:cNvPr id="2058" name="Rectangle 2057">
                <a:extLst>
                  <a:ext uri="{FF2B5EF4-FFF2-40B4-BE49-F238E27FC236}">
                    <a16:creationId xmlns:a16="http://schemas.microsoft.com/office/drawing/2014/main" id="{169FBAC5-C82E-D7DC-F123-9A2BD742ED5C}"/>
                  </a:ext>
                </a:extLst>
              </p:cNvPr>
              <p:cNvSpPr/>
              <p:nvPr/>
            </p:nvSpPr>
            <p:spPr>
              <a:xfrm>
                <a:off x="2586453" y="4596729"/>
                <a:ext cx="620493" cy="1889760"/>
              </a:xfrm>
              <a:prstGeom prst="rect">
                <a:avLst/>
              </a:prstGeom>
              <a:gradFill rotWithShape="1">
                <a:gsLst>
                  <a:gs pos="0">
                    <a:srgbClr val="1B8EB4">
                      <a:tint val="50000"/>
                      <a:satMod val="300000"/>
                    </a:srgbClr>
                  </a:gs>
                  <a:gs pos="35000">
                    <a:srgbClr val="1B8EB4">
                      <a:tint val="37000"/>
                      <a:satMod val="300000"/>
                    </a:srgbClr>
                  </a:gs>
                  <a:gs pos="100000">
                    <a:srgbClr val="1B8EB4">
                      <a:tint val="15000"/>
                      <a:satMod val="350000"/>
                    </a:srgbClr>
                  </a:gs>
                </a:gsLst>
                <a:lin ang="16200000" scaled="1"/>
              </a:gradFill>
              <a:ln w="9525" cap="flat" cmpd="sng" algn="ctr">
                <a:noFill/>
                <a:prstDash val="solid"/>
              </a:ln>
              <a:effectLst/>
              <a:scene3d>
                <a:camera prst="orthographicFront">
                  <a:rot lat="0" lon="0" rev="0"/>
                </a:camera>
                <a:lightRig rig="contrasting" dir="t">
                  <a:rot lat="0" lon="0" rev="7800000"/>
                </a:lightRig>
              </a:scene3d>
              <a:sp3d>
                <a:bevelT w="139700" h="139700"/>
              </a:sp3d>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srgbClr val="000000"/>
                    </a:solidFill>
                    <a:effectLst/>
                    <a:uLnTx/>
                    <a:uFillTx/>
                    <a:latin typeface="Calibri"/>
                    <a:ea typeface="+mn-ea"/>
                    <a:cs typeface="+mn-cs"/>
                  </a:rPr>
                  <a:t>ZnO</a:t>
                </a:r>
              </a:p>
            </p:txBody>
          </p:sp>
          <p:sp>
            <p:nvSpPr>
              <p:cNvPr id="2061" name="Rectangle 2060">
                <a:extLst>
                  <a:ext uri="{FF2B5EF4-FFF2-40B4-BE49-F238E27FC236}">
                    <a16:creationId xmlns:a16="http://schemas.microsoft.com/office/drawing/2014/main" id="{CB31781C-22DB-95EE-0BF2-EB94ABB6501D}"/>
                  </a:ext>
                </a:extLst>
              </p:cNvPr>
              <p:cNvSpPr/>
              <p:nvPr/>
            </p:nvSpPr>
            <p:spPr>
              <a:xfrm>
                <a:off x="3211294" y="4596729"/>
                <a:ext cx="600905" cy="1889760"/>
              </a:xfrm>
              <a:prstGeom prst="rect">
                <a:avLst/>
              </a:prstGeom>
              <a:gradFill rotWithShape="1">
                <a:gsLst>
                  <a:gs pos="0">
                    <a:srgbClr val="1B8EB4">
                      <a:tint val="50000"/>
                      <a:satMod val="300000"/>
                    </a:srgbClr>
                  </a:gs>
                  <a:gs pos="35000">
                    <a:srgbClr val="1B8EB4">
                      <a:tint val="37000"/>
                      <a:satMod val="300000"/>
                    </a:srgbClr>
                  </a:gs>
                  <a:gs pos="100000">
                    <a:srgbClr val="1B8EB4">
                      <a:tint val="15000"/>
                      <a:satMod val="350000"/>
                    </a:srgbClr>
                  </a:gs>
                </a:gsLst>
                <a:lin ang="16200000" scaled="1"/>
              </a:gradFill>
              <a:ln w="9525" cap="flat" cmpd="sng" algn="ctr">
                <a:noFill/>
                <a:prstDash val="solid"/>
              </a:ln>
              <a:effectLst/>
              <a:scene3d>
                <a:camera prst="orthographicFront">
                  <a:rot lat="0" lon="0" rev="0"/>
                </a:camera>
                <a:lightRig rig="contrasting" dir="t">
                  <a:rot lat="0" lon="0" rev="7800000"/>
                </a:lightRig>
              </a:scene3d>
              <a:sp3d>
                <a:bevelT w="139700" h="139700"/>
              </a:sp3d>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srgbClr val="000000"/>
                    </a:solidFill>
                    <a:effectLst/>
                    <a:uLnTx/>
                    <a:uFillTx/>
                    <a:latin typeface="Calibri"/>
                    <a:ea typeface="+mn-ea"/>
                    <a:cs typeface="+mn-cs"/>
                  </a:rPr>
                  <a:t>AZO</a:t>
                </a:r>
              </a:p>
            </p:txBody>
          </p:sp>
          <p:sp>
            <p:nvSpPr>
              <p:cNvPr id="2062" name="Rectangle 2061">
                <a:extLst>
                  <a:ext uri="{FF2B5EF4-FFF2-40B4-BE49-F238E27FC236}">
                    <a16:creationId xmlns:a16="http://schemas.microsoft.com/office/drawing/2014/main" id="{CA4DF1CC-B5C8-95B3-850A-A5E246F746E1}"/>
                  </a:ext>
                </a:extLst>
              </p:cNvPr>
              <p:cNvSpPr/>
              <p:nvPr/>
            </p:nvSpPr>
            <p:spPr>
              <a:xfrm flipH="1">
                <a:off x="3819818" y="4200490"/>
                <a:ext cx="119722" cy="2489870"/>
              </a:xfrm>
              <a:prstGeom prst="rect">
                <a:avLst/>
              </a:prstGeom>
              <a:gradFill rotWithShape="1">
                <a:gsLst>
                  <a:gs pos="0">
                    <a:srgbClr val="C10B1E">
                      <a:tint val="100000"/>
                      <a:shade val="100000"/>
                      <a:satMod val="130000"/>
                    </a:srgbClr>
                  </a:gs>
                  <a:gs pos="100000">
                    <a:srgbClr val="C10B1E">
                      <a:tint val="50000"/>
                      <a:shade val="100000"/>
                      <a:satMod val="350000"/>
                    </a:srgbClr>
                  </a:gs>
                </a:gsLst>
                <a:lin ang="16200000" scaled="0"/>
              </a:gradFill>
              <a:ln>
                <a:noFill/>
              </a:ln>
              <a:effectLst/>
              <a:scene3d>
                <a:camera prst="orthographicFront">
                  <a:rot lat="0" lon="0" rev="0"/>
                </a:camera>
                <a:lightRig rig="contrasting" dir="t">
                  <a:rot lat="0" lon="0" rev="7800000"/>
                </a:lightRig>
              </a:scene3d>
              <a:sp3d>
                <a:bevelT w="139700" h="1397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a:ea typeface="+mn-ea"/>
                  <a:cs typeface="+mn-cs"/>
                </a:endParaRPr>
              </a:p>
            </p:txBody>
          </p:sp>
          <p:cxnSp>
            <p:nvCxnSpPr>
              <p:cNvPr id="2063" name="Connector: Curved 2062">
                <a:extLst>
                  <a:ext uri="{FF2B5EF4-FFF2-40B4-BE49-F238E27FC236}">
                    <a16:creationId xmlns:a16="http://schemas.microsoft.com/office/drawing/2014/main" id="{85BD868A-EFB0-4C5F-6672-FEE6E31285BB}"/>
                  </a:ext>
                </a:extLst>
              </p:cNvPr>
              <p:cNvCxnSpPr/>
              <p:nvPr/>
            </p:nvCxnSpPr>
            <p:spPr>
              <a:xfrm>
                <a:off x="3939540" y="5752222"/>
                <a:ext cx="510540" cy="480938"/>
              </a:xfrm>
              <a:prstGeom prst="curvedConnector3">
                <a:avLst/>
              </a:prstGeom>
              <a:noFill/>
              <a:ln w="25400" cap="flat" cmpd="sng" algn="ctr">
                <a:solidFill>
                  <a:srgbClr val="F18F25"/>
                </a:solidFill>
                <a:prstDash val="solid"/>
                <a:headEnd type="triangle"/>
                <a:tailEnd type="none"/>
              </a:ln>
              <a:effectLst>
                <a:outerShdw blurRad="40000" dist="20000" dir="5400000" rotWithShape="0">
                  <a:srgbClr val="000000">
                    <a:alpha val="38000"/>
                  </a:srgbClr>
                </a:outerShdw>
              </a:effectLst>
            </p:spPr>
          </p:cxnSp>
          <p:sp>
            <p:nvSpPr>
              <p:cNvPr id="2064" name="TextBox 15">
                <a:extLst>
                  <a:ext uri="{FF2B5EF4-FFF2-40B4-BE49-F238E27FC236}">
                    <a16:creationId xmlns:a16="http://schemas.microsoft.com/office/drawing/2014/main" id="{C742806E-2D05-96CC-B76C-4639D0232143}"/>
                  </a:ext>
                </a:extLst>
              </p:cNvPr>
              <p:cNvSpPr txBox="1"/>
              <p:nvPr/>
            </p:nvSpPr>
            <p:spPr>
              <a:xfrm>
                <a:off x="4379014" y="6155175"/>
                <a:ext cx="764616" cy="40010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srgbClr val="000000"/>
                    </a:solidFill>
                    <a:effectLst/>
                    <a:uLnTx/>
                    <a:uFillTx/>
                    <a:latin typeface="Calibri"/>
                    <a:ea typeface="+mn-ea"/>
                    <a:cs typeface="+mn-cs"/>
                  </a:rPr>
                  <a:t>MgF</a:t>
                </a:r>
                <a:r>
                  <a:rPr kumimoji="0" lang="en-US" sz="1350" b="1" i="0" u="none" strike="noStrike" kern="1200" cap="none" spc="0" normalizeH="0" baseline="-25000" noProof="0" dirty="0">
                    <a:ln>
                      <a:noFill/>
                    </a:ln>
                    <a:solidFill>
                      <a:srgbClr val="000000"/>
                    </a:solidFill>
                    <a:effectLst/>
                    <a:uLnTx/>
                    <a:uFillTx/>
                    <a:latin typeface="Calibri"/>
                    <a:ea typeface="+mn-ea"/>
                    <a:cs typeface="+mn-cs"/>
                  </a:rPr>
                  <a:t>2</a:t>
                </a:r>
              </a:p>
            </p:txBody>
          </p:sp>
        </p:grpSp>
      </p:grpSp>
      <p:graphicFrame>
        <p:nvGraphicFramePr>
          <p:cNvPr id="2066" name="Table 2065">
            <a:extLst>
              <a:ext uri="{FF2B5EF4-FFF2-40B4-BE49-F238E27FC236}">
                <a16:creationId xmlns:a16="http://schemas.microsoft.com/office/drawing/2014/main" id="{2AD35B9F-F2E7-25C5-C7B8-C9CF0DB4AB36}"/>
              </a:ext>
            </a:extLst>
          </p:cNvPr>
          <p:cNvGraphicFramePr>
            <a:graphicFrameLocks noGrp="1"/>
          </p:cNvGraphicFramePr>
          <p:nvPr>
            <p:extLst>
              <p:ext uri="{D42A27DB-BD31-4B8C-83A1-F6EECF244321}">
                <p14:modId xmlns:p14="http://schemas.microsoft.com/office/powerpoint/2010/main" val="117517663"/>
              </p:ext>
            </p:extLst>
          </p:nvPr>
        </p:nvGraphicFramePr>
        <p:xfrm>
          <a:off x="8744913" y="34966857"/>
          <a:ext cx="6356200" cy="1495032"/>
        </p:xfrm>
        <a:graphic>
          <a:graphicData uri="http://schemas.openxmlformats.org/drawingml/2006/table">
            <a:tbl>
              <a:tblPr>
                <a:tableStyleId>{7DF18680-E054-41AD-8BC1-D1AEF772440D}</a:tableStyleId>
              </a:tblPr>
              <a:tblGrid>
                <a:gridCol w="2182021">
                  <a:extLst>
                    <a:ext uri="{9D8B030D-6E8A-4147-A177-3AD203B41FA5}">
                      <a16:colId xmlns:a16="http://schemas.microsoft.com/office/drawing/2014/main" val="1926910496"/>
                    </a:ext>
                  </a:extLst>
                </a:gridCol>
                <a:gridCol w="1335444">
                  <a:extLst>
                    <a:ext uri="{9D8B030D-6E8A-4147-A177-3AD203B41FA5}">
                      <a16:colId xmlns:a16="http://schemas.microsoft.com/office/drawing/2014/main" val="3398578042"/>
                    </a:ext>
                  </a:extLst>
                </a:gridCol>
                <a:gridCol w="1168512">
                  <a:extLst>
                    <a:ext uri="{9D8B030D-6E8A-4147-A177-3AD203B41FA5}">
                      <a16:colId xmlns:a16="http://schemas.microsoft.com/office/drawing/2014/main" val="3782147787"/>
                    </a:ext>
                  </a:extLst>
                </a:gridCol>
                <a:gridCol w="786957">
                  <a:extLst>
                    <a:ext uri="{9D8B030D-6E8A-4147-A177-3AD203B41FA5}">
                      <a16:colId xmlns:a16="http://schemas.microsoft.com/office/drawing/2014/main" val="2833774466"/>
                    </a:ext>
                  </a:extLst>
                </a:gridCol>
                <a:gridCol w="883266">
                  <a:extLst>
                    <a:ext uri="{9D8B030D-6E8A-4147-A177-3AD203B41FA5}">
                      <a16:colId xmlns:a16="http://schemas.microsoft.com/office/drawing/2014/main" val="2165892747"/>
                    </a:ext>
                  </a:extLst>
                </a:gridCol>
              </a:tblGrid>
              <a:tr h="498344">
                <a:tc>
                  <a:txBody>
                    <a:bodyPr/>
                    <a:lstStyle/>
                    <a:p>
                      <a:pPr algn="ctr" fontAlgn="b"/>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dirty="0">
                          <a:effectLst/>
                        </a:rPr>
                        <a:t>J</a:t>
                      </a:r>
                      <a:r>
                        <a:rPr lang="en-US" sz="2400" b="0" u="none" strike="noStrike" baseline="-25000" dirty="0">
                          <a:effectLst/>
                        </a:rPr>
                        <a:t>SC </a:t>
                      </a:r>
                      <a:r>
                        <a:rPr lang="en-US" sz="2400" b="0" u="none" strike="noStrike" dirty="0">
                          <a:effectLst/>
                        </a:rPr>
                        <a:t>(mA)</a:t>
                      </a:r>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dirty="0">
                          <a:effectLst/>
                        </a:rPr>
                        <a:t>V</a:t>
                      </a:r>
                      <a:r>
                        <a:rPr lang="en-US" sz="2400" b="0" u="none" strike="noStrike" baseline="-25000" dirty="0">
                          <a:effectLst/>
                        </a:rPr>
                        <a:t>OC </a:t>
                      </a:r>
                      <a:r>
                        <a:rPr lang="en-US" sz="2400" b="0" u="none" strike="noStrike" dirty="0">
                          <a:effectLst/>
                        </a:rPr>
                        <a:t>(V)</a:t>
                      </a:r>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dirty="0">
                          <a:effectLst/>
                          <a:sym typeface="Symbol" panose="05050102010706020507" pitchFamily="18" charset="2"/>
                        </a:rPr>
                        <a:t> (</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a:effectLst/>
                        </a:rPr>
                        <a:t>FF</a:t>
                      </a:r>
                      <a:endParaRPr lang="en-US" sz="2400" b="0" i="0" u="none" strike="noStrike">
                        <a:solidFill>
                          <a:srgbClr val="000000"/>
                        </a:solidFill>
                        <a:effectLst/>
                        <a:latin typeface="Calibri" panose="020F0502020204030204" pitchFamily="34" charset="0"/>
                      </a:endParaRPr>
                    </a:p>
                  </a:txBody>
                  <a:tcPr marL="3572" marR="3572" marT="3572" marB="0" anchor="b"/>
                </a:tc>
                <a:extLst>
                  <a:ext uri="{0D108BD9-81ED-4DB2-BD59-A6C34878D82A}">
                    <a16:rowId xmlns:a16="http://schemas.microsoft.com/office/drawing/2014/main" val="3583728165"/>
                  </a:ext>
                </a:extLst>
              </a:tr>
              <a:tr h="498344">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2400" b="0" dirty="0"/>
                        <a:t>Experiment [4]</a:t>
                      </a:r>
                    </a:p>
                  </a:txBody>
                  <a:tcPr marL="3572" marR="3572" marT="3572" marB="0" anchor="b"/>
                </a:tc>
                <a:tc>
                  <a:txBody>
                    <a:bodyPr/>
                    <a:lstStyle/>
                    <a:p>
                      <a:pPr algn="ctr" fontAlgn="b"/>
                      <a:r>
                        <a:rPr lang="en-US" sz="2400" b="0" u="none" strike="noStrike" dirty="0">
                          <a:effectLst/>
                        </a:rPr>
                        <a:t>34.7</a:t>
                      </a:r>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dirty="0">
                          <a:effectLst/>
                        </a:rPr>
                        <a:t>0.7113</a:t>
                      </a:r>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dirty="0">
                          <a:effectLst/>
                        </a:rPr>
                        <a:t>19.0</a:t>
                      </a:r>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dirty="0">
                          <a:effectLst/>
                        </a:rPr>
                        <a:t>77.1</a:t>
                      </a:r>
                      <a:endParaRPr lang="en-US" sz="2400" b="0" i="0" u="none" strike="noStrike" dirty="0">
                        <a:solidFill>
                          <a:srgbClr val="000000"/>
                        </a:solidFill>
                        <a:effectLst/>
                        <a:latin typeface="Calibri" panose="020F0502020204030204" pitchFamily="34" charset="0"/>
                      </a:endParaRPr>
                    </a:p>
                  </a:txBody>
                  <a:tcPr marL="3572" marR="3572" marT="3572" marB="0" anchor="b"/>
                </a:tc>
                <a:extLst>
                  <a:ext uri="{0D108BD9-81ED-4DB2-BD59-A6C34878D82A}">
                    <a16:rowId xmlns:a16="http://schemas.microsoft.com/office/drawing/2014/main" val="1813340263"/>
                  </a:ext>
                </a:extLst>
              </a:tr>
              <a:tr h="498344">
                <a:tc>
                  <a:txBody>
                    <a:bodyPr/>
                    <a:lstStyle/>
                    <a:p>
                      <a:pPr algn="ctr" fontAlgn="b"/>
                      <a:r>
                        <a:rPr lang="en-US" sz="2400" b="0" dirty="0" err="1"/>
                        <a:t>Sentaurus</a:t>
                      </a:r>
                      <a:r>
                        <a:rPr lang="en-US" sz="2400" b="0" dirty="0"/>
                        <a:t> Model</a:t>
                      </a:r>
                    </a:p>
                  </a:txBody>
                  <a:tcPr marL="3572" marR="3572" marT="3572" marB="0" anchor="b"/>
                </a:tc>
                <a:tc>
                  <a:txBody>
                    <a:bodyPr/>
                    <a:lstStyle/>
                    <a:p>
                      <a:pPr algn="ctr" fontAlgn="b"/>
                      <a:r>
                        <a:rPr lang="en-US" sz="2400" b="0" u="none" strike="noStrike" dirty="0">
                          <a:effectLst/>
                        </a:rPr>
                        <a:t>34.7</a:t>
                      </a:r>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dirty="0">
                          <a:effectLst/>
                        </a:rPr>
                        <a:t>0.7146</a:t>
                      </a:r>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dirty="0">
                          <a:effectLst/>
                        </a:rPr>
                        <a:t>19.3</a:t>
                      </a:r>
                      <a:endParaRPr lang="en-US" sz="2400" b="0" i="0" u="none" strike="noStrike" dirty="0">
                        <a:solidFill>
                          <a:srgbClr val="000000"/>
                        </a:solidFill>
                        <a:effectLst/>
                        <a:latin typeface="Calibri" panose="020F0502020204030204" pitchFamily="34" charset="0"/>
                      </a:endParaRPr>
                    </a:p>
                  </a:txBody>
                  <a:tcPr marL="3572" marR="3572" marT="3572" marB="0" anchor="b"/>
                </a:tc>
                <a:tc>
                  <a:txBody>
                    <a:bodyPr/>
                    <a:lstStyle/>
                    <a:p>
                      <a:pPr algn="ctr" fontAlgn="b"/>
                      <a:r>
                        <a:rPr lang="en-US" sz="2400" b="0" u="none" strike="noStrike" dirty="0">
                          <a:effectLst/>
                        </a:rPr>
                        <a:t>77.6</a:t>
                      </a:r>
                      <a:endParaRPr lang="en-US" sz="2400" b="0" i="0" u="none" strike="noStrike" dirty="0">
                        <a:solidFill>
                          <a:srgbClr val="000000"/>
                        </a:solidFill>
                        <a:effectLst/>
                        <a:latin typeface="Calibri" panose="020F0502020204030204" pitchFamily="34" charset="0"/>
                      </a:endParaRPr>
                    </a:p>
                  </a:txBody>
                  <a:tcPr marL="3572" marR="3572" marT="3572" marB="0" anchor="b"/>
                </a:tc>
                <a:extLst>
                  <a:ext uri="{0D108BD9-81ED-4DB2-BD59-A6C34878D82A}">
                    <a16:rowId xmlns:a16="http://schemas.microsoft.com/office/drawing/2014/main" val="2183278070"/>
                  </a:ext>
                </a:extLst>
              </a:tr>
            </a:tbl>
          </a:graphicData>
        </a:graphic>
      </p:graphicFrame>
      <p:pic>
        <p:nvPicPr>
          <p:cNvPr id="2069" name="Picture 2068" descr="A group of light bulbs&#10;&#10;Description automatically generated with low confidence">
            <a:extLst>
              <a:ext uri="{FF2B5EF4-FFF2-40B4-BE49-F238E27FC236}">
                <a16:creationId xmlns:a16="http://schemas.microsoft.com/office/drawing/2014/main" id="{84197A7A-CA45-5E57-D749-DDDBA4804669}"/>
              </a:ext>
            </a:extLst>
          </p:cNvPr>
          <p:cNvPicPr>
            <a:picLocks noChangeAspect="1"/>
          </p:cNvPicPr>
          <p:nvPr/>
        </p:nvPicPr>
        <p:blipFill>
          <a:blip r:embed="rId29"/>
          <a:stretch>
            <a:fillRect/>
          </a:stretch>
        </p:blipFill>
        <p:spPr>
          <a:xfrm>
            <a:off x="19506006" y="14680539"/>
            <a:ext cx="1387963" cy="1837585"/>
          </a:xfrm>
          <a:prstGeom prst="rect">
            <a:avLst/>
          </a:prstGeom>
        </p:spPr>
      </p:pic>
      <p:pic>
        <p:nvPicPr>
          <p:cNvPr id="2070" name="Picture 2069" descr="Icon&#10;&#10;Description automatically generated">
            <a:extLst>
              <a:ext uri="{FF2B5EF4-FFF2-40B4-BE49-F238E27FC236}">
                <a16:creationId xmlns:a16="http://schemas.microsoft.com/office/drawing/2014/main" id="{3BD9046E-D67A-A22B-FBA4-00B644ADC8A1}"/>
              </a:ext>
            </a:extLst>
          </p:cNvPr>
          <p:cNvPicPr>
            <a:picLocks noChangeAspect="1"/>
          </p:cNvPicPr>
          <p:nvPr/>
        </p:nvPicPr>
        <p:blipFill>
          <a:blip r:embed="rId30"/>
          <a:stretch>
            <a:fillRect/>
          </a:stretch>
        </p:blipFill>
        <p:spPr>
          <a:xfrm>
            <a:off x="17420766" y="14737894"/>
            <a:ext cx="1512870" cy="1758011"/>
          </a:xfrm>
          <a:prstGeom prst="rect">
            <a:avLst/>
          </a:prstGeom>
        </p:spPr>
      </p:pic>
      <p:pic>
        <p:nvPicPr>
          <p:cNvPr id="2071" name="Picture 2070" descr="A group of light bulbs&#10;&#10;Description automatically generated with medium confidence">
            <a:extLst>
              <a:ext uri="{FF2B5EF4-FFF2-40B4-BE49-F238E27FC236}">
                <a16:creationId xmlns:a16="http://schemas.microsoft.com/office/drawing/2014/main" id="{5F91A74B-AA7B-BB64-0537-5EECC332D631}"/>
              </a:ext>
            </a:extLst>
          </p:cNvPr>
          <p:cNvPicPr>
            <a:picLocks noChangeAspect="1"/>
          </p:cNvPicPr>
          <p:nvPr/>
        </p:nvPicPr>
        <p:blipFill>
          <a:blip r:embed="rId31"/>
          <a:stretch>
            <a:fillRect/>
          </a:stretch>
        </p:blipFill>
        <p:spPr>
          <a:xfrm>
            <a:off x="21387140" y="14676836"/>
            <a:ext cx="1752076" cy="1939264"/>
          </a:xfrm>
          <a:prstGeom prst="rect">
            <a:avLst/>
          </a:prstGeom>
        </p:spPr>
      </p:pic>
      <p:sp>
        <p:nvSpPr>
          <p:cNvPr id="2072" name="TextBox 2071">
            <a:extLst>
              <a:ext uri="{FF2B5EF4-FFF2-40B4-BE49-F238E27FC236}">
                <a16:creationId xmlns:a16="http://schemas.microsoft.com/office/drawing/2014/main" id="{0E07978A-090E-97A5-1E94-4B05624AF6AC}"/>
              </a:ext>
            </a:extLst>
          </p:cNvPr>
          <p:cNvSpPr txBox="1"/>
          <p:nvPr/>
        </p:nvSpPr>
        <p:spPr>
          <a:xfrm>
            <a:off x="2253371" y="18235661"/>
            <a:ext cx="11512574" cy="1435586"/>
          </a:xfrm>
          <a:prstGeom prst="rect">
            <a:avLst/>
          </a:prstGeom>
          <a:noFill/>
        </p:spPr>
        <p:txBody>
          <a:bodyPr wrap="square">
            <a:spAutoFit/>
          </a:bodyPr>
          <a:lstStyle/>
          <a:p>
            <a:pPr marL="342900" indent="-342900" algn="just">
              <a:lnSpc>
                <a:spcPct val="110000"/>
              </a:lnSpc>
              <a:spcBef>
                <a:spcPts val="600"/>
              </a:spcBef>
              <a:buBlip>
                <a:blip r:embed="rId3"/>
              </a:buBlip>
              <a:tabLst>
                <a:tab pos="457200" algn="l"/>
              </a:tabLst>
            </a:pPr>
            <a:r>
              <a:rPr lang="en-US" sz="2400" dirty="0">
                <a:latin typeface="Times New Roman" panose="02020603050405020304" pitchFamily="18" charset="0"/>
                <a:cs typeface="Times New Roman" panose="02020603050405020304" pitchFamily="18" charset="0"/>
              </a:rPr>
              <a:t>Step (1) change of the electronic state due to electron-phonon coupling (Nonradiative).</a:t>
            </a:r>
          </a:p>
          <a:p>
            <a:pPr marL="342900" indent="-342900" algn="just">
              <a:lnSpc>
                <a:spcPct val="110000"/>
              </a:lnSpc>
              <a:spcBef>
                <a:spcPts val="600"/>
              </a:spcBef>
              <a:buBlip>
                <a:blip r:embed="rId3"/>
              </a:buBlip>
              <a:tabLst>
                <a:tab pos="457200" algn="l"/>
              </a:tabLst>
            </a:pPr>
            <a:r>
              <a:rPr lang="en-US" sz="2400" dirty="0">
                <a:latin typeface="Times New Roman" panose="02020603050405020304" pitchFamily="18" charset="0"/>
                <a:cs typeface="Times New Roman" panose="02020603050405020304" pitchFamily="18" charset="0"/>
              </a:rPr>
              <a:t>Step (1*) change of the electronic state due to electron-photon coupling (Radiative). </a:t>
            </a:r>
          </a:p>
          <a:p>
            <a:pPr marL="342900" indent="-342900" algn="just">
              <a:lnSpc>
                <a:spcPct val="110000"/>
              </a:lnSpc>
              <a:spcBef>
                <a:spcPts val="600"/>
              </a:spcBef>
              <a:buBlip>
                <a:blip r:embed="rId3"/>
              </a:buBlip>
              <a:tabLst>
                <a:tab pos="457200" algn="l"/>
              </a:tabLst>
            </a:pPr>
            <a:r>
              <a:rPr lang="en-US" sz="2400" dirty="0">
                <a:latin typeface="Times New Roman" panose="02020603050405020304" pitchFamily="18" charset="0"/>
                <a:cs typeface="Times New Roman" panose="02020603050405020304" pitchFamily="18" charset="0"/>
              </a:rPr>
              <a:t>Step (2) vibrational relaxation due to phonon-phonon interactions.</a:t>
            </a:r>
          </a:p>
        </p:txBody>
      </p:sp>
      <p:sp>
        <p:nvSpPr>
          <p:cNvPr id="2073" name="TextBox 2072">
            <a:extLst>
              <a:ext uri="{FF2B5EF4-FFF2-40B4-BE49-F238E27FC236}">
                <a16:creationId xmlns:a16="http://schemas.microsoft.com/office/drawing/2014/main" id="{30DCD912-E5D2-F55E-6470-4F212CBE6C49}"/>
              </a:ext>
            </a:extLst>
          </p:cNvPr>
          <p:cNvSpPr txBox="1"/>
          <p:nvPr/>
        </p:nvSpPr>
        <p:spPr>
          <a:xfrm>
            <a:off x="2825014" y="13493232"/>
            <a:ext cx="9426327" cy="738664"/>
          </a:xfrm>
          <a:prstGeom prst="rect">
            <a:avLst/>
          </a:prstGeom>
          <a:noFill/>
        </p:spPr>
        <p:txBody>
          <a:bodyPr wrap="square" lIns="0" tIns="0" rIns="0" bIns="0" rtlCol="0">
            <a:spAutoFit/>
          </a:bodyPr>
          <a:lstStyle/>
          <a:p>
            <a:pPr algn="ctr"/>
            <a:r>
              <a:rPr lang="en-US" sz="2400" b="1" dirty="0">
                <a:latin typeface="Times New Roman" panose="02020603050405020304" pitchFamily="18" charset="0"/>
                <a:cs typeface="Times New Roman" panose="02020603050405020304" pitchFamily="18" charset="0"/>
              </a:rPr>
              <a:t>Algorithm of Nonradiative/Radiative Recombination [1]</a:t>
            </a:r>
          </a:p>
          <a:p>
            <a:pPr algn="ctr"/>
            <a:r>
              <a:rPr lang="en-US" sz="2400" dirty="0">
                <a:latin typeface="Times New Roman" panose="02020603050405020304" pitchFamily="18" charset="0"/>
                <a:cs typeface="Times New Roman" panose="02020603050405020304" pitchFamily="18" charset="0"/>
              </a:rPr>
              <a:t>Configuration coordinate diagram (left) and Band diagram (right)</a:t>
            </a:r>
          </a:p>
        </p:txBody>
      </p:sp>
      <p:sp>
        <p:nvSpPr>
          <p:cNvPr id="41" name="TextBox 40">
            <a:extLst>
              <a:ext uri="{FF2B5EF4-FFF2-40B4-BE49-F238E27FC236}">
                <a16:creationId xmlns:a16="http://schemas.microsoft.com/office/drawing/2014/main" id="{DCA0F370-5924-571B-EB0B-067B28839551}"/>
              </a:ext>
            </a:extLst>
          </p:cNvPr>
          <p:cNvSpPr txBox="1"/>
          <p:nvPr/>
        </p:nvSpPr>
        <p:spPr>
          <a:xfrm>
            <a:off x="1845280" y="26616656"/>
            <a:ext cx="13937570" cy="1107996"/>
          </a:xfrm>
          <a:prstGeom prst="rect">
            <a:avLst/>
          </a:prstGeom>
          <a:noFill/>
        </p:spPr>
        <p:txBody>
          <a:bodyPr wrap="square" lIns="0" tIns="0" rIns="0" bIns="0" rtlCol="0">
            <a:spAutoFit/>
          </a:bodyPr>
          <a:lstStyle/>
          <a:p>
            <a:r>
              <a:rPr lang="en-US" sz="2400" b="0" dirty="0">
                <a:latin typeface="Times New Roman" panose="02020603050405020304" pitchFamily="18" charset="0"/>
                <a:cs typeface="Times New Roman" panose="02020603050405020304" pitchFamily="18" charset="0"/>
              </a:rPr>
              <a:t>We applied above method to examine possible deep level defects in CuIn</a:t>
            </a:r>
            <a:r>
              <a:rPr lang="en-US" sz="2400" b="0" baseline="-25000" dirty="0">
                <a:latin typeface="Times New Roman" panose="02020603050405020304" pitchFamily="18" charset="0"/>
                <a:cs typeface="Times New Roman" panose="02020603050405020304" pitchFamily="18" charset="0"/>
              </a:rPr>
              <a:t>1-x</a:t>
            </a:r>
            <a:r>
              <a:rPr lang="en-US" sz="2400" b="0" dirty="0">
                <a:latin typeface="Times New Roman" panose="02020603050405020304" pitchFamily="18" charset="0"/>
                <a:cs typeface="Times New Roman" panose="02020603050405020304" pitchFamily="18" charset="0"/>
              </a:rPr>
              <a:t>Ga</a:t>
            </a:r>
            <a:r>
              <a:rPr lang="en-US" sz="2400" baseline="-25000" dirty="0">
                <a:latin typeface="Times New Roman" panose="02020603050405020304" pitchFamily="18" charset="0"/>
                <a:cs typeface="Times New Roman" panose="02020603050405020304" pitchFamily="18" charset="0"/>
              </a:rPr>
              <a:t>x</a:t>
            </a:r>
            <a:r>
              <a:rPr lang="en-US" sz="2400" b="0" dirty="0">
                <a:latin typeface="Times New Roman" panose="02020603050405020304" pitchFamily="18" charset="0"/>
                <a:cs typeface="Times New Roman" panose="02020603050405020304" pitchFamily="18" charset="0"/>
              </a:rPr>
              <a:t>Se</a:t>
            </a:r>
            <a:r>
              <a:rPr lang="en-US" sz="2400" b="0" baseline="-25000" dirty="0">
                <a:latin typeface="Times New Roman" panose="02020603050405020304" pitchFamily="18" charset="0"/>
                <a:cs typeface="Times New Roman" panose="02020603050405020304" pitchFamily="18" charset="0"/>
              </a:rPr>
              <a:t>2</a:t>
            </a:r>
            <a:r>
              <a:rPr lang="en-US" sz="2400" b="0" dirty="0">
                <a:latin typeface="Times New Roman" panose="02020603050405020304" pitchFamily="18" charset="0"/>
                <a:cs typeface="Times New Roman" panose="02020603050405020304" pitchFamily="18" charset="0"/>
              </a:rPr>
              <a:t>, such as </a:t>
            </a:r>
            <a:r>
              <a:rPr lang="en-US" sz="2400" b="0" dirty="0" err="1">
                <a:solidFill>
                  <a:srgbClr val="0070C0"/>
                </a:solidFill>
                <a:latin typeface="Times New Roman" panose="02020603050405020304" pitchFamily="18" charset="0"/>
                <a:cs typeface="Times New Roman" panose="02020603050405020304" pitchFamily="18" charset="0"/>
              </a:rPr>
              <a:t>antisites</a:t>
            </a:r>
            <a:r>
              <a:rPr lang="en-US" sz="2400" b="0" dirty="0">
                <a:latin typeface="Times New Roman" panose="02020603050405020304" pitchFamily="18" charset="0"/>
                <a:cs typeface="Times New Roman" panose="02020603050405020304" pitchFamily="18" charset="0"/>
              </a:rPr>
              <a:t> (Cu</a:t>
            </a:r>
            <a:r>
              <a:rPr lang="en-US" sz="2400" b="0" baseline="-25000" dirty="0">
                <a:latin typeface="Times New Roman" panose="02020603050405020304" pitchFamily="18" charset="0"/>
                <a:cs typeface="Times New Roman" panose="02020603050405020304" pitchFamily="18" charset="0"/>
              </a:rPr>
              <a:t>III</a:t>
            </a:r>
            <a:r>
              <a:rPr lang="en-US" sz="2400" b="0" dirty="0">
                <a:latin typeface="Times New Roman" panose="02020603050405020304" pitchFamily="18" charset="0"/>
                <a:cs typeface="Times New Roman" panose="02020603050405020304" pitchFamily="18" charset="0"/>
              </a:rPr>
              <a:t>, Ga</a:t>
            </a:r>
            <a:r>
              <a:rPr lang="en-US" sz="2400" b="0" baseline="-25000" dirty="0">
                <a:latin typeface="Times New Roman" panose="02020603050405020304" pitchFamily="18" charset="0"/>
                <a:cs typeface="Times New Roman" panose="02020603050405020304" pitchFamily="18" charset="0"/>
              </a:rPr>
              <a:t>Cu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etc</a:t>
            </a:r>
            <a:r>
              <a:rPr lang="en-US" sz="2400" b="0" dirty="0">
                <a:latin typeface="Times New Roman" panose="02020603050405020304" pitchFamily="18" charset="0"/>
                <a:cs typeface="Times New Roman" panose="02020603050405020304" pitchFamily="18" charset="0"/>
              </a:rPr>
              <a:t>) and </a:t>
            </a:r>
            <a:r>
              <a:rPr lang="en-US" sz="2400" b="0" dirty="0">
                <a:solidFill>
                  <a:srgbClr val="0070C0"/>
                </a:solidFill>
                <a:latin typeface="Times New Roman" panose="02020603050405020304" pitchFamily="18" charset="0"/>
                <a:cs typeface="Times New Roman" panose="02020603050405020304" pitchFamily="18" charset="0"/>
              </a:rPr>
              <a:t>complexes</a:t>
            </a:r>
            <a:r>
              <a:rPr lang="en-US" sz="2400" b="0" dirty="0">
                <a:latin typeface="Times New Roman" panose="02020603050405020304" pitchFamily="18" charset="0"/>
                <a:cs typeface="Times New Roman" panose="02020603050405020304" pitchFamily="18" charset="0"/>
              </a:rPr>
              <a:t> (In</a:t>
            </a:r>
            <a:r>
              <a:rPr lang="en-US" sz="2400" b="0" baseline="-25000" dirty="0">
                <a:latin typeface="Times New Roman" panose="02020603050405020304" pitchFamily="18" charset="0"/>
                <a:cs typeface="Times New Roman" panose="02020603050405020304" pitchFamily="18" charset="0"/>
              </a:rPr>
              <a:t>Cu</a:t>
            </a:r>
            <a:r>
              <a:rPr lang="en-US" sz="2400" b="0" dirty="0">
                <a:latin typeface="Times New Roman" panose="02020603050405020304" pitchFamily="18" charset="0"/>
                <a:cs typeface="Times New Roman" panose="02020603050405020304" pitchFamily="18" charset="0"/>
              </a:rPr>
              <a:t>+2V</a:t>
            </a:r>
            <a:r>
              <a:rPr lang="en-US" sz="2400" b="0" baseline="-25000" dirty="0">
                <a:latin typeface="Times New Roman" panose="02020603050405020304" pitchFamily="18" charset="0"/>
                <a:cs typeface="Times New Roman" panose="02020603050405020304" pitchFamily="18" charset="0"/>
              </a:rPr>
              <a:t>Cu</a:t>
            </a:r>
            <a:r>
              <a:rPr lang="en-US" sz="2400" b="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a:t>
            </a:r>
            <a:r>
              <a:rPr lang="en-US" sz="2400" b="0" baseline="-25000" dirty="0" err="1">
                <a:latin typeface="Times New Roman" panose="02020603050405020304" pitchFamily="18" charset="0"/>
                <a:cs typeface="Times New Roman" panose="02020603050405020304" pitchFamily="18" charset="0"/>
              </a:rPr>
              <a:t>Cu</a:t>
            </a:r>
            <a:r>
              <a:rPr lang="en-US" sz="2400" b="0" dirty="0">
                <a:latin typeface="Times New Roman" panose="02020603050405020304" pitchFamily="18" charset="0"/>
                <a:cs typeface="Times New Roman" panose="02020603050405020304" pitchFamily="18" charset="0"/>
              </a:rPr>
              <a:t>+ Cu</a:t>
            </a:r>
            <a:r>
              <a:rPr lang="en-US" sz="2400" b="0" baseline="-25000" dirty="0">
                <a:latin typeface="Times New Roman" panose="02020603050405020304" pitchFamily="18" charset="0"/>
                <a:cs typeface="Times New Roman" panose="02020603050405020304" pitchFamily="18" charset="0"/>
              </a:rPr>
              <a:t>III </a:t>
            </a:r>
            <a:r>
              <a:rPr lang="en-US" sz="2400" b="0" dirty="0">
                <a:latin typeface="Times New Roman" panose="02020603050405020304" pitchFamily="18" charset="0"/>
                <a:cs typeface="Times New Roman" panose="02020603050405020304" pitchFamily="18" charset="0"/>
              </a:rPr>
              <a:t>+</a:t>
            </a:r>
            <a:r>
              <a:rPr lang="en-US" sz="2400" b="0" dirty="0" err="1">
                <a:latin typeface="Times New Roman" panose="02020603050405020304" pitchFamily="18" charset="0"/>
                <a:cs typeface="Times New Roman" panose="02020603050405020304" pitchFamily="18" charset="0"/>
              </a:rPr>
              <a:t>V</a:t>
            </a:r>
            <a:r>
              <a:rPr lang="en-US" sz="2400" b="0" baseline="-25000" dirty="0" err="1">
                <a:latin typeface="Times New Roman" panose="02020603050405020304" pitchFamily="18" charset="0"/>
                <a:cs typeface="Times New Roman" panose="02020603050405020304" pitchFamily="18" charset="0"/>
              </a:rPr>
              <a:t>Cu</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etc). We found only Cu</a:t>
            </a:r>
            <a:r>
              <a:rPr lang="en-US" sz="2400" baseline="-25000" dirty="0">
                <a:latin typeface="Times New Roman" panose="02020603050405020304" pitchFamily="18" charset="0"/>
                <a:cs typeface="Times New Roman" panose="02020603050405020304" pitchFamily="18" charset="0"/>
              </a:rPr>
              <a:t>III</a:t>
            </a:r>
            <a:r>
              <a:rPr lang="en-US" sz="2400" dirty="0">
                <a:latin typeface="Times New Roman" panose="02020603050405020304" pitchFamily="18" charset="0"/>
                <a:cs typeface="Times New Roman" panose="02020603050405020304" pitchFamily="18" charset="0"/>
              </a:rPr>
              <a:t> (-1/0) has both large capture coefficient and significant defect concentration in CIGS. </a:t>
            </a:r>
            <a:endParaRPr lang="en-US" sz="2400" b="0" baseline="-25000"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4E48F405-A24C-B7C9-DE83-AE22E00E4F24}"/>
              </a:ext>
            </a:extLst>
          </p:cNvPr>
          <p:cNvSpPr txBox="1"/>
          <p:nvPr/>
        </p:nvSpPr>
        <p:spPr>
          <a:xfrm>
            <a:off x="1797369" y="21421878"/>
            <a:ext cx="6141765"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To simplify the problem, only </a:t>
            </a:r>
            <a:r>
              <a:rPr lang="en-US" sz="2200" dirty="0">
                <a:solidFill>
                  <a:srgbClr val="0070C0"/>
                </a:solidFill>
                <a:latin typeface="Times New Roman" panose="02020603050405020304" pitchFamily="18" charset="0"/>
                <a:cs typeface="Times New Roman" panose="02020603050405020304" pitchFamily="18" charset="0"/>
              </a:rPr>
              <a:t>one special phonon mode</a:t>
            </a:r>
            <a:r>
              <a:rPr lang="en-US" sz="2200" dirty="0">
                <a:latin typeface="Times New Roman" panose="02020603050405020304" pitchFamily="18" charset="0"/>
                <a:cs typeface="Times New Roman" panose="02020603050405020304" pitchFamily="18" charset="0"/>
              </a:rPr>
              <a:t> is used to replace the sum over all vibrational degrees of freedom. Thus, </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E528EC9-D621-780F-0C6A-B1BED565BC86}"/>
                  </a:ext>
                </a:extLst>
              </p:cNvPr>
              <p:cNvSpPr txBox="1"/>
              <p:nvPr/>
            </p:nvSpPr>
            <p:spPr>
              <a:xfrm>
                <a:off x="3434154" y="22512255"/>
                <a:ext cx="6737767" cy="550728"/>
              </a:xfrm>
              <a:prstGeom prst="rect">
                <a:avLst/>
              </a:prstGeom>
              <a:noFill/>
            </p:spPr>
            <p:txBody>
              <a:bodyPr wrap="square">
                <a:spAutoFit/>
              </a:bodyPr>
              <a:lstStyle/>
              <a:p>
                <a14:m>
                  <m:oMath xmlns:m="http://schemas.openxmlformats.org/officeDocument/2006/math">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𝑛</m:t>
                        </m:r>
                      </m:sub>
                      <m:sup/>
                      <m:e>
                        <m:d>
                          <m:dPr>
                            <m:begChr m:val="|"/>
                            <m:endChr m:val="|"/>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𝑖𝑚</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𝑓𝑛</m:t>
                                </m:r>
                              </m:sub>
                              <m:sup>
                                <m:r>
                                  <a:rPr lang="en-US" sz="2000" i="1">
                                    <a:latin typeface="Cambria Math" panose="02040503050406030204" pitchFamily="18" charset="0"/>
                                    <a:ea typeface="Cambria Math" panose="02040503050406030204" pitchFamily="18" charset="0"/>
                                  </a:rPr>
                                  <m:t>𝑒</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𝑝h</m:t>
                                </m:r>
                              </m:sup>
                            </m:sSubSup>
                          </m:e>
                        </m:d>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𝐻</m:t>
                            </m:r>
                          </m:e>
                        </m:acc>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𝑄</m:t>
                        </m:r>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𝑓</m:t>
                            </m:r>
                          </m:sub>
                        </m:sSub>
                        <m:r>
                          <a:rPr lang="en-US" sz="2000" b="0" i="1" smtClean="0">
                            <a:latin typeface="Cambria Math" panose="02040503050406030204" pitchFamily="18" charset="0"/>
                            <a:ea typeface="Cambria Math" panose="02040503050406030204" pitchFamily="18" charset="0"/>
                          </a:rPr>
                          <m:t>&gt;</m:t>
                        </m:r>
                        <m:nary>
                          <m:naryPr>
                            <m:chr m:val="∑"/>
                            <m:supHide m:val="on"/>
                            <m:ctrlPr>
                              <a:rPr lang="en-US" sz="2000" b="0" i="1" smtClean="0">
                                <a:latin typeface="Cambria Math" panose="02040503050406030204" pitchFamily="18" charset="0"/>
                                <a:ea typeface="Cambria Math" panose="02040503050406030204" pitchFamily="18" charset="0"/>
                              </a:rPr>
                            </m:ctrlPr>
                          </m:naryPr>
                          <m:sub>
                            <m:r>
                              <m:rPr>
                                <m:brk m:alnAt="7"/>
                              </m:rPr>
                              <a:rPr lang="en-US" sz="2000" b="0" i="1" smtClean="0">
                                <a:latin typeface="Cambria Math" panose="02040503050406030204" pitchFamily="18" charset="0"/>
                                <a:ea typeface="Cambria Math" panose="02040503050406030204" pitchFamily="18" charset="0"/>
                              </a:rPr>
                              <m:t>𝑛</m:t>
                            </m:r>
                          </m:sub>
                          <m:sup/>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𝜒</m:t>
                                    </m:r>
                                  </m:e>
                                  <m:sub>
                                    <m:r>
                                      <a:rPr lang="en-US" sz="2000" b="0" i="1" smtClean="0">
                                        <a:latin typeface="Cambria Math" panose="02040503050406030204" pitchFamily="18" charset="0"/>
                                        <a:ea typeface="Cambria Math" panose="02040503050406030204" pitchFamily="18" charset="0"/>
                                      </a:rPr>
                                      <m:t>𝑖𝑚</m:t>
                                    </m:r>
                                  </m:sub>
                                </m:sSub>
                                <m:r>
                                  <a:rPr lang="en-US" sz="2000" b="0" i="1" smtClean="0">
                                    <a:latin typeface="Cambria Math" panose="02040503050406030204" pitchFamily="18" charset="0"/>
                                    <a:ea typeface="Cambria Math" panose="02040503050406030204" pitchFamily="18" charset="0"/>
                                  </a:rPr>
                                  <m:t>|</m:t>
                                </m:r>
                                <m:acc>
                                  <m:accPr>
                                    <m:chr m:val="̂"/>
                                    <m:ctrlPr>
                                      <a:rPr lang="en-US" sz="200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𝑄</m:t>
                                    </m:r>
                                  </m:e>
                                </m:ac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𝑄</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𝜒</m:t>
                                    </m:r>
                                  </m:e>
                                  <m:sub>
                                    <m:r>
                                      <a:rPr lang="en-US" sz="2000" b="0" i="1" smtClean="0">
                                        <a:latin typeface="Cambria Math" panose="02040503050406030204" pitchFamily="18" charset="0"/>
                                        <a:ea typeface="Cambria Math" panose="02040503050406030204" pitchFamily="18" charset="0"/>
                                      </a:rPr>
                                      <m:t>𝑓𝑛</m:t>
                                    </m:r>
                                  </m:sub>
                                </m:sSub>
                                <m:r>
                                  <a:rPr lang="en-US" sz="2000" b="0" i="1" smtClean="0">
                                    <a:latin typeface="Cambria Math" panose="02040503050406030204" pitchFamily="18" charset="0"/>
                                    <a:ea typeface="Cambria Math" panose="02040503050406030204" pitchFamily="18" charset="0"/>
                                  </a:rPr>
                                  <m:t>&gt;</m:t>
                                </m:r>
                              </m:e>
                            </m:d>
                          </m:e>
                        </m:nary>
                      </m:e>
                    </m:nary>
                  </m:oMath>
                </a14:m>
                <a:r>
                  <a:rPr lang="en-US" sz="1800" dirty="0"/>
                  <a:t> </a:t>
                </a:r>
              </a:p>
            </p:txBody>
          </p:sp>
        </mc:Choice>
        <mc:Fallback xmlns="">
          <p:sp>
            <p:nvSpPr>
              <p:cNvPr id="50" name="TextBox 49">
                <a:extLst>
                  <a:ext uri="{FF2B5EF4-FFF2-40B4-BE49-F238E27FC236}">
                    <a16:creationId xmlns:a16="http://schemas.microsoft.com/office/drawing/2014/main" id="{AE528EC9-D621-780F-0C6A-B1BED565BC86}"/>
                  </a:ext>
                </a:extLst>
              </p:cNvPr>
              <p:cNvSpPr txBox="1">
                <a:spLocks noRot="1" noChangeAspect="1" noMove="1" noResize="1" noEditPoints="1" noAdjustHandles="1" noChangeArrowheads="1" noChangeShapeType="1" noTextEdit="1"/>
              </p:cNvSpPr>
              <p:nvPr/>
            </p:nvSpPr>
            <p:spPr>
              <a:xfrm>
                <a:off x="3434154" y="22512255"/>
                <a:ext cx="6737767" cy="550728"/>
              </a:xfrm>
              <a:prstGeom prst="rect">
                <a:avLst/>
              </a:prstGeom>
              <a:blipFill>
                <a:blip r:embed="rId32"/>
                <a:stretch>
                  <a:fillRect/>
                </a:stretch>
              </a:blipFill>
            </p:spPr>
            <p:txBody>
              <a:bodyPr/>
              <a:lstStyle/>
              <a:p>
                <a:r>
                  <a:rPr lang="en-US">
                    <a:noFill/>
                  </a:rPr>
                  <a:t> </a:t>
                </a:r>
              </a:p>
            </p:txBody>
          </p:sp>
        </mc:Fallback>
      </mc:AlternateContent>
      <p:sp>
        <p:nvSpPr>
          <p:cNvPr id="52" name="Left Brace 51">
            <a:extLst>
              <a:ext uri="{FF2B5EF4-FFF2-40B4-BE49-F238E27FC236}">
                <a16:creationId xmlns:a16="http://schemas.microsoft.com/office/drawing/2014/main" id="{1A080273-6EED-AEA1-DA0E-15E706055072}"/>
              </a:ext>
            </a:extLst>
          </p:cNvPr>
          <p:cNvSpPr/>
          <p:nvPr/>
        </p:nvSpPr>
        <p:spPr>
          <a:xfrm rot="16200000">
            <a:off x="6130669" y="22163404"/>
            <a:ext cx="153335" cy="1949033"/>
          </a:xfrm>
          <a:prstGeom prst="leftBrace">
            <a:avLst>
              <a:gd name="adj1" fmla="val 8333"/>
              <a:gd name="adj2" fmla="val 52892"/>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2000"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E53DF70-E5C4-33C2-1A0D-A8DC89415470}"/>
                  </a:ext>
                </a:extLst>
              </p:cNvPr>
              <p:cNvSpPr txBox="1"/>
              <p:nvPr/>
            </p:nvSpPr>
            <p:spPr>
              <a:xfrm>
                <a:off x="5808406" y="23348959"/>
                <a:ext cx="880332" cy="332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𝑖𝑓</m:t>
                          </m:r>
                        </m:sub>
                      </m:sSub>
                    </m:oMath>
                  </m:oMathPara>
                </a14:m>
                <a:endParaRPr lang="en-US" sz="2400" b="0" dirty="0"/>
              </a:p>
            </p:txBody>
          </p:sp>
        </mc:Choice>
        <mc:Fallback xmlns="">
          <p:sp>
            <p:nvSpPr>
              <p:cNvPr id="56" name="TextBox 55">
                <a:extLst>
                  <a:ext uri="{FF2B5EF4-FFF2-40B4-BE49-F238E27FC236}">
                    <a16:creationId xmlns:a16="http://schemas.microsoft.com/office/drawing/2014/main" id="{EE53DF70-E5C4-33C2-1A0D-A8DC89415470}"/>
                  </a:ext>
                </a:extLst>
              </p:cNvPr>
              <p:cNvSpPr txBox="1">
                <a:spLocks noRot="1" noChangeAspect="1" noMove="1" noResize="1" noEditPoints="1" noAdjustHandles="1" noChangeArrowheads="1" noChangeShapeType="1" noTextEdit="1"/>
              </p:cNvSpPr>
              <p:nvPr/>
            </p:nvSpPr>
            <p:spPr>
              <a:xfrm>
                <a:off x="5808406" y="23348959"/>
                <a:ext cx="880332" cy="332399"/>
              </a:xfrm>
              <a:prstGeom prst="rect">
                <a:avLst/>
              </a:prstGeom>
              <a:blipFill>
                <a:blip r:embed="rId33"/>
                <a:stretch>
                  <a:fillRect b="-2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74" name="TextBox 2073">
                <a:extLst>
                  <a:ext uri="{FF2B5EF4-FFF2-40B4-BE49-F238E27FC236}">
                    <a16:creationId xmlns:a16="http://schemas.microsoft.com/office/drawing/2014/main" id="{05305825-DEF6-1E6D-3FBA-26A16EE59285}"/>
                  </a:ext>
                </a:extLst>
              </p:cNvPr>
              <p:cNvSpPr txBox="1"/>
              <p:nvPr/>
            </p:nvSpPr>
            <p:spPr>
              <a:xfrm>
                <a:off x="1835699" y="23731334"/>
                <a:ext cx="13966308" cy="147360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To implement above theories, </a:t>
                </a:r>
                <a:r>
                  <a:rPr lang="en-US" sz="2200" i="1" dirty="0">
                    <a:solidFill>
                      <a:srgbClr val="0070C0"/>
                    </a:solidFill>
                    <a:latin typeface="Times New Roman" panose="02020603050405020304" pitchFamily="18" charset="0"/>
                    <a:cs typeface="Times New Roman" panose="02020603050405020304" pitchFamily="18" charset="0"/>
                  </a:rPr>
                  <a:t>Nonrad</a:t>
                </a:r>
                <a:r>
                  <a:rPr lang="en-US" sz="2200" dirty="0">
                    <a:latin typeface="Times New Roman" panose="02020603050405020304" pitchFamily="18" charset="0"/>
                    <a:cs typeface="Times New Roman" panose="02020603050405020304" pitchFamily="18" charset="0"/>
                  </a:rPr>
                  <a:t> [2] code is used to calculate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𝑊</m:t>
                        </m:r>
                      </m:e>
                      <m:sub>
                        <m:r>
                          <a:rPr lang="en-US" sz="2200" b="0" i="1" smtClean="0">
                            <a:latin typeface="Cambria Math" panose="02040503050406030204" pitchFamily="18" charset="0"/>
                          </a:rPr>
                          <m:t>𝑖𝑓</m:t>
                        </m:r>
                      </m:sub>
                    </m:sSub>
                  </m:oMath>
                </a14:m>
                <a:r>
                  <a:rPr lang="en-US" sz="2200" dirty="0">
                    <a:latin typeface="Times New Roman" panose="02020603050405020304" pitchFamily="18" charset="0"/>
                    <a:cs typeface="Times New Roman" panose="02020603050405020304" pitchFamily="18" charset="0"/>
                  </a:rPr>
                  <a:t> and capture coefficients from first principles. However, if large structural distortions appears after carrier capture, we may not see harmonic function in configuration coordinate diagram as shown above. Under such circumstance, another package </a:t>
                </a:r>
                <a:r>
                  <a:rPr lang="en-US" sz="2200" i="1" dirty="0">
                    <a:solidFill>
                      <a:srgbClr val="0070C0"/>
                    </a:solidFill>
                    <a:latin typeface="Times New Roman" panose="02020603050405020304" pitchFamily="18" charset="0"/>
                    <a:cs typeface="Times New Roman" panose="02020603050405020304" pitchFamily="18" charset="0"/>
                  </a:rPr>
                  <a:t>CarrierCapture.jl </a:t>
                </a:r>
                <a:r>
                  <a:rPr lang="en-US" sz="2200" dirty="0">
                    <a:latin typeface="Times New Roman" panose="02020603050405020304" pitchFamily="18" charset="0"/>
                    <a:cs typeface="Times New Roman" panose="02020603050405020304" pitchFamily="18" charset="0"/>
                  </a:rPr>
                  <a:t>[3]</a:t>
                </a:r>
                <a:r>
                  <a:rPr lang="en-US" sz="2200" i="1" dirty="0">
                    <a:solidFill>
                      <a:srgbClr val="0070C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applied to deal with anharmonicity..</a:t>
                </a:r>
              </a:p>
            </p:txBody>
          </p:sp>
        </mc:Choice>
        <mc:Fallback xmlns="">
          <p:sp>
            <p:nvSpPr>
              <p:cNvPr id="2074" name="TextBox 2073">
                <a:extLst>
                  <a:ext uri="{FF2B5EF4-FFF2-40B4-BE49-F238E27FC236}">
                    <a16:creationId xmlns:a16="http://schemas.microsoft.com/office/drawing/2014/main" id="{05305825-DEF6-1E6D-3FBA-26A16EE59285}"/>
                  </a:ext>
                </a:extLst>
              </p:cNvPr>
              <p:cNvSpPr txBox="1">
                <a:spLocks noRot="1" noChangeAspect="1" noMove="1" noResize="1" noEditPoints="1" noAdjustHandles="1" noChangeArrowheads="1" noChangeShapeType="1" noTextEdit="1"/>
              </p:cNvSpPr>
              <p:nvPr/>
            </p:nvSpPr>
            <p:spPr>
              <a:xfrm>
                <a:off x="1835699" y="23731334"/>
                <a:ext cx="13966308" cy="1473609"/>
              </a:xfrm>
              <a:prstGeom prst="rect">
                <a:avLst/>
              </a:prstGeom>
              <a:blipFill>
                <a:blip r:embed="rId34"/>
                <a:stretch>
                  <a:fillRect l="-567" t="-2893" b="-7438"/>
                </a:stretch>
              </a:blipFill>
            </p:spPr>
            <p:txBody>
              <a:bodyPr/>
              <a:lstStyle/>
              <a:p>
                <a:r>
                  <a:rPr lang="en-US">
                    <a:noFill/>
                  </a:rPr>
                  <a:t> </a:t>
                </a:r>
              </a:p>
            </p:txBody>
          </p:sp>
        </mc:Fallback>
      </mc:AlternateContent>
      <p:sp>
        <p:nvSpPr>
          <p:cNvPr id="2076" name="TextBox 2075">
            <a:extLst>
              <a:ext uri="{FF2B5EF4-FFF2-40B4-BE49-F238E27FC236}">
                <a16:creationId xmlns:a16="http://schemas.microsoft.com/office/drawing/2014/main" id="{C97C8B8C-FE10-A78F-3D23-D9FF276D6BA3}"/>
              </a:ext>
            </a:extLst>
          </p:cNvPr>
          <p:cNvSpPr txBox="1"/>
          <p:nvPr/>
        </p:nvSpPr>
        <p:spPr>
          <a:xfrm>
            <a:off x="1482271" y="27856430"/>
            <a:ext cx="934111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Configuration coordinate diagram of Cu</a:t>
            </a:r>
            <a:r>
              <a:rPr lang="en-US" sz="2000" b="1" baseline="-25000" dirty="0">
                <a:latin typeface="Times New Roman" panose="02020603050405020304" pitchFamily="18" charset="0"/>
                <a:cs typeface="Times New Roman" panose="02020603050405020304" pitchFamily="18" charset="0"/>
              </a:rPr>
              <a:t>In</a:t>
            </a:r>
            <a:r>
              <a:rPr lang="en-US" sz="2000" b="1" dirty="0">
                <a:latin typeface="Times New Roman" panose="02020603050405020304" pitchFamily="18" charset="0"/>
                <a:cs typeface="Times New Roman" panose="02020603050405020304" pitchFamily="18" charset="0"/>
              </a:rPr>
              <a:t> (-1/0) (left) and Cu</a:t>
            </a:r>
            <a:r>
              <a:rPr lang="en-US" sz="2000" b="1" baseline="-25000" dirty="0">
                <a:latin typeface="Times New Roman" panose="02020603050405020304" pitchFamily="18" charset="0"/>
                <a:cs typeface="Times New Roman" panose="02020603050405020304" pitchFamily="18" charset="0"/>
              </a:rPr>
              <a:t>In</a:t>
            </a:r>
            <a:r>
              <a:rPr lang="en-US" sz="2000" b="1" dirty="0">
                <a:latin typeface="Times New Roman" panose="02020603050405020304" pitchFamily="18" charset="0"/>
                <a:cs typeface="Times New Roman" panose="02020603050405020304" pitchFamily="18" charset="0"/>
              </a:rPr>
              <a:t>(-2/-1) (right)</a:t>
            </a:r>
            <a:endParaRPr lang="en-US" sz="2000" b="1" dirty="0"/>
          </a:p>
        </p:txBody>
      </p:sp>
      <mc:AlternateContent xmlns:mc="http://schemas.openxmlformats.org/markup-compatibility/2006" xmlns:a14="http://schemas.microsoft.com/office/drawing/2010/main">
        <mc:Choice Requires="a14">
          <p:sp>
            <p:nvSpPr>
              <p:cNvPr id="2078" name="TextBox 2077">
                <a:extLst>
                  <a:ext uri="{FF2B5EF4-FFF2-40B4-BE49-F238E27FC236}">
                    <a16:creationId xmlns:a16="http://schemas.microsoft.com/office/drawing/2014/main" id="{B76C4BBB-E74D-F9D2-3A56-C241B4F433AB}"/>
                  </a:ext>
                </a:extLst>
              </p:cNvPr>
              <p:cNvSpPr txBox="1"/>
              <p:nvPr/>
            </p:nvSpPr>
            <p:spPr>
              <a:xfrm>
                <a:off x="4967027" y="33504381"/>
                <a:ext cx="2760564" cy="693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𝜏</m:t>
                          </m:r>
                        </m:e>
                        <m:sub>
                          <m:r>
                            <a:rPr lang="en-US" sz="2200" b="0" i="1" smtClean="0">
                              <a:latin typeface="Cambria Math" panose="02040503050406030204" pitchFamily="18" charset="0"/>
                            </a:rPr>
                            <m:t>𝑛</m:t>
                          </m:r>
                        </m:sub>
                      </m:sSub>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en-US" sz="2200" b="0" i="1" smtClean="0">
                                  <a:latin typeface="Cambria Math" panose="02040503050406030204" pitchFamily="18" charset="0"/>
                                </a:rPr>
                                <m:t>𝑛</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𝑡</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𝜈</m:t>
                              </m:r>
                            </m:e>
                            <m:sub>
                              <m:r>
                                <a:rPr lang="en-US" sz="2200" b="0" i="1" smtClean="0">
                                  <a:latin typeface="Cambria Math" panose="02040503050406030204" pitchFamily="18" charset="0"/>
                                </a:rPr>
                                <m:t>𝑡h𝑛</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𝜎</m:t>
                              </m:r>
                            </m:e>
                            <m:sub>
                              <m:r>
                                <a:rPr lang="en-US" sz="2200" b="0" i="1" smtClean="0">
                                  <a:latin typeface="Cambria Math" panose="02040503050406030204" pitchFamily="18" charset="0"/>
                                </a:rPr>
                                <m:t>𝑛</m:t>
                              </m:r>
                            </m:sub>
                          </m:sSub>
                        </m:den>
                      </m:f>
                    </m:oMath>
                  </m:oMathPara>
                </a14:m>
                <a:endParaRPr lang="en-US" sz="2200" dirty="0"/>
              </a:p>
            </p:txBody>
          </p:sp>
        </mc:Choice>
        <mc:Fallback xmlns="">
          <p:sp>
            <p:nvSpPr>
              <p:cNvPr id="2078" name="TextBox 2077">
                <a:extLst>
                  <a:ext uri="{FF2B5EF4-FFF2-40B4-BE49-F238E27FC236}">
                    <a16:creationId xmlns:a16="http://schemas.microsoft.com/office/drawing/2014/main" id="{B76C4BBB-E74D-F9D2-3A56-C241B4F433AB}"/>
                  </a:ext>
                </a:extLst>
              </p:cNvPr>
              <p:cNvSpPr txBox="1">
                <a:spLocks noRot="1" noChangeAspect="1" noMove="1" noResize="1" noEditPoints="1" noAdjustHandles="1" noChangeArrowheads="1" noChangeShapeType="1" noTextEdit="1"/>
              </p:cNvSpPr>
              <p:nvPr/>
            </p:nvSpPr>
            <p:spPr>
              <a:xfrm>
                <a:off x="4967027" y="33504381"/>
                <a:ext cx="2760564" cy="693267"/>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DB4B88F9-6781-BDB0-0E64-A0265039AA4C}"/>
                  </a:ext>
                </a:extLst>
              </p:cNvPr>
              <p:cNvSpPr txBox="1"/>
              <p:nvPr/>
            </p:nvSpPr>
            <p:spPr>
              <a:xfrm>
                <a:off x="1978231" y="33512711"/>
                <a:ext cx="2743636" cy="7304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𝜏</m:t>
                          </m:r>
                        </m:e>
                        <m:sub>
                          <m:r>
                            <a:rPr lang="en-US" sz="2200" b="0" i="1" smtClean="0">
                              <a:latin typeface="Cambria Math" panose="02040503050406030204" pitchFamily="18" charset="0"/>
                              <a:ea typeface="Cambria Math" panose="02040503050406030204" pitchFamily="18" charset="0"/>
                            </a:rPr>
                            <m:t>𝑝</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𝑝</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𝑡</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𝜈</m:t>
                              </m:r>
                            </m:e>
                            <m:sub>
                              <m:r>
                                <a:rPr lang="en-US" sz="2200" b="0" i="1" smtClean="0">
                                  <a:latin typeface="Cambria Math" panose="02040503050406030204" pitchFamily="18" charset="0"/>
                                </a:rPr>
                                <m:t>𝑡h𝑝</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𝜎</m:t>
                              </m:r>
                            </m:e>
                            <m:sub>
                              <m:r>
                                <a:rPr lang="en-US" sz="2200" b="0" i="1" smtClean="0">
                                  <a:latin typeface="Cambria Math" panose="02040503050406030204" pitchFamily="18" charset="0"/>
                                  <a:ea typeface="Cambria Math" panose="02040503050406030204" pitchFamily="18" charset="0"/>
                                </a:rPr>
                                <m:t>𝑝</m:t>
                              </m:r>
                            </m:sub>
                          </m:sSub>
                        </m:den>
                      </m:f>
                    </m:oMath>
                  </m:oMathPara>
                </a14:m>
                <a:endParaRPr lang="en-US" sz="2200" dirty="0"/>
              </a:p>
            </p:txBody>
          </p:sp>
        </mc:Choice>
        <mc:Fallback xmlns="">
          <p:sp>
            <p:nvSpPr>
              <p:cNvPr id="96" name="TextBox 95">
                <a:extLst>
                  <a:ext uri="{FF2B5EF4-FFF2-40B4-BE49-F238E27FC236}">
                    <a16:creationId xmlns:a16="http://schemas.microsoft.com/office/drawing/2014/main" id="{DB4B88F9-6781-BDB0-0E64-A0265039AA4C}"/>
                  </a:ext>
                </a:extLst>
              </p:cNvPr>
              <p:cNvSpPr txBox="1">
                <a:spLocks noRot="1" noChangeAspect="1" noMove="1" noResize="1" noEditPoints="1" noAdjustHandles="1" noChangeArrowheads="1" noChangeShapeType="1" noTextEdit="1"/>
              </p:cNvSpPr>
              <p:nvPr/>
            </p:nvSpPr>
            <p:spPr>
              <a:xfrm>
                <a:off x="1978231" y="33512711"/>
                <a:ext cx="2743636" cy="730456"/>
              </a:xfrm>
              <a:prstGeom prst="rect">
                <a:avLst/>
              </a:prstGeom>
              <a:blipFill>
                <a:blip r:embed="rId36"/>
                <a:stretch>
                  <a:fillRect/>
                </a:stretch>
              </a:blipFill>
            </p:spPr>
            <p:txBody>
              <a:bodyPr/>
              <a:lstStyle/>
              <a:p>
                <a:r>
                  <a:rPr lang="en-US">
                    <a:noFill/>
                  </a:rPr>
                  <a:t> </a:t>
                </a:r>
              </a:p>
            </p:txBody>
          </p:sp>
        </mc:Fallback>
      </mc:AlternateContent>
      <p:sp>
        <p:nvSpPr>
          <p:cNvPr id="99" name="TextBox 98">
            <a:extLst>
              <a:ext uri="{FF2B5EF4-FFF2-40B4-BE49-F238E27FC236}">
                <a16:creationId xmlns:a16="http://schemas.microsoft.com/office/drawing/2014/main" id="{336787B6-0C03-AC47-77B2-3CB536F9EC25}"/>
              </a:ext>
            </a:extLst>
          </p:cNvPr>
          <p:cNvSpPr txBox="1"/>
          <p:nvPr/>
        </p:nvSpPr>
        <p:spPr>
          <a:xfrm>
            <a:off x="8161760" y="32655011"/>
            <a:ext cx="7914808" cy="1477328"/>
          </a:xfrm>
          <a:prstGeom prst="rect">
            <a:avLst/>
          </a:prstGeom>
          <a:noFill/>
        </p:spPr>
        <p:txBody>
          <a:bodyPr wrap="square" lIns="0" tIns="0" rIns="0" bIns="0" rtlCol="0">
            <a:spAutoFit/>
          </a:bodyPr>
          <a:lstStyle/>
          <a:p>
            <a:r>
              <a:rPr lang="en-US" sz="2400" b="0" dirty="0">
                <a:latin typeface="Times New Roman" panose="02020603050405020304" pitchFamily="18" charset="0"/>
                <a:cs typeface="Times New Roman" panose="02020603050405020304" pitchFamily="18" charset="0"/>
              </a:rPr>
              <a:t>The capture coefficient/capture cross section obtained from </a:t>
            </a:r>
            <a:r>
              <a:rPr lang="en-US" sz="2400" b="0" dirty="0" err="1">
                <a:latin typeface="Times New Roman" panose="02020603050405020304" pitchFamily="18" charset="0"/>
                <a:cs typeface="Times New Roman" panose="02020603050405020304" pitchFamily="18" charset="0"/>
              </a:rPr>
              <a:t>Nonrad</a:t>
            </a: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a:t>
            </a:r>
            <a:r>
              <a:rPr lang="en-US" sz="2400" b="0" dirty="0">
                <a:latin typeface="Times New Roman" panose="02020603050405020304" pitchFamily="18" charset="0"/>
                <a:cs typeface="Times New Roman" panose="02020603050405020304" pitchFamily="18" charset="0"/>
              </a:rPr>
              <a:t> implemented into SRH model in device simulation. We use such model to compare with experiment and find they have </a:t>
            </a:r>
            <a:r>
              <a:rPr lang="en-US" sz="2400" dirty="0">
                <a:latin typeface="Times New Roman" panose="02020603050405020304" pitchFamily="18" charset="0"/>
                <a:cs typeface="Times New Roman" panose="02020603050405020304" pitchFamily="18" charset="0"/>
              </a:rPr>
              <a:t>close</a:t>
            </a:r>
            <a:r>
              <a:rPr lang="en-US" sz="2400" b="0" dirty="0">
                <a:latin typeface="Times New Roman" panose="02020603050405020304" pitchFamily="18" charset="0"/>
                <a:cs typeface="Times New Roman" panose="02020603050405020304" pitchFamily="18" charset="0"/>
              </a:rPr>
              <a:t> match.</a:t>
            </a:r>
          </a:p>
        </p:txBody>
      </p:sp>
      <p:sp>
        <p:nvSpPr>
          <p:cNvPr id="101" name="Rectangle 100">
            <a:extLst>
              <a:ext uri="{FF2B5EF4-FFF2-40B4-BE49-F238E27FC236}">
                <a16:creationId xmlns:a16="http://schemas.microsoft.com/office/drawing/2014/main" id="{379CBA91-C68E-BBE9-F1B8-2CFB37CE9AE1}"/>
              </a:ext>
            </a:extLst>
          </p:cNvPr>
          <p:cNvSpPr>
            <a:spLocks/>
          </p:cNvSpPr>
          <p:nvPr/>
        </p:nvSpPr>
        <p:spPr>
          <a:xfrm>
            <a:off x="16913411" y="30250652"/>
            <a:ext cx="14573753" cy="22060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F1849FB0-4174-5BAD-6064-92AECA786941}"/>
              </a:ext>
            </a:extLst>
          </p:cNvPr>
          <p:cNvSpPr txBox="1">
            <a:spLocks/>
          </p:cNvSpPr>
          <p:nvPr/>
        </p:nvSpPr>
        <p:spPr>
          <a:xfrm>
            <a:off x="16913411" y="29411327"/>
            <a:ext cx="14573753"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References</a:t>
            </a:r>
            <a:endParaRPr lang="en-US" sz="4800" b="1" baseline="-25000" dirty="0">
              <a:latin typeface="Arial"/>
              <a:cs typeface="Arial"/>
            </a:endParaRPr>
          </a:p>
        </p:txBody>
      </p:sp>
      <p:sp>
        <p:nvSpPr>
          <p:cNvPr id="105" name="TextBox 104">
            <a:extLst>
              <a:ext uri="{FF2B5EF4-FFF2-40B4-BE49-F238E27FC236}">
                <a16:creationId xmlns:a16="http://schemas.microsoft.com/office/drawing/2014/main" id="{C7EBE367-1924-E03F-67E8-DD1A6BB6BD44}"/>
              </a:ext>
            </a:extLst>
          </p:cNvPr>
          <p:cNvSpPr txBox="1"/>
          <p:nvPr/>
        </p:nvSpPr>
        <p:spPr>
          <a:xfrm>
            <a:off x="2253371" y="34334627"/>
            <a:ext cx="534985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Device schematic of CIGS solar cell</a:t>
            </a:r>
            <a:endParaRPr lang="en-US" sz="2400" b="1" dirty="0"/>
          </a:p>
        </p:txBody>
      </p:sp>
      <p:sp>
        <p:nvSpPr>
          <p:cNvPr id="107" name="TextBox 106">
            <a:extLst>
              <a:ext uri="{FF2B5EF4-FFF2-40B4-BE49-F238E27FC236}">
                <a16:creationId xmlns:a16="http://schemas.microsoft.com/office/drawing/2014/main" id="{9113E7E9-4B63-FB1F-ED98-CDAD828862B3}"/>
              </a:ext>
            </a:extLst>
          </p:cNvPr>
          <p:cNvSpPr txBox="1"/>
          <p:nvPr/>
        </p:nvSpPr>
        <p:spPr>
          <a:xfrm>
            <a:off x="8194918" y="34415000"/>
            <a:ext cx="760708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Comparison between device simulation and experiment</a:t>
            </a:r>
            <a:endParaRPr lang="en-US" sz="2400" b="1" dirty="0"/>
          </a:p>
        </p:txBody>
      </p:sp>
      <p:sp>
        <p:nvSpPr>
          <p:cNvPr id="112" name="TextBox 111">
            <a:extLst>
              <a:ext uri="{FF2B5EF4-FFF2-40B4-BE49-F238E27FC236}">
                <a16:creationId xmlns:a16="http://schemas.microsoft.com/office/drawing/2014/main" id="{F095C83E-1ADD-800C-2239-2800A0EF1A11}"/>
              </a:ext>
            </a:extLst>
          </p:cNvPr>
          <p:cNvSpPr txBox="1"/>
          <p:nvPr/>
        </p:nvSpPr>
        <p:spPr>
          <a:xfrm>
            <a:off x="17239456" y="30595443"/>
            <a:ext cx="14196673"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Alkauskas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Audrius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Qimin</a:t>
            </a:r>
            <a:r>
              <a:rPr lang="en-US" sz="2000" dirty="0">
                <a:latin typeface="Times New Roman" panose="02020603050405020304" pitchFamily="18" charset="0"/>
                <a:cs typeface="Times New Roman" panose="02020603050405020304" pitchFamily="18" charset="0"/>
              </a:rPr>
              <a:t> Yan, and Chris G. Van de </a:t>
            </a:r>
            <a:r>
              <a:rPr lang="en-US" sz="2000" dirty="0" err="1">
                <a:latin typeface="Times New Roman" panose="02020603050405020304" pitchFamily="18" charset="0"/>
                <a:cs typeface="Times New Roman" panose="02020603050405020304" pitchFamily="18" charset="0"/>
              </a:rPr>
              <a:t>Walle</a:t>
            </a:r>
            <a:r>
              <a:rPr lang="en-US" sz="2000" dirty="0">
                <a:latin typeface="Times New Roman" panose="02020603050405020304" pitchFamily="18" charset="0"/>
                <a:cs typeface="Times New Roman" panose="02020603050405020304" pitchFamily="18" charset="0"/>
              </a:rPr>
              <a:t>. Physical Review B 90.7 (2014): 075202. </a:t>
            </a:r>
          </a:p>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Turiansky</a:t>
            </a:r>
            <a:r>
              <a:rPr lang="en-US" sz="2000" dirty="0">
                <a:latin typeface="Times New Roman" panose="02020603050405020304" pitchFamily="18" charset="0"/>
                <a:cs typeface="Times New Roman" panose="02020603050405020304" pitchFamily="18" charset="0"/>
              </a:rPr>
              <a:t>, Mark E., et al. Computer Physics Communications 267 (2021): 108056.</a:t>
            </a:r>
          </a:p>
          <a:p>
            <a:r>
              <a:rPr lang="en-US" sz="2000" dirty="0">
                <a:latin typeface="Times New Roman" panose="02020603050405020304" pitchFamily="18" charset="0"/>
                <a:cs typeface="Times New Roman" panose="02020603050405020304" pitchFamily="18" charset="0"/>
              </a:rPr>
              <a:t>[3] Kim, </a:t>
            </a:r>
            <a:r>
              <a:rPr lang="en-US" sz="2000" dirty="0" err="1">
                <a:latin typeface="Times New Roman" panose="02020603050405020304" pitchFamily="18" charset="0"/>
                <a:cs typeface="Times New Roman" panose="02020603050405020304" pitchFamily="18" charset="0"/>
              </a:rPr>
              <a:t>Sunghyun</a:t>
            </a:r>
            <a:r>
              <a:rPr lang="en-US" sz="2000" dirty="0">
                <a:latin typeface="Times New Roman" panose="02020603050405020304" pitchFamily="18" charset="0"/>
                <a:cs typeface="Times New Roman" panose="02020603050405020304" pitchFamily="18" charset="0"/>
              </a:rPr>
              <a:t>, et al. Journal of Open Source Software 5.47 (2020): 2102.</a:t>
            </a:r>
          </a:p>
          <a:p>
            <a:r>
              <a:rPr lang="en-US" sz="2000" dirty="0">
                <a:latin typeface="Times New Roman" panose="02020603050405020304" pitchFamily="18" charset="0"/>
                <a:cs typeface="Times New Roman" panose="02020603050405020304" pitchFamily="18" charset="0"/>
              </a:rPr>
              <a:t>[4] Jackson, Philip, et al. Progress in Photovoltaics: Research and Applications 15.6 (2007): 507-519.</a:t>
            </a:r>
          </a:p>
          <a:p>
            <a:r>
              <a:rPr lang="en-US" sz="2000" dirty="0">
                <a:latin typeface="Times New Roman" panose="02020603050405020304" pitchFamily="18" charset="0"/>
                <a:cs typeface="Times New Roman" panose="02020603050405020304" pitchFamily="18" charset="0"/>
              </a:rPr>
              <a:t>[5] Kavanagh, Seán R., Aron Walsh, and David O. Scanlon. ACS energy letters 6.4 (2021): 1392-1398.</a:t>
            </a:r>
          </a:p>
        </p:txBody>
      </p:sp>
      <p:sp>
        <p:nvSpPr>
          <p:cNvPr id="113" name="TextBox 112">
            <a:extLst>
              <a:ext uri="{FF2B5EF4-FFF2-40B4-BE49-F238E27FC236}">
                <a16:creationId xmlns:a16="http://schemas.microsoft.com/office/drawing/2014/main" id="{7AD6512F-7182-D5A5-78A8-2B9F9903FBFF}"/>
              </a:ext>
            </a:extLst>
          </p:cNvPr>
          <p:cNvSpPr txBox="1"/>
          <p:nvPr/>
        </p:nvSpPr>
        <p:spPr>
          <a:xfrm>
            <a:off x="22192802" y="28264742"/>
            <a:ext cx="9196549"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Next steps: We will keep exploring other possible deep level defects and build coupled materials/process/device models for CdTe</a:t>
            </a:r>
            <a:r>
              <a:rPr lang="en-US" sz="2200" baseline="-25000" dirty="0">
                <a:latin typeface="Times New Roman" panose="02020603050405020304" pitchFamily="18" charset="0"/>
                <a:cs typeface="Times New Roman" panose="02020603050405020304" pitchFamily="18" charset="0"/>
              </a:rPr>
              <a:t>1-x</a:t>
            </a:r>
            <a:r>
              <a:rPr lang="en-US" sz="2200" dirty="0">
                <a:latin typeface="Times New Roman" panose="02020603050405020304" pitchFamily="18" charset="0"/>
                <a:cs typeface="Times New Roman" panose="02020603050405020304" pitchFamily="18" charset="0"/>
              </a:rPr>
              <a:t>Se</a:t>
            </a:r>
            <a:r>
              <a:rPr lang="en-US" sz="2200" baseline="-25000"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photovoltaics.</a:t>
            </a: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A447592D-AD20-C917-70A8-C0EDB6D2AA4C}"/>
                  </a:ext>
                </a:extLst>
              </p:cNvPr>
              <p:cNvSpPr txBox="1"/>
              <p:nvPr/>
            </p:nvSpPr>
            <p:spPr>
              <a:xfrm>
                <a:off x="17239457" y="21877602"/>
                <a:ext cx="13960986" cy="830997"/>
              </a:xfrm>
              <a:prstGeom prst="rect">
                <a:avLst/>
              </a:prstGeom>
              <a:noFill/>
            </p:spPr>
            <p:txBody>
              <a:bodyPr wrap="square" rtlCol="0">
                <a:spAutoFit/>
              </a:bodyPr>
              <a:lstStyle/>
              <a:p>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In n-type, p-type, or nearly intrinsic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CdTe</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𝑅</m:t>
                    </m:r>
                    <m:r>
                      <a:rPr kumimoji="0" lang="en-US" sz="2400" b="0" i="0" u="none" strike="noStrike" kern="1200" cap="none" spc="0" normalizeH="0" baseline="0" noProof="0" smtClean="0">
                        <a:ln>
                          <a:noFill/>
                        </a:ln>
                        <a:solidFill>
                          <a:schemeClr val="tx1"/>
                        </a:solidFill>
                        <a:effectLst/>
                        <a:uLnTx/>
                        <a:uFillTx/>
                        <a:latin typeface="Cambria Math" panose="02040503050406030204" pitchFamily="18" charset="0"/>
                      </a:rPr>
                      <m:t>3</m:t>
                    </m:r>
                    <m:r>
                      <a:rPr kumimoji="0" lang="en-US" sz="2400" b="0" i="1" u="none" strike="noStrike" kern="1200" cap="none" spc="0" normalizeH="0" baseline="0" noProof="0" smtClean="0">
                        <a:ln>
                          <a:noFill/>
                        </a:ln>
                        <a:solidFill>
                          <a:schemeClr val="tx1"/>
                        </a:solidFill>
                        <a:effectLst/>
                        <a:uLnTx/>
                        <a:uFillTx/>
                        <a:latin typeface="Cambria Math" panose="02040503050406030204" pitchFamily="18" charset="0"/>
                      </a:rPr>
                      <m:t>,</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𝑅</m:t>
                    </m:r>
                    <m:r>
                      <a:rPr kumimoji="0" lang="en-US" sz="2400" b="0" i="0" u="none" strike="noStrike" kern="1200" cap="none" spc="0" normalizeH="0" baseline="0" noProof="0">
                        <a:ln>
                          <a:noFill/>
                        </a:ln>
                        <a:solidFill>
                          <a:schemeClr val="tx1"/>
                        </a:solidFill>
                        <a:effectLst/>
                        <a:uLnTx/>
                        <a:uFillTx/>
                        <a:latin typeface="Cambria Math" panose="02040503050406030204" pitchFamily="18" charset="0"/>
                      </a:rPr>
                      <m:t>4</m:t>
                    </m:r>
                    <m:r>
                      <a:rPr kumimoji="0" lang="en-US" sz="2400" b="0" i="1" u="none" strike="noStrike" kern="1200" cap="none" spc="0" normalizeH="0" baseline="0" noProof="0" smtClean="0">
                        <a:ln>
                          <a:noFill/>
                        </a:ln>
                        <a:solidFill>
                          <a:schemeClr val="tx1"/>
                        </a:solidFill>
                        <a:effectLst/>
                        <a:uLnTx/>
                        <a:uFillTx/>
                        <a:latin typeface="Cambria Math" panose="02040503050406030204" pitchFamily="18" charset="0"/>
                      </a:rPr>
                      <m:t>,</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𝑅</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6,</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𝑅</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7≫</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𝑅</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1,</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𝑅</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2,</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𝑅</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rPr>
                      <m:t>5</m:t>
                    </m:r>
                  </m:oMath>
                </a14:m>
                <a:r>
                  <a:rPr lang="en-US" sz="2400" dirty="0">
                    <a:solidFill>
                      <a:schemeClr val="tx1"/>
                    </a:solidFill>
                    <a:latin typeface="Times New Roman" panose="02020603050405020304" pitchFamily="18" charset="0"/>
                    <a:cs typeface="Times New Roman" panose="02020603050405020304" pitchFamily="18" charset="0"/>
                  </a:rPr>
                  <a:t>. Thus, (-1, 0_dimer) transition is the dominant recombination process. </a:t>
                </a:r>
              </a:p>
            </p:txBody>
          </p:sp>
        </mc:Choice>
        <mc:Fallback xmlns="">
          <p:sp>
            <p:nvSpPr>
              <p:cNvPr id="114" name="TextBox 113">
                <a:extLst>
                  <a:ext uri="{FF2B5EF4-FFF2-40B4-BE49-F238E27FC236}">
                    <a16:creationId xmlns:a16="http://schemas.microsoft.com/office/drawing/2014/main" id="{A447592D-AD20-C917-70A8-C0EDB6D2AA4C}"/>
                  </a:ext>
                </a:extLst>
              </p:cNvPr>
              <p:cNvSpPr txBox="1">
                <a:spLocks noRot="1" noChangeAspect="1" noMove="1" noResize="1" noEditPoints="1" noAdjustHandles="1" noChangeArrowheads="1" noChangeShapeType="1" noTextEdit="1"/>
              </p:cNvSpPr>
              <p:nvPr/>
            </p:nvSpPr>
            <p:spPr>
              <a:xfrm>
                <a:off x="17239457" y="21877602"/>
                <a:ext cx="13960986" cy="830997"/>
              </a:xfrm>
              <a:prstGeom prst="rect">
                <a:avLst/>
              </a:prstGeom>
              <a:blipFill>
                <a:blip r:embed="rId37"/>
                <a:stretch>
                  <a:fillRect l="-699" t="-5882" b="-16176"/>
                </a:stretch>
              </a:blipFill>
            </p:spPr>
            <p:txBody>
              <a:bodyPr/>
              <a:lstStyle/>
              <a:p>
                <a:r>
                  <a:rPr lang="en-US">
                    <a:noFill/>
                  </a:rPr>
                  <a:t> </a:t>
                </a:r>
              </a:p>
            </p:txBody>
          </p:sp>
        </mc:Fallback>
      </mc:AlternateContent>
      <p:sp>
        <p:nvSpPr>
          <p:cNvPr id="116" name="TextBox 115">
            <a:extLst>
              <a:ext uri="{FF2B5EF4-FFF2-40B4-BE49-F238E27FC236}">
                <a16:creationId xmlns:a16="http://schemas.microsoft.com/office/drawing/2014/main" id="{741BCAB4-1B87-20D9-3556-CB0C108BE25F}"/>
              </a:ext>
            </a:extLst>
          </p:cNvPr>
          <p:cNvSpPr txBox="1"/>
          <p:nvPr/>
        </p:nvSpPr>
        <p:spPr>
          <a:xfrm>
            <a:off x="21444858" y="24520708"/>
            <a:ext cx="9755586" cy="769441"/>
          </a:xfrm>
          <a:prstGeom prst="rect">
            <a:avLst/>
          </a:prstGeom>
          <a:noFill/>
        </p:spPr>
        <p:txBody>
          <a:bodyPr wrap="square" rtlCol="0">
            <a:spAutoFit/>
          </a:bodyPr>
          <a:lstStyle/>
          <a:p>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When injection level is higher than 10</a:t>
            </a:r>
            <a:r>
              <a:rPr kumimoji="0" lang="en-US" sz="2200" b="0" i="0" u="none" strike="noStrike" kern="1200" cap="none" spc="0" normalizeH="0" baseline="30000" noProof="0" dirty="0">
                <a:ln>
                  <a:noFill/>
                </a:ln>
                <a:effectLst/>
                <a:uLnTx/>
                <a:uFillTx/>
                <a:latin typeface="Times New Roman" panose="02020603050405020304" pitchFamily="18" charset="0"/>
                <a:cs typeface="Times New Roman" panose="02020603050405020304" pitchFamily="18" charset="0"/>
              </a:rPr>
              <a:t>7 </a:t>
            </a:r>
            <a:r>
              <a:rPr kumimoji="0" lang="en-US" sz="2200" b="0"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cm</a:t>
            </a:r>
            <a:r>
              <a:rPr kumimoji="0" lang="en-US" sz="2200" b="0" i="0" u="none" strike="noStrike" kern="1200" cap="none" spc="0" normalizeH="0" baseline="30000" noProof="0" dirty="0">
                <a:ln>
                  <a:noFill/>
                </a:ln>
                <a:effectLst/>
                <a:uLnTx/>
                <a:uFillTx/>
                <a:latin typeface="Times New Roman" panose="02020603050405020304" pitchFamily="18" charset="0"/>
                <a:cs typeface="Times New Roman" panose="02020603050405020304" pitchFamily="18" charset="0"/>
              </a:rPr>
              <a:t>-3</a:t>
            </a:r>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R3/R4 </a:t>
            </a:r>
            <a:r>
              <a:rPr lang="en-US" sz="2200" dirty="0">
                <a:latin typeface="Times New Roman" panose="02020603050405020304" pitchFamily="18" charset="0"/>
                <a:cs typeface="Times New Roman" panose="02020603050405020304" pitchFamily="18" charset="0"/>
              </a:rPr>
              <a:t>becomes a constant value. We can then derive a new SRH model to be implemented into device simulation</a:t>
            </a:r>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0FCF07BE-FC1E-E8B8-B7DB-3E72391F1D74}"/>
              </a:ext>
            </a:extLst>
          </p:cNvPr>
          <p:cNvSpPr txBox="1"/>
          <p:nvPr/>
        </p:nvSpPr>
        <p:spPr>
          <a:xfrm>
            <a:off x="17187128" y="13433032"/>
            <a:ext cx="6769974"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 dominant recombination center identified by researchers is </a:t>
            </a:r>
            <a:r>
              <a:rPr lang="en-US" sz="2200" dirty="0" err="1">
                <a:latin typeface="Times New Roman" panose="02020603050405020304" pitchFamily="18" charset="0"/>
                <a:cs typeface="Times New Roman" panose="02020603050405020304" pitchFamily="18" charset="0"/>
              </a:rPr>
              <a:t>V</a:t>
            </a:r>
            <a:r>
              <a:rPr lang="en-US" sz="2200" baseline="-25000" dirty="0" err="1">
                <a:latin typeface="Times New Roman" panose="02020603050405020304" pitchFamily="18" charset="0"/>
                <a:cs typeface="Times New Roman" panose="02020603050405020304" pitchFamily="18" charset="0"/>
              </a:rPr>
              <a:t>Cd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a:t>
            </a:r>
            <a:r>
              <a:rPr lang="en-US" sz="2200" baseline="-25000" dirty="0" err="1">
                <a:latin typeface="Times New Roman" panose="02020603050405020304" pitchFamily="18" charset="0"/>
                <a:cs typeface="Times New Roman" panose="02020603050405020304" pitchFamily="18" charset="0"/>
              </a:rPr>
              <a:t>Cd</a:t>
            </a:r>
            <a:r>
              <a:rPr lang="en-US" sz="2200" dirty="0">
                <a:latin typeface="Times New Roman" panose="02020603050405020304" pitchFamily="18" charset="0"/>
                <a:cs typeface="Times New Roman" panose="02020603050405020304" pitchFamily="18" charset="0"/>
              </a:rPr>
              <a:t> goes through a large structure distortion when the charge state changes from 0 to -2 [5]. </a:t>
            </a:r>
          </a:p>
        </p:txBody>
      </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2E6318C1-9A48-9BD8-76C8-524640E136F4}"/>
                  </a:ext>
                </a:extLst>
              </p:cNvPr>
              <p:cNvSpPr txBox="1"/>
              <p:nvPr/>
            </p:nvSpPr>
            <p:spPr>
              <a:xfrm>
                <a:off x="17132923" y="16599322"/>
                <a:ext cx="2101671" cy="720454"/>
              </a:xfrm>
              <a:prstGeom prst="rect">
                <a:avLst/>
              </a:prstGeom>
              <a:noFill/>
            </p:spPr>
            <p:txBody>
              <a:bodyPr wrap="square">
                <a:spAutoFit/>
              </a:bodyPr>
              <a:lstStyle/>
              <a:p>
                <a14:m>
                  <m:oMath xmlns:m="http://schemas.openxmlformats.org/officeDocument/2006/math">
                    <m:sSubSup>
                      <m:sSubSupPr>
                        <m:ctrlPr>
                          <a:rPr kumimoji="0" lang="en-US" sz="20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20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20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20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2−</m:t>
                        </m:r>
                      </m:sup>
                    </m:sSubSup>
                  </m:oMath>
                </a14:m>
                <a:r>
                  <a:rPr lang="en-US" sz="2000" dirty="0">
                    <a:latin typeface="Times New Roman" panose="02020603050405020304" pitchFamily="18" charset="0"/>
                    <a:cs typeface="Times New Roman" panose="02020603050405020304" pitchFamily="18" charset="0"/>
                  </a:rPr>
                  <a:t> Td-symmetry</a:t>
                </a:r>
              </a:p>
              <a:p>
                <a:r>
                  <a:rPr lang="en-US" sz="2000" dirty="0">
                    <a:latin typeface="Times New Roman" panose="02020603050405020304" pitchFamily="18" charset="0"/>
                    <a:cs typeface="Times New Roman" panose="02020603050405020304" pitchFamily="18" charset="0"/>
                  </a:rPr>
                  <a:t>(a1=a2=a3=a4)</a:t>
                </a:r>
              </a:p>
            </p:txBody>
          </p:sp>
        </mc:Choice>
        <mc:Fallback xmlns="">
          <p:sp>
            <p:nvSpPr>
              <p:cNvPr id="120" name="TextBox 119">
                <a:extLst>
                  <a:ext uri="{FF2B5EF4-FFF2-40B4-BE49-F238E27FC236}">
                    <a16:creationId xmlns:a16="http://schemas.microsoft.com/office/drawing/2014/main" id="{2E6318C1-9A48-9BD8-76C8-524640E136F4}"/>
                  </a:ext>
                </a:extLst>
              </p:cNvPr>
              <p:cNvSpPr txBox="1">
                <a:spLocks noRot="1" noChangeAspect="1" noMove="1" noResize="1" noEditPoints="1" noAdjustHandles="1" noChangeArrowheads="1" noChangeShapeType="1" noTextEdit="1"/>
              </p:cNvSpPr>
              <p:nvPr/>
            </p:nvSpPr>
            <p:spPr>
              <a:xfrm>
                <a:off x="17132923" y="16599322"/>
                <a:ext cx="2101671" cy="720454"/>
              </a:xfrm>
              <a:prstGeom prst="rect">
                <a:avLst/>
              </a:prstGeom>
              <a:blipFill>
                <a:blip r:embed="rId38"/>
                <a:stretch>
                  <a:fillRect l="-3198" t="-3390" r="-581" b="-14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B18E093B-5520-DD75-0EFF-17956D840791}"/>
                  </a:ext>
                </a:extLst>
              </p:cNvPr>
              <p:cNvSpPr txBox="1"/>
              <p:nvPr/>
            </p:nvSpPr>
            <p:spPr>
              <a:xfrm>
                <a:off x="19248995" y="16657777"/>
                <a:ext cx="2101671" cy="710387"/>
              </a:xfrm>
              <a:prstGeom prst="rect">
                <a:avLst/>
              </a:prstGeom>
              <a:noFill/>
            </p:spPr>
            <p:txBody>
              <a:bodyPr wrap="square">
                <a:spAutoFit/>
              </a:bodyPr>
              <a:lstStyle>
                <a:defPPr>
                  <a:defRPr lang="en-US"/>
                </a:defPPr>
                <a:lvl1pPr>
                  <a:defRPr kumimoji="0" sz="2000" b="0" i="1" u="none" strike="noStrike" kern="0" cap="none" spc="0" normalizeH="0" baseline="0">
                    <a:ln>
                      <a:noFill/>
                    </a:ln>
                    <a:solidFill>
                      <a:srgbClr val="4B545D"/>
                    </a:solidFill>
                    <a:effectLst/>
                    <a:uLnTx/>
                    <a:uFillTx/>
                    <a:latin typeface="Cambria Math" panose="02040503050406030204" pitchFamily="18" charset="0"/>
                  </a:defRPr>
                </a:lvl1pPr>
              </a:lstStyle>
              <a:p>
                <a14:m>
                  <m:oMath xmlns:m="http://schemas.openxmlformats.org/officeDocument/2006/math">
                    <m:sSubSup>
                      <m:sSubSupPr>
                        <m:ctrlPr>
                          <a:rPr lang="en-US" i="1">
                            <a:latin typeface="Cambria Math" panose="02040503050406030204" pitchFamily="18" charset="0"/>
                          </a:rPr>
                        </m:ctrlPr>
                      </m:sSubSupPr>
                      <m:e>
                        <m:r>
                          <m:rPr>
                            <m:sty m:val="p"/>
                          </m:rPr>
                          <a:rPr lang="en-US" i="0">
                            <a:latin typeface="Cambria Math" panose="02040503050406030204" pitchFamily="18" charset="0"/>
                          </a:rPr>
                          <m:t>V</m:t>
                        </m:r>
                      </m:e>
                      <m:sub>
                        <m:r>
                          <m:rPr>
                            <m:sty m:val="p"/>
                          </m:rPr>
                          <a:rPr lang="en-US" i="0">
                            <a:latin typeface="Cambria Math" panose="02040503050406030204" pitchFamily="18" charset="0"/>
                          </a:rPr>
                          <m:t>Cd</m:t>
                        </m:r>
                      </m:sub>
                      <m:sup>
                        <m:r>
                          <a:rPr lang="en-US" i="0">
                            <a:latin typeface="Cambria Math" panose="02040503050406030204" pitchFamily="18" charset="0"/>
                          </a:rPr>
                          <m:t>−</m:t>
                        </m:r>
                      </m:sup>
                    </m:sSubSup>
                  </m:oMath>
                </a14:m>
                <a:r>
                  <a:rPr lang="en-US" i="0" dirty="0">
                    <a:latin typeface="Times New Roman" panose="02020603050405020304" pitchFamily="18" charset="0"/>
                    <a:cs typeface="Times New Roman" panose="02020603050405020304" pitchFamily="18" charset="0"/>
                  </a:rPr>
                  <a:t> </a:t>
                </a:r>
                <a:r>
                  <a:rPr lang="en-US" i="0" dirty="0">
                    <a:solidFill>
                      <a:schemeClr val="tx1"/>
                    </a:solidFill>
                    <a:latin typeface="Times New Roman" panose="02020603050405020304" pitchFamily="18" charset="0"/>
                    <a:cs typeface="Times New Roman" panose="02020603050405020304" pitchFamily="18" charset="0"/>
                  </a:rPr>
                  <a:t>C</a:t>
                </a:r>
                <a:r>
                  <a:rPr lang="en-US" i="0" baseline="-25000" dirty="0">
                    <a:solidFill>
                      <a:schemeClr val="tx1"/>
                    </a:solidFill>
                    <a:latin typeface="Times New Roman" panose="02020603050405020304" pitchFamily="18" charset="0"/>
                    <a:cs typeface="Times New Roman" panose="02020603050405020304" pitchFamily="18" charset="0"/>
                  </a:rPr>
                  <a:t>3v</a:t>
                </a:r>
                <a:r>
                  <a:rPr lang="en-US" i="0" dirty="0">
                    <a:solidFill>
                      <a:schemeClr val="tx1"/>
                    </a:solidFill>
                    <a:latin typeface="Times New Roman" panose="02020603050405020304" pitchFamily="18" charset="0"/>
                    <a:cs typeface="Times New Roman" panose="02020603050405020304" pitchFamily="18" charset="0"/>
                  </a:rPr>
                  <a:t>-symmetry</a:t>
                </a:r>
              </a:p>
              <a:p>
                <a:r>
                  <a:rPr lang="en-US" i="0" dirty="0">
                    <a:solidFill>
                      <a:schemeClr val="tx1"/>
                    </a:solidFill>
                    <a:latin typeface="Times New Roman" panose="02020603050405020304" pitchFamily="18" charset="0"/>
                    <a:cs typeface="Times New Roman" panose="02020603050405020304" pitchFamily="18" charset="0"/>
                  </a:rPr>
                  <a:t>(a1&gt;a2=a3=a4)</a:t>
                </a:r>
              </a:p>
            </p:txBody>
          </p:sp>
        </mc:Choice>
        <mc:Fallback xmlns="">
          <p:sp>
            <p:nvSpPr>
              <p:cNvPr id="122" name="TextBox 121">
                <a:extLst>
                  <a:ext uri="{FF2B5EF4-FFF2-40B4-BE49-F238E27FC236}">
                    <a16:creationId xmlns:a16="http://schemas.microsoft.com/office/drawing/2014/main" id="{B18E093B-5520-DD75-0EFF-17956D840791}"/>
                  </a:ext>
                </a:extLst>
              </p:cNvPr>
              <p:cNvSpPr txBox="1">
                <a:spLocks noRot="1" noChangeAspect="1" noMove="1" noResize="1" noEditPoints="1" noAdjustHandles="1" noChangeArrowheads="1" noChangeShapeType="1" noTextEdit="1"/>
              </p:cNvSpPr>
              <p:nvPr/>
            </p:nvSpPr>
            <p:spPr>
              <a:xfrm>
                <a:off x="19248995" y="16657777"/>
                <a:ext cx="2101671" cy="710387"/>
              </a:xfrm>
              <a:prstGeom prst="rect">
                <a:avLst/>
              </a:prstGeom>
              <a:blipFill>
                <a:blip r:embed="rId39"/>
                <a:stretch>
                  <a:fillRect l="-3198" t="-5172" r="-291"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B01AD097-0354-698F-36B5-E0B97C7B8C66}"/>
                  </a:ext>
                </a:extLst>
              </p:cNvPr>
              <p:cNvSpPr txBox="1"/>
              <p:nvPr/>
            </p:nvSpPr>
            <p:spPr>
              <a:xfrm>
                <a:off x="21444857" y="16641128"/>
                <a:ext cx="2101671" cy="722377"/>
              </a:xfrm>
              <a:prstGeom prst="rect">
                <a:avLst/>
              </a:prstGeom>
              <a:noFill/>
            </p:spPr>
            <p:txBody>
              <a:bodyPr wrap="square">
                <a:spAutoFit/>
              </a:bodyPr>
              <a:lstStyle/>
              <a:p>
                <a14:m>
                  <m:oMath xmlns:m="http://schemas.openxmlformats.org/officeDocument/2006/math">
                    <m:sSubSup>
                      <m:sSubSupPr>
                        <m:ctrlPr>
                          <a:rPr kumimoji="0" lang="en-US" sz="2000" b="0" i="1" u="none" strike="noStrike" kern="0" cap="none" spc="0" normalizeH="0" baseline="0" noProof="0" smtClean="0">
                            <a:ln>
                              <a:noFill/>
                            </a:ln>
                            <a:solidFill>
                              <a:srgbClr val="4B545D"/>
                            </a:solidFill>
                            <a:effectLst/>
                            <a:uLnTx/>
                            <a:uFillTx/>
                            <a:latin typeface="Cambria Math" panose="02040503050406030204" pitchFamily="18" charset="0"/>
                          </a:rPr>
                        </m:ctrlPr>
                      </m:sSubSupPr>
                      <m:e>
                        <m:r>
                          <a:rPr kumimoji="0" lang="en-US" sz="20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𝑉</m:t>
                        </m:r>
                      </m:e>
                      <m:sub>
                        <m:r>
                          <a:rPr kumimoji="0" lang="en-US" sz="20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𝐶𝑑</m:t>
                        </m:r>
                      </m:sub>
                      <m:sup>
                        <m:r>
                          <a:rPr kumimoji="0" lang="en-US" sz="2000" b="0" i="1" u="none" strike="noStrike" kern="0" cap="none" spc="0" normalizeH="0" baseline="0" noProof="0" smtClean="0">
                            <a:ln>
                              <a:noFill/>
                            </a:ln>
                            <a:solidFill>
                              <a:srgbClr val="4B545D"/>
                            </a:solidFill>
                            <a:effectLst/>
                            <a:uLnTx/>
                            <a:uFillTx/>
                            <a:latin typeface="Cambria Math" panose="02040503050406030204" pitchFamily="18" charset="0"/>
                            <a:ea typeface="DengXian" panose="02010600030101010101" pitchFamily="2" charset="-122"/>
                            <a:cs typeface="Times New Roman" panose="02020603050405020304" pitchFamily="18" charset="0"/>
                          </a:rPr>
                          <m:t>0</m:t>
                        </m:r>
                      </m:sup>
                    </m:sSubSup>
                  </m:oMath>
                </a14:m>
                <a:r>
                  <a:rPr lang="en-US" sz="2000" dirty="0">
                    <a:latin typeface="Times New Roman" panose="02020603050405020304" pitchFamily="18" charset="0"/>
                    <a:cs typeface="Times New Roman" panose="02020603050405020304" pitchFamily="18" charset="0"/>
                  </a:rPr>
                  <a:t> C</a:t>
                </a:r>
                <a:r>
                  <a:rPr lang="en-US" sz="2000" baseline="-25000" dirty="0">
                    <a:latin typeface="Times New Roman" panose="02020603050405020304" pitchFamily="18" charset="0"/>
                    <a:cs typeface="Times New Roman" panose="02020603050405020304" pitchFamily="18" charset="0"/>
                  </a:rPr>
                  <a:t>2v</a:t>
                </a:r>
                <a:r>
                  <a:rPr lang="en-US" sz="2000" dirty="0">
                    <a:latin typeface="Times New Roman" panose="02020603050405020304" pitchFamily="18" charset="0"/>
                    <a:cs typeface="Times New Roman" panose="02020603050405020304" pitchFamily="18" charset="0"/>
                  </a:rPr>
                  <a:t>-symmetry</a:t>
                </a:r>
              </a:p>
              <a:p>
                <a:r>
                  <a:rPr lang="en-US" sz="2000" i="0" dirty="0">
                    <a:solidFill>
                      <a:schemeClr val="tx1"/>
                    </a:solidFill>
                    <a:latin typeface="Times New Roman" panose="02020603050405020304" pitchFamily="18" charset="0"/>
                    <a:cs typeface="Times New Roman" panose="02020603050405020304" pitchFamily="18" charset="0"/>
                  </a:rPr>
                  <a:t>(a1=a4</a:t>
                </a:r>
                <a:r>
                  <a:rPr lang="en-US" sz="2000" i="0" dirty="0">
                    <a:solidFill>
                      <a:schemeClr val="tx1"/>
                    </a:solidFill>
                    <a:latin typeface="Segoe UI Symbol" panose="020B0502040204020203" pitchFamily="34" charset="0"/>
                    <a:ea typeface="Segoe UI Symbol" panose="020B0502040204020203" pitchFamily="34" charset="0"/>
                    <a:cs typeface="Times New Roman" panose="02020603050405020304" pitchFamily="18" charset="0"/>
                  </a:rPr>
                  <a:t>≠</a:t>
                </a:r>
                <a:r>
                  <a:rPr lang="en-US" sz="2000" i="0" dirty="0">
                    <a:solidFill>
                      <a:schemeClr val="tx1"/>
                    </a:solidFill>
                    <a:latin typeface="Times New Roman" panose="02020603050405020304" pitchFamily="18" charset="0"/>
                    <a:cs typeface="Times New Roman" panose="02020603050405020304" pitchFamily="18" charset="0"/>
                  </a:rPr>
                  <a:t>a2=a3)</a:t>
                </a:r>
              </a:p>
            </p:txBody>
          </p:sp>
        </mc:Choice>
        <mc:Fallback xmlns="">
          <p:sp>
            <p:nvSpPr>
              <p:cNvPr id="124" name="TextBox 123">
                <a:extLst>
                  <a:ext uri="{FF2B5EF4-FFF2-40B4-BE49-F238E27FC236}">
                    <a16:creationId xmlns:a16="http://schemas.microsoft.com/office/drawing/2014/main" id="{B01AD097-0354-698F-36B5-E0B97C7B8C66}"/>
                  </a:ext>
                </a:extLst>
              </p:cNvPr>
              <p:cNvSpPr txBox="1">
                <a:spLocks noRot="1" noChangeAspect="1" noMove="1" noResize="1" noEditPoints="1" noAdjustHandles="1" noChangeArrowheads="1" noChangeShapeType="1" noTextEdit="1"/>
              </p:cNvSpPr>
              <p:nvPr/>
            </p:nvSpPr>
            <p:spPr>
              <a:xfrm>
                <a:off x="21444857" y="16641128"/>
                <a:ext cx="2101671" cy="722377"/>
              </a:xfrm>
              <a:prstGeom prst="rect">
                <a:avLst/>
              </a:prstGeom>
              <a:blipFill>
                <a:blip r:embed="rId40"/>
                <a:stretch>
                  <a:fillRect l="-3188" t="-3390" b="-15254"/>
                </a:stretch>
              </a:blipFill>
            </p:spPr>
            <p:txBody>
              <a:bodyPr/>
              <a:lstStyle/>
              <a:p>
                <a:r>
                  <a:rPr lang="en-US">
                    <a:noFill/>
                  </a:rPr>
                  <a:t> </a:t>
                </a:r>
              </a:p>
            </p:txBody>
          </p:sp>
        </mc:Fallback>
      </mc:AlternateContent>
      <p:sp>
        <p:nvSpPr>
          <p:cNvPr id="125" name="TextBox 124">
            <a:extLst>
              <a:ext uri="{FF2B5EF4-FFF2-40B4-BE49-F238E27FC236}">
                <a16:creationId xmlns:a16="http://schemas.microsoft.com/office/drawing/2014/main" id="{41C8D424-D4D2-7881-D0A9-227D2CBB34DD}"/>
              </a:ext>
            </a:extLst>
          </p:cNvPr>
          <p:cNvSpPr txBox="1"/>
          <p:nvPr/>
        </p:nvSpPr>
        <p:spPr>
          <a:xfrm>
            <a:off x="21674486" y="17367268"/>
            <a:ext cx="834367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Recombination Rate Comparison under Various Conditions</a:t>
            </a:r>
          </a:p>
        </p:txBody>
      </p:sp>
      <p:sp>
        <p:nvSpPr>
          <p:cNvPr id="126" name="TextBox 125">
            <a:extLst>
              <a:ext uri="{FF2B5EF4-FFF2-40B4-BE49-F238E27FC236}">
                <a16:creationId xmlns:a16="http://schemas.microsoft.com/office/drawing/2014/main" id="{E3986BBF-2702-0776-BA58-910791F7F276}"/>
              </a:ext>
            </a:extLst>
          </p:cNvPr>
          <p:cNvSpPr txBox="1"/>
          <p:nvPr/>
        </p:nvSpPr>
        <p:spPr>
          <a:xfrm>
            <a:off x="24200539" y="13441910"/>
            <a:ext cx="7749348" cy="400110"/>
          </a:xfrm>
          <a:prstGeom prst="rect">
            <a:avLst/>
          </a:prstGeom>
          <a:noFill/>
        </p:spPr>
        <p:txBody>
          <a:bodyPr wrap="square" rtlCol="0">
            <a:spAutoFit/>
          </a:bodyPr>
          <a:lstStyle/>
          <a:p>
            <a:pPr algn="l"/>
            <a:r>
              <a:rPr lang="en-US" sz="2000" b="1" i="0" u="none" strike="noStrike" baseline="0" dirty="0">
                <a:latin typeface="Times New Roman" panose="02020603050405020304" pitchFamily="18" charset="0"/>
                <a:cs typeface="Times New Roman" panose="02020603050405020304" pitchFamily="18" charset="0"/>
              </a:rPr>
              <a:t>Schematic of the non-radiative recombination mechanism of </a:t>
            </a:r>
            <a:r>
              <a:rPr lang="en-US" sz="2000" b="1" i="0" u="none" strike="noStrike" baseline="0" dirty="0" err="1">
                <a:latin typeface="Times New Roman" panose="02020603050405020304" pitchFamily="18" charset="0"/>
                <a:cs typeface="Times New Roman" panose="02020603050405020304" pitchFamily="18" charset="0"/>
              </a:rPr>
              <a:t>V</a:t>
            </a:r>
            <a:r>
              <a:rPr lang="en-US" sz="2000" b="1" i="0" u="none" strike="noStrike" baseline="-25000" dirty="0" err="1">
                <a:latin typeface="Times New Roman" panose="02020603050405020304" pitchFamily="18" charset="0"/>
                <a:cs typeface="Times New Roman" panose="02020603050405020304" pitchFamily="18" charset="0"/>
              </a:rPr>
              <a:t>Cd</a:t>
            </a:r>
            <a:r>
              <a:rPr lang="en-US" sz="2000" b="1" i="0" u="none" strike="noStrike" baseline="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348E8D1E-11CA-651D-C114-A20228A26F5D}"/>
              </a:ext>
            </a:extLst>
          </p:cNvPr>
          <p:cNvSpPr txBox="1"/>
          <p:nvPr/>
        </p:nvSpPr>
        <p:spPr>
          <a:xfrm>
            <a:off x="17062070" y="32843527"/>
            <a:ext cx="14138373"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work was supported in part by the U.S. Department of Energy's Office of Energy Efficiency and Renewable Energy (EERE) under the Solar Energy Technology Office Award Number DE-EE0008556. The authors would also like to thanks the Clean Energy Institute (CEI) at the University of Washington for fellowship support (2020-2021). This work was facilitated through the use of the Hyak supercomputer system at the University of Washington supported via the Student Technology Fund.</a:t>
            </a:r>
          </a:p>
        </p:txBody>
      </p:sp>
      <p:pic>
        <p:nvPicPr>
          <p:cNvPr id="55" name="Picture 54" descr="Text&#10;&#10;Description automatically generated">
            <a:extLst>
              <a:ext uri="{FF2B5EF4-FFF2-40B4-BE49-F238E27FC236}">
                <a16:creationId xmlns:a16="http://schemas.microsoft.com/office/drawing/2014/main" id="{F41856A2-91FF-2112-C074-602E9B37B97E}"/>
              </a:ext>
            </a:extLst>
          </p:cNvPr>
          <p:cNvPicPr>
            <a:picLocks noChangeAspect="1"/>
          </p:cNvPicPr>
          <p:nvPr/>
        </p:nvPicPr>
        <p:blipFill>
          <a:blip r:embed="rId41"/>
          <a:stretch>
            <a:fillRect/>
          </a:stretch>
        </p:blipFill>
        <p:spPr>
          <a:xfrm>
            <a:off x="22192802" y="35188942"/>
            <a:ext cx="3771900" cy="1097280"/>
          </a:xfrm>
          <a:prstGeom prst="rect">
            <a:avLst/>
          </a:prstGeom>
        </p:spPr>
      </p:pic>
      <p:pic>
        <p:nvPicPr>
          <p:cNvPr id="2077" name="Picture 2076" descr="A picture containing text&#10;&#10;Description automatically generated">
            <a:extLst>
              <a:ext uri="{FF2B5EF4-FFF2-40B4-BE49-F238E27FC236}">
                <a16:creationId xmlns:a16="http://schemas.microsoft.com/office/drawing/2014/main" id="{F85D0C03-5BD4-E6D2-8A48-7C5CAAED1DF5}"/>
              </a:ext>
            </a:extLst>
          </p:cNvPr>
          <p:cNvPicPr>
            <a:picLocks noChangeAspect="1"/>
          </p:cNvPicPr>
          <p:nvPr/>
        </p:nvPicPr>
        <p:blipFill>
          <a:blip r:embed="rId42"/>
          <a:stretch>
            <a:fillRect/>
          </a:stretch>
        </p:blipFill>
        <p:spPr>
          <a:xfrm>
            <a:off x="17217665" y="35155340"/>
            <a:ext cx="4474511" cy="1116330"/>
          </a:xfrm>
          <a:prstGeom prst="rect">
            <a:avLst/>
          </a:prstGeom>
        </p:spPr>
      </p:pic>
      <p:pic>
        <p:nvPicPr>
          <p:cNvPr id="97" name="Picture 96" descr="Logo&#10;&#10;Description automatically generated">
            <a:extLst>
              <a:ext uri="{FF2B5EF4-FFF2-40B4-BE49-F238E27FC236}">
                <a16:creationId xmlns:a16="http://schemas.microsoft.com/office/drawing/2014/main" id="{DE05209B-89E2-6934-A2C0-522826CD52FC}"/>
              </a:ext>
            </a:extLst>
          </p:cNvPr>
          <p:cNvPicPr>
            <a:picLocks noChangeAspect="1"/>
          </p:cNvPicPr>
          <p:nvPr/>
        </p:nvPicPr>
        <p:blipFill>
          <a:blip r:embed="rId43"/>
          <a:stretch>
            <a:fillRect/>
          </a:stretch>
        </p:blipFill>
        <p:spPr>
          <a:xfrm>
            <a:off x="26763534" y="35090570"/>
            <a:ext cx="1812925" cy="1181100"/>
          </a:xfrm>
          <a:prstGeom prst="rect">
            <a:avLst/>
          </a:prstGeom>
        </p:spPr>
      </p:pic>
      <p:graphicFrame>
        <p:nvGraphicFramePr>
          <p:cNvPr id="100" name="Table 99">
            <a:extLst>
              <a:ext uri="{FF2B5EF4-FFF2-40B4-BE49-F238E27FC236}">
                <a16:creationId xmlns:a16="http://schemas.microsoft.com/office/drawing/2014/main" id="{065E5484-2A81-FC87-48C3-CC728588DCD7}"/>
              </a:ext>
            </a:extLst>
          </p:cNvPr>
          <p:cNvGraphicFramePr>
            <a:graphicFrameLocks noGrp="1"/>
          </p:cNvGraphicFramePr>
          <p:nvPr>
            <p:extLst>
              <p:ext uri="{D42A27DB-BD31-4B8C-83A1-F6EECF244321}">
                <p14:modId xmlns:p14="http://schemas.microsoft.com/office/powerpoint/2010/main" val="999686903"/>
              </p:ext>
            </p:extLst>
          </p:nvPr>
        </p:nvGraphicFramePr>
        <p:xfrm>
          <a:off x="10543389" y="29030642"/>
          <a:ext cx="5110998" cy="2247279"/>
        </p:xfrm>
        <a:graphic>
          <a:graphicData uri="http://schemas.openxmlformats.org/drawingml/2006/table">
            <a:tbl>
              <a:tblPr>
                <a:tableStyleId>{93296810-A885-4BE3-A3E7-6D5BEEA58F35}</a:tableStyleId>
              </a:tblPr>
              <a:tblGrid>
                <a:gridCol w="2486065">
                  <a:extLst>
                    <a:ext uri="{9D8B030D-6E8A-4147-A177-3AD203B41FA5}">
                      <a16:colId xmlns:a16="http://schemas.microsoft.com/office/drawing/2014/main" val="1346086649"/>
                    </a:ext>
                  </a:extLst>
                </a:gridCol>
                <a:gridCol w="1349828">
                  <a:extLst>
                    <a:ext uri="{9D8B030D-6E8A-4147-A177-3AD203B41FA5}">
                      <a16:colId xmlns:a16="http://schemas.microsoft.com/office/drawing/2014/main" val="649266352"/>
                    </a:ext>
                  </a:extLst>
                </a:gridCol>
                <a:gridCol w="1275105">
                  <a:extLst>
                    <a:ext uri="{9D8B030D-6E8A-4147-A177-3AD203B41FA5}">
                      <a16:colId xmlns:a16="http://schemas.microsoft.com/office/drawing/2014/main" val="1373448528"/>
                    </a:ext>
                  </a:extLst>
                </a:gridCol>
              </a:tblGrid>
              <a:tr h="504491">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Defect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l-GR" sz="2000" u="none" strike="noStrike" dirty="0">
                          <a:effectLst/>
                          <a:latin typeface="Times New Roman" panose="02020603050405020304" pitchFamily="18" charset="0"/>
                          <a:cs typeface="Times New Roman" panose="02020603050405020304" pitchFamily="18" charset="0"/>
                        </a:rPr>
                        <a:t>σ</a:t>
                      </a:r>
                      <a:r>
                        <a:rPr lang="en-US" sz="2000" u="none" strike="noStrike" baseline="-25000" dirty="0">
                          <a:effectLst/>
                          <a:latin typeface="Times New Roman" panose="02020603050405020304" pitchFamily="18" charset="0"/>
                          <a:cs typeface="Times New Roman" panose="02020603050405020304" pitchFamily="18" charset="0"/>
                        </a:rPr>
                        <a:t>p </a:t>
                      </a:r>
                      <a:r>
                        <a:rPr lang="en-US" sz="2000" u="none" strike="noStrike" dirty="0">
                          <a:effectLst/>
                          <a:latin typeface="Times New Roman" panose="02020603050405020304" pitchFamily="18" charset="0"/>
                          <a:cs typeface="Times New Roman" panose="02020603050405020304" pitchFamily="18" charset="0"/>
                        </a:rPr>
                        <a:t>(cm</a:t>
                      </a:r>
                      <a:r>
                        <a:rPr lang="en-US" sz="2000" u="none" strike="noStrike" baseline="30000" dirty="0">
                          <a:effectLst/>
                          <a:latin typeface="Times New Roman" panose="02020603050405020304" pitchFamily="18" charset="0"/>
                          <a:cs typeface="Times New Roman" panose="02020603050405020304" pitchFamily="18" charset="0"/>
                        </a:rPr>
                        <a:t>2</a:t>
                      </a:r>
                      <a:r>
                        <a:rPr lang="en-US" sz="2000" u="none" strike="noStrike" dirty="0">
                          <a:effectLst/>
                          <a:latin typeface="Times New Roman" panose="02020603050405020304" pitchFamily="18" charset="0"/>
                          <a:cs typeface="Times New Roman" panose="02020603050405020304" pitchFamily="18" charset="0"/>
                        </a:rPr>
                        <a: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l-GR" sz="2000" u="none" strike="noStrike" dirty="0">
                          <a:effectLst/>
                          <a:latin typeface="Times New Roman" panose="02020603050405020304" pitchFamily="18" charset="0"/>
                          <a:cs typeface="Times New Roman" panose="02020603050405020304" pitchFamily="18" charset="0"/>
                        </a:rPr>
                        <a:t>σ</a:t>
                      </a:r>
                      <a:r>
                        <a:rPr lang="en-US" sz="2000" u="none" strike="noStrike" baseline="-25000" dirty="0">
                          <a:effectLst/>
                          <a:latin typeface="Times New Roman" panose="02020603050405020304" pitchFamily="18" charset="0"/>
                          <a:cs typeface="Times New Roman" panose="02020603050405020304" pitchFamily="18" charset="0"/>
                        </a:rPr>
                        <a:t>n </a:t>
                      </a:r>
                      <a:r>
                        <a:rPr lang="en-US" sz="2000" u="none" strike="noStrike" dirty="0">
                          <a:effectLst/>
                          <a:latin typeface="Times New Roman" panose="02020603050405020304" pitchFamily="18" charset="0"/>
                          <a:cs typeface="Times New Roman" panose="02020603050405020304" pitchFamily="18" charset="0"/>
                        </a:rPr>
                        <a:t>(cm</a:t>
                      </a:r>
                      <a:r>
                        <a:rPr lang="en-US" sz="2000" u="none" strike="noStrike" baseline="30000" dirty="0">
                          <a:effectLst/>
                          <a:latin typeface="Times New Roman" panose="02020603050405020304" pitchFamily="18" charset="0"/>
                          <a:cs typeface="Times New Roman" panose="02020603050405020304" pitchFamily="18" charset="0"/>
                        </a:rPr>
                        <a:t>2</a:t>
                      </a:r>
                      <a:r>
                        <a:rPr lang="en-US" sz="2000" u="none" strike="noStrike" dirty="0">
                          <a:effectLst/>
                          <a:latin typeface="Times New Roman" panose="02020603050405020304" pitchFamily="18" charset="0"/>
                          <a:cs typeface="Times New Roman" panose="02020603050405020304" pitchFamily="18" charset="0"/>
                        </a:rPr>
                        <a: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extLst>
                  <a:ext uri="{0D108BD9-81ED-4DB2-BD59-A6C34878D82A}">
                    <a16:rowId xmlns:a16="http://schemas.microsoft.com/office/drawing/2014/main" val="2527071468"/>
                  </a:ext>
                </a:extLst>
              </a:tr>
              <a:tr h="435697">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In</a:t>
                      </a:r>
                      <a:r>
                        <a:rPr lang="en-US" sz="2000" u="none" strike="noStrike" baseline="-25000" dirty="0">
                          <a:effectLst/>
                          <a:latin typeface="Times New Roman" panose="02020603050405020304" pitchFamily="18" charset="0"/>
                          <a:cs typeface="Times New Roman" panose="02020603050405020304" pitchFamily="18" charset="0"/>
                        </a:rPr>
                        <a:t>Cu</a:t>
                      </a:r>
                      <a:r>
                        <a:rPr lang="en-US" sz="2000" u="none" strike="noStrike" dirty="0">
                          <a:effectLst/>
                          <a:latin typeface="Times New Roman" panose="02020603050405020304" pitchFamily="18" charset="0"/>
                          <a:cs typeface="Times New Roman" panose="02020603050405020304" pitchFamily="18" charset="0"/>
                        </a:rPr>
                        <a:t>+Cu</a:t>
                      </a:r>
                      <a:r>
                        <a:rPr lang="en-US" sz="2000" u="none" strike="noStrike" baseline="-25000" dirty="0">
                          <a:effectLst/>
                          <a:latin typeface="Times New Roman" panose="02020603050405020304" pitchFamily="18" charset="0"/>
                          <a:cs typeface="Times New Roman" panose="02020603050405020304" pitchFamily="18" charset="0"/>
                        </a:rPr>
                        <a:t>III</a:t>
                      </a:r>
                      <a:r>
                        <a:rPr lang="en-US" sz="2000" u="none" strike="noStrike" dirty="0">
                          <a:effectLst/>
                          <a:latin typeface="Times New Roman" panose="02020603050405020304" pitchFamily="18" charset="0"/>
                          <a:cs typeface="Times New Roman" panose="02020603050405020304" pitchFamily="18" charset="0"/>
                        </a:rPr>
                        <a:t>+V</a:t>
                      </a:r>
                      <a:r>
                        <a:rPr lang="en-US" sz="2000" u="none" strike="noStrike" baseline="-25000" dirty="0">
                          <a:effectLst/>
                          <a:latin typeface="Times New Roman" panose="02020603050405020304" pitchFamily="18" charset="0"/>
                          <a:cs typeface="Times New Roman" panose="02020603050405020304" pitchFamily="18" charset="0"/>
                        </a:rPr>
                        <a:t>Cu</a:t>
                      </a:r>
                      <a:endParaRPr lang="en-US" sz="2000" b="0" i="0" u="none" strike="noStrike" baseline="-25000"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1.14E-25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1.01E-27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extLst>
                  <a:ext uri="{0D108BD9-81ED-4DB2-BD59-A6C34878D82A}">
                    <a16:rowId xmlns:a16="http://schemas.microsoft.com/office/drawing/2014/main" val="2588611646"/>
                  </a:ext>
                </a:extLst>
              </a:tr>
              <a:tr h="435697">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2V</a:t>
                      </a:r>
                      <a:r>
                        <a:rPr lang="en-US" sz="2000" u="none" strike="noStrike" baseline="-25000" dirty="0">
                          <a:effectLst/>
                          <a:latin typeface="Times New Roman" panose="02020603050405020304" pitchFamily="18" charset="0"/>
                          <a:cs typeface="Times New Roman" panose="02020603050405020304" pitchFamily="18" charset="0"/>
                        </a:rPr>
                        <a:t>Cu</a:t>
                      </a:r>
                      <a:r>
                        <a:rPr lang="en-US" sz="2000" u="none" strike="noStrike" dirty="0">
                          <a:effectLst/>
                          <a:latin typeface="Times New Roman" panose="02020603050405020304" pitchFamily="18" charset="0"/>
                          <a:cs typeface="Times New Roman" panose="02020603050405020304" pitchFamily="18" charset="0"/>
                        </a:rPr>
                        <a:t>+In</a:t>
                      </a:r>
                      <a:r>
                        <a:rPr lang="en-US" sz="2000" u="none" strike="noStrike" baseline="-25000" dirty="0">
                          <a:effectLst/>
                          <a:latin typeface="Times New Roman" panose="02020603050405020304" pitchFamily="18" charset="0"/>
                          <a:cs typeface="Times New Roman" panose="02020603050405020304" pitchFamily="18" charset="0"/>
                        </a:rPr>
                        <a:t>Cu</a:t>
                      </a:r>
                      <a:endParaRPr lang="en-US" sz="2000" b="0" i="0" u="none" strike="noStrike" baseline="-25000"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1.88E-25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1.66E-27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extLst>
                  <a:ext uri="{0D108BD9-81ED-4DB2-BD59-A6C34878D82A}">
                    <a16:rowId xmlns:a16="http://schemas.microsoft.com/office/drawing/2014/main" val="977567174"/>
                  </a:ext>
                </a:extLst>
              </a:tr>
              <a:tr h="435697">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Cu</a:t>
                      </a:r>
                      <a:r>
                        <a:rPr lang="en-US" sz="2000" u="none" strike="noStrike" baseline="-25000" dirty="0">
                          <a:effectLst/>
                          <a:latin typeface="Times New Roman" panose="02020603050405020304" pitchFamily="18" charset="0"/>
                          <a:cs typeface="Times New Roman" panose="02020603050405020304" pitchFamily="18" charset="0"/>
                        </a:rPr>
                        <a:t>III</a:t>
                      </a:r>
                      <a:endParaRPr lang="en-US" sz="2000" b="0" i="0" u="none" strike="noStrike" baseline="-25000"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7.41E-13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2.47E-16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extLst>
                  <a:ext uri="{0D108BD9-81ED-4DB2-BD59-A6C34878D82A}">
                    <a16:rowId xmlns:a16="http://schemas.microsoft.com/office/drawing/2014/main" val="2724989188"/>
                  </a:ext>
                </a:extLst>
              </a:tr>
              <a:tr h="435697">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Ga</a:t>
                      </a:r>
                      <a:r>
                        <a:rPr lang="en-US" sz="2000" u="none" strike="noStrike" baseline="-25000" dirty="0">
                          <a:effectLst/>
                          <a:latin typeface="Times New Roman" panose="02020603050405020304" pitchFamily="18" charset="0"/>
                          <a:cs typeface="Times New Roman" panose="02020603050405020304" pitchFamily="18" charset="0"/>
                        </a:rPr>
                        <a:t>Cu</a:t>
                      </a:r>
                      <a:endParaRPr lang="en-US" sz="2000" b="0" i="0" u="none" strike="noStrike" baseline="-25000"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1.34E-24</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3.68E-21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tc>
                <a:extLst>
                  <a:ext uri="{0D108BD9-81ED-4DB2-BD59-A6C34878D82A}">
                    <a16:rowId xmlns:a16="http://schemas.microsoft.com/office/drawing/2014/main" val="197812694"/>
                  </a:ext>
                </a:extLst>
              </a:tr>
            </a:tbl>
          </a:graphicData>
        </a:graphic>
      </p:graphicFrame>
      <p:sp>
        <p:nvSpPr>
          <p:cNvPr id="104" name="TextBox 103">
            <a:extLst>
              <a:ext uri="{FF2B5EF4-FFF2-40B4-BE49-F238E27FC236}">
                <a16:creationId xmlns:a16="http://schemas.microsoft.com/office/drawing/2014/main" id="{370D5804-840F-87BF-6DB0-2856DCBA603D}"/>
              </a:ext>
            </a:extLst>
          </p:cNvPr>
          <p:cNvSpPr txBox="1"/>
          <p:nvPr/>
        </p:nvSpPr>
        <p:spPr>
          <a:xfrm>
            <a:off x="10191142" y="27903667"/>
            <a:ext cx="6061028" cy="384721"/>
          </a:xfrm>
          <a:prstGeom prst="rect">
            <a:avLst/>
          </a:prstGeom>
          <a:noFill/>
        </p:spPr>
        <p:txBody>
          <a:bodyPr wrap="square" rtlCol="0">
            <a:spAutoFit/>
          </a:bodyPr>
          <a:lstStyle/>
          <a:p>
            <a:r>
              <a:rPr lang="en-US" sz="1900" b="1" dirty="0">
                <a:latin typeface="Times New Roman" panose="02020603050405020304" pitchFamily="18" charset="0"/>
                <a:cs typeface="Times New Roman" panose="02020603050405020304" pitchFamily="18" charset="0"/>
              </a:rPr>
              <a:t>Table of defect capture cross sections in CuIn</a:t>
            </a:r>
            <a:r>
              <a:rPr lang="en-US" sz="1900" b="1" baseline="-25000" dirty="0">
                <a:latin typeface="Times New Roman" panose="02020603050405020304" pitchFamily="18" charset="0"/>
                <a:cs typeface="Times New Roman" panose="02020603050405020304" pitchFamily="18" charset="0"/>
              </a:rPr>
              <a:t>1-x</a:t>
            </a:r>
            <a:r>
              <a:rPr lang="en-US" sz="1900" b="1" dirty="0">
                <a:latin typeface="Times New Roman" panose="02020603050405020304" pitchFamily="18" charset="0"/>
                <a:cs typeface="Times New Roman" panose="02020603050405020304" pitchFamily="18" charset="0"/>
              </a:rPr>
              <a:t>Ga</a:t>
            </a:r>
            <a:r>
              <a:rPr lang="en-US" sz="1900" b="1" baseline="-25000" dirty="0">
                <a:latin typeface="Times New Roman" panose="02020603050405020304" pitchFamily="18" charset="0"/>
                <a:cs typeface="Times New Roman" panose="02020603050405020304" pitchFamily="18" charset="0"/>
              </a:rPr>
              <a:t>x</a:t>
            </a:r>
            <a:r>
              <a:rPr lang="en-US" sz="1900" b="1" dirty="0">
                <a:latin typeface="Times New Roman" panose="02020603050405020304" pitchFamily="18" charset="0"/>
                <a:cs typeface="Times New Roman" panose="02020603050405020304" pitchFamily="18" charset="0"/>
              </a:rPr>
              <a:t>Se</a:t>
            </a:r>
            <a:r>
              <a:rPr lang="en-US" sz="1900" b="1" baseline="-25000" dirty="0">
                <a:latin typeface="Times New Roman" panose="02020603050405020304" pitchFamily="18" charset="0"/>
                <a:cs typeface="Times New Roman" panose="02020603050405020304" pitchFamily="18" charset="0"/>
              </a:rPr>
              <a:t>2</a:t>
            </a:r>
            <a:endParaRPr lang="en-US" sz="1900" b="1" baseline="-25000" dirty="0"/>
          </a:p>
        </p:txBody>
      </p:sp>
      <p:sp>
        <p:nvSpPr>
          <p:cNvPr id="106" name="TextBox 105">
            <a:extLst>
              <a:ext uri="{FF2B5EF4-FFF2-40B4-BE49-F238E27FC236}">
                <a16:creationId xmlns:a16="http://schemas.microsoft.com/office/drawing/2014/main" id="{4A82E83E-8975-9EF6-DF50-4D8CBA364AEE}"/>
              </a:ext>
            </a:extLst>
          </p:cNvPr>
          <p:cNvSpPr txBox="1"/>
          <p:nvPr/>
        </p:nvSpPr>
        <p:spPr>
          <a:xfrm>
            <a:off x="18166410" y="15188798"/>
            <a:ext cx="405516" cy="276999"/>
          </a:xfrm>
          <a:prstGeom prst="rect">
            <a:avLst/>
          </a:prstGeom>
          <a:noFill/>
        </p:spPr>
        <p:txBody>
          <a:bodyPr wrap="square" rtlCol="0">
            <a:spAutoFit/>
          </a:bodyPr>
          <a:lstStyle/>
          <a:p>
            <a:r>
              <a:rPr lang="en-US" sz="1200" dirty="0"/>
              <a:t>a1</a:t>
            </a:r>
          </a:p>
        </p:txBody>
      </p:sp>
      <p:sp>
        <p:nvSpPr>
          <p:cNvPr id="118" name="TextBox 117">
            <a:extLst>
              <a:ext uri="{FF2B5EF4-FFF2-40B4-BE49-F238E27FC236}">
                <a16:creationId xmlns:a16="http://schemas.microsoft.com/office/drawing/2014/main" id="{2E4DA3CB-ED81-2CB7-1BB9-B24D362988BB}"/>
              </a:ext>
            </a:extLst>
          </p:cNvPr>
          <p:cNvSpPr txBox="1"/>
          <p:nvPr/>
        </p:nvSpPr>
        <p:spPr>
          <a:xfrm>
            <a:off x="17751710" y="15361943"/>
            <a:ext cx="405516" cy="276999"/>
          </a:xfrm>
          <a:prstGeom prst="rect">
            <a:avLst/>
          </a:prstGeom>
          <a:noFill/>
        </p:spPr>
        <p:txBody>
          <a:bodyPr wrap="square" rtlCol="0">
            <a:spAutoFit/>
          </a:bodyPr>
          <a:lstStyle/>
          <a:p>
            <a:r>
              <a:rPr lang="en-US" sz="1200" dirty="0"/>
              <a:t>a2</a:t>
            </a:r>
          </a:p>
        </p:txBody>
      </p:sp>
      <p:sp>
        <p:nvSpPr>
          <p:cNvPr id="121" name="TextBox 120">
            <a:extLst>
              <a:ext uri="{FF2B5EF4-FFF2-40B4-BE49-F238E27FC236}">
                <a16:creationId xmlns:a16="http://schemas.microsoft.com/office/drawing/2014/main" id="{8067EDDA-7ECC-0BF3-467A-489601B8E340}"/>
              </a:ext>
            </a:extLst>
          </p:cNvPr>
          <p:cNvSpPr txBox="1"/>
          <p:nvPr/>
        </p:nvSpPr>
        <p:spPr>
          <a:xfrm>
            <a:off x="17705869" y="15786235"/>
            <a:ext cx="405516" cy="276999"/>
          </a:xfrm>
          <a:prstGeom prst="rect">
            <a:avLst/>
          </a:prstGeom>
          <a:noFill/>
        </p:spPr>
        <p:txBody>
          <a:bodyPr wrap="square" rtlCol="0">
            <a:spAutoFit/>
          </a:bodyPr>
          <a:lstStyle/>
          <a:p>
            <a:r>
              <a:rPr lang="en-US" sz="1200" dirty="0"/>
              <a:t>a3</a:t>
            </a:r>
          </a:p>
        </p:txBody>
      </p:sp>
      <p:sp>
        <p:nvSpPr>
          <p:cNvPr id="127" name="TextBox 126">
            <a:extLst>
              <a:ext uri="{FF2B5EF4-FFF2-40B4-BE49-F238E27FC236}">
                <a16:creationId xmlns:a16="http://schemas.microsoft.com/office/drawing/2014/main" id="{A06F3328-1571-3A9C-D284-3D3C5666EF1E}"/>
              </a:ext>
            </a:extLst>
          </p:cNvPr>
          <p:cNvSpPr txBox="1"/>
          <p:nvPr/>
        </p:nvSpPr>
        <p:spPr>
          <a:xfrm>
            <a:off x="18253311" y="15460587"/>
            <a:ext cx="405516" cy="276999"/>
          </a:xfrm>
          <a:prstGeom prst="rect">
            <a:avLst/>
          </a:prstGeom>
          <a:noFill/>
        </p:spPr>
        <p:txBody>
          <a:bodyPr wrap="square" rtlCol="0">
            <a:spAutoFit/>
          </a:bodyPr>
          <a:lstStyle/>
          <a:p>
            <a:r>
              <a:rPr lang="en-US" sz="1200" dirty="0"/>
              <a:t>a4</a:t>
            </a:r>
          </a:p>
        </p:txBody>
      </p:sp>
      <p:sp>
        <p:nvSpPr>
          <p:cNvPr id="129" name="TextBox 128">
            <a:extLst>
              <a:ext uri="{FF2B5EF4-FFF2-40B4-BE49-F238E27FC236}">
                <a16:creationId xmlns:a16="http://schemas.microsoft.com/office/drawing/2014/main" id="{5455B0A9-DC33-C765-E3FB-F900C791E9A1}"/>
              </a:ext>
            </a:extLst>
          </p:cNvPr>
          <p:cNvSpPr txBox="1"/>
          <p:nvPr/>
        </p:nvSpPr>
        <p:spPr>
          <a:xfrm>
            <a:off x="20177857" y="15192240"/>
            <a:ext cx="405516" cy="276999"/>
          </a:xfrm>
          <a:prstGeom prst="rect">
            <a:avLst/>
          </a:prstGeom>
          <a:noFill/>
        </p:spPr>
        <p:txBody>
          <a:bodyPr wrap="square" rtlCol="0">
            <a:spAutoFit/>
          </a:bodyPr>
          <a:lstStyle/>
          <a:p>
            <a:r>
              <a:rPr lang="en-US" sz="1200" dirty="0"/>
              <a:t>a1</a:t>
            </a:r>
          </a:p>
        </p:txBody>
      </p:sp>
      <p:sp>
        <p:nvSpPr>
          <p:cNvPr id="131" name="TextBox 130">
            <a:extLst>
              <a:ext uri="{FF2B5EF4-FFF2-40B4-BE49-F238E27FC236}">
                <a16:creationId xmlns:a16="http://schemas.microsoft.com/office/drawing/2014/main" id="{2DBC25D5-E919-F735-5226-BB2C5E3EF207}"/>
              </a:ext>
            </a:extLst>
          </p:cNvPr>
          <p:cNvSpPr txBox="1"/>
          <p:nvPr/>
        </p:nvSpPr>
        <p:spPr>
          <a:xfrm>
            <a:off x="19737837" y="15539591"/>
            <a:ext cx="405516" cy="276999"/>
          </a:xfrm>
          <a:prstGeom prst="rect">
            <a:avLst/>
          </a:prstGeom>
          <a:noFill/>
        </p:spPr>
        <p:txBody>
          <a:bodyPr wrap="square" rtlCol="0">
            <a:spAutoFit/>
          </a:bodyPr>
          <a:lstStyle/>
          <a:p>
            <a:r>
              <a:rPr lang="en-US" sz="1200" dirty="0"/>
              <a:t>a2</a:t>
            </a:r>
          </a:p>
        </p:txBody>
      </p:sp>
      <p:sp>
        <p:nvSpPr>
          <p:cNvPr id="134" name="TextBox 133">
            <a:extLst>
              <a:ext uri="{FF2B5EF4-FFF2-40B4-BE49-F238E27FC236}">
                <a16:creationId xmlns:a16="http://schemas.microsoft.com/office/drawing/2014/main" id="{EAE9B551-BE3D-6701-EECB-92AD729BD639}"/>
              </a:ext>
            </a:extLst>
          </p:cNvPr>
          <p:cNvSpPr txBox="1"/>
          <p:nvPr/>
        </p:nvSpPr>
        <p:spPr>
          <a:xfrm>
            <a:off x="19772341" y="15886934"/>
            <a:ext cx="405516" cy="276999"/>
          </a:xfrm>
          <a:prstGeom prst="rect">
            <a:avLst/>
          </a:prstGeom>
          <a:noFill/>
        </p:spPr>
        <p:txBody>
          <a:bodyPr wrap="square" rtlCol="0">
            <a:spAutoFit/>
          </a:bodyPr>
          <a:lstStyle/>
          <a:p>
            <a:r>
              <a:rPr lang="en-US" sz="1200" dirty="0"/>
              <a:t>a3</a:t>
            </a:r>
          </a:p>
        </p:txBody>
      </p:sp>
      <p:sp>
        <p:nvSpPr>
          <p:cNvPr id="137" name="TextBox 136">
            <a:extLst>
              <a:ext uri="{FF2B5EF4-FFF2-40B4-BE49-F238E27FC236}">
                <a16:creationId xmlns:a16="http://schemas.microsoft.com/office/drawing/2014/main" id="{05154EF6-6170-281B-15AA-D9CB82CBC185}"/>
              </a:ext>
            </a:extLst>
          </p:cNvPr>
          <p:cNvSpPr txBox="1"/>
          <p:nvPr/>
        </p:nvSpPr>
        <p:spPr>
          <a:xfrm>
            <a:off x="20265810" y="15578183"/>
            <a:ext cx="405516" cy="276999"/>
          </a:xfrm>
          <a:prstGeom prst="rect">
            <a:avLst/>
          </a:prstGeom>
          <a:noFill/>
        </p:spPr>
        <p:txBody>
          <a:bodyPr wrap="square" rtlCol="0">
            <a:spAutoFit/>
          </a:bodyPr>
          <a:lstStyle/>
          <a:p>
            <a:r>
              <a:rPr lang="en-US" sz="1200" dirty="0"/>
              <a:t>a4</a:t>
            </a:r>
          </a:p>
        </p:txBody>
      </p:sp>
      <p:sp>
        <p:nvSpPr>
          <p:cNvPr id="139" name="TextBox 138">
            <a:extLst>
              <a:ext uri="{FF2B5EF4-FFF2-40B4-BE49-F238E27FC236}">
                <a16:creationId xmlns:a16="http://schemas.microsoft.com/office/drawing/2014/main" id="{B14ADD36-41C1-722D-E010-248849A87A95}"/>
              </a:ext>
            </a:extLst>
          </p:cNvPr>
          <p:cNvSpPr txBox="1"/>
          <p:nvPr/>
        </p:nvSpPr>
        <p:spPr>
          <a:xfrm>
            <a:off x="21750336" y="15547184"/>
            <a:ext cx="405516" cy="276999"/>
          </a:xfrm>
          <a:prstGeom prst="rect">
            <a:avLst/>
          </a:prstGeom>
          <a:noFill/>
        </p:spPr>
        <p:txBody>
          <a:bodyPr wrap="square" rtlCol="0">
            <a:spAutoFit/>
          </a:bodyPr>
          <a:lstStyle/>
          <a:p>
            <a:r>
              <a:rPr lang="en-US" sz="1200" dirty="0"/>
              <a:t>a2</a:t>
            </a:r>
          </a:p>
        </p:txBody>
      </p:sp>
      <p:sp>
        <p:nvSpPr>
          <p:cNvPr id="142" name="TextBox 141">
            <a:extLst>
              <a:ext uri="{FF2B5EF4-FFF2-40B4-BE49-F238E27FC236}">
                <a16:creationId xmlns:a16="http://schemas.microsoft.com/office/drawing/2014/main" id="{A5A33EC9-B0FF-4846-923D-D39D80A6421C}"/>
              </a:ext>
            </a:extLst>
          </p:cNvPr>
          <p:cNvSpPr txBox="1"/>
          <p:nvPr/>
        </p:nvSpPr>
        <p:spPr>
          <a:xfrm>
            <a:off x="22385570" y="15247009"/>
            <a:ext cx="405516" cy="276999"/>
          </a:xfrm>
          <a:prstGeom prst="rect">
            <a:avLst/>
          </a:prstGeom>
          <a:noFill/>
        </p:spPr>
        <p:txBody>
          <a:bodyPr wrap="square" rtlCol="0">
            <a:spAutoFit/>
          </a:bodyPr>
          <a:lstStyle/>
          <a:p>
            <a:r>
              <a:rPr lang="en-US" sz="1200" dirty="0"/>
              <a:t>a1</a:t>
            </a:r>
          </a:p>
        </p:txBody>
      </p:sp>
      <p:sp>
        <p:nvSpPr>
          <p:cNvPr id="147" name="TextBox 146">
            <a:extLst>
              <a:ext uri="{FF2B5EF4-FFF2-40B4-BE49-F238E27FC236}">
                <a16:creationId xmlns:a16="http://schemas.microsoft.com/office/drawing/2014/main" id="{CB826F87-A963-8491-DF33-A908DD551854}"/>
              </a:ext>
            </a:extLst>
          </p:cNvPr>
          <p:cNvSpPr txBox="1"/>
          <p:nvPr/>
        </p:nvSpPr>
        <p:spPr>
          <a:xfrm>
            <a:off x="22048799" y="15991409"/>
            <a:ext cx="405516" cy="276999"/>
          </a:xfrm>
          <a:prstGeom prst="rect">
            <a:avLst/>
          </a:prstGeom>
          <a:noFill/>
        </p:spPr>
        <p:txBody>
          <a:bodyPr wrap="square" rtlCol="0">
            <a:spAutoFit/>
          </a:bodyPr>
          <a:lstStyle/>
          <a:p>
            <a:r>
              <a:rPr lang="en-US" sz="1200" dirty="0"/>
              <a:t>a3</a:t>
            </a:r>
          </a:p>
        </p:txBody>
      </p:sp>
      <p:sp>
        <p:nvSpPr>
          <p:cNvPr id="150" name="TextBox 149">
            <a:extLst>
              <a:ext uri="{FF2B5EF4-FFF2-40B4-BE49-F238E27FC236}">
                <a16:creationId xmlns:a16="http://schemas.microsoft.com/office/drawing/2014/main" id="{165ACD74-49A7-7BBC-005A-F8C25886CAB4}"/>
              </a:ext>
            </a:extLst>
          </p:cNvPr>
          <p:cNvSpPr txBox="1"/>
          <p:nvPr/>
        </p:nvSpPr>
        <p:spPr>
          <a:xfrm>
            <a:off x="22495692" y="15563397"/>
            <a:ext cx="405516" cy="276999"/>
          </a:xfrm>
          <a:prstGeom prst="rect">
            <a:avLst/>
          </a:prstGeom>
          <a:noFill/>
        </p:spPr>
        <p:txBody>
          <a:bodyPr wrap="square" rtlCol="0">
            <a:spAutoFit/>
          </a:bodyPr>
          <a:lstStyle/>
          <a:p>
            <a:r>
              <a:rPr lang="en-US" sz="1200" dirty="0"/>
              <a:t>a4</a:t>
            </a:r>
          </a:p>
        </p:txBody>
      </p:sp>
      <p:sp>
        <p:nvSpPr>
          <p:cNvPr id="152" name="TextBox 151">
            <a:extLst>
              <a:ext uri="{FF2B5EF4-FFF2-40B4-BE49-F238E27FC236}">
                <a16:creationId xmlns:a16="http://schemas.microsoft.com/office/drawing/2014/main" id="{4D68C59C-E116-E384-850E-E1833005507F}"/>
              </a:ext>
            </a:extLst>
          </p:cNvPr>
          <p:cNvSpPr txBox="1"/>
          <p:nvPr/>
        </p:nvSpPr>
        <p:spPr>
          <a:xfrm>
            <a:off x="17999827" y="14792927"/>
            <a:ext cx="405516" cy="276999"/>
          </a:xfrm>
          <a:prstGeom prst="rect">
            <a:avLst/>
          </a:prstGeom>
          <a:noFill/>
        </p:spPr>
        <p:txBody>
          <a:bodyPr wrap="square" rtlCol="0">
            <a:spAutoFit/>
          </a:bodyPr>
          <a:lstStyle/>
          <a:p>
            <a:r>
              <a:rPr lang="en-US" sz="1200" b="1" dirty="0" err="1"/>
              <a:t>Te</a:t>
            </a:r>
            <a:endParaRPr lang="en-US" sz="1200" b="1" dirty="0"/>
          </a:p>
        </p:txBody>
      </p:sp>
      <p:sp>
        <p:nvSpPr>
          <p:cNvPr id="154" name="TextBox 153">
            <a:extLst>
              <a:ext uri="{FF2B5EF4-FFF2-40B4-BE49-F238E27FC236}">
                <a16:creationId xmlns:a16="http://schemas.microsoft.com/office/drawing/2014/main" id="{1FD83537-9250-3FDA-9954-5D4879CBB541}"/>
              </a:ext>
            </a:extLst>
          </p:cNvPr>
          <p:cNvSpPr txBox="1"/>
          <p:nvPr/>
        </p:nvSpPr>
        <p:spPr>
          <a:xfrm>
            <a:off x="20012497" y="14714801"/>
            <a:ext cx="405516" cy="276999"/>
          </a:xfrm>
          <a:prstGeom prst="rect">
            <a:avLst/>
          </a:prstGeom>
          <a:noFill/>
        </p:spPr>
        <p:txBody>
          <a:bodyPr wrap="square" rtlCol="0">
            <a:spAutoFit/>
          </a:bodyPr>
          <a:lstStyle/>
          <a:p>
            <a:r>
              <a:rPr lang="en-US" sz="1200" b="1" dirty="0" err="1"/>
              <a:t>Te</a:t>
            </a:r>
            <a:endParaRPr lang="en-US" sz="1200" b="1" dirty="0"/>
          </a:p>
        </p:txBody>
      </p:sp>
      <p:sp>
        <p:nvSpPr>
          <p:cNvPr id="156" name="TextBox 155">
            <a:extLst>
              <a:ext uri="{FF2B5EF4-FFF2-40B4-BE49-F238E27FC236}">
                <a16:creationId xmlns:a16="http://schemas.microsoft.com/office/drawing/2014/main" id="{7B0EA634-8591-C7C8-8794-C50A9F1F2771}"/>
              </a:ext>
            </a:extLst>
          </p:cNvPr>
          <p:cNvSpPr txBox="1"/>
          <p:nvPr/>
        </p:nvSpPr>
        <p:spPr>
          <a:xfrm>
            <a:off x="22283488" y="14737898"/>
            <a:ext cx="405516" cy="276999"/>
          </a:xfrm>
          <a:prstGeom prst="rect">
            <a:avLst/>
          </a:prstGeom>
          <a:noFill/>
        </p:spPr>
        <p:txBody>
          <a:bodyPr wrap="square" rtlCol="0">
            <a:spAutoFit/>
          </a:bodyPr>
          <a:lstStyle/>
          <a:p>
            <a:r>
              <a:rPr lang="en-US" sz="1200" b="1" dirty="0" err="1"/>
              <a:t>Te</a:t>
            </a:r>
            <a:endParaRPr lang="en-US" sz="1200" b="1" dirty="0"/>
          </a:p>
        </p:txBody>
      </p:sp>
      <p:pic>
        <p:nvPicPr>
          <p:cNvPr id="2128" name="Picture 2127">
            <a:extLst>
              <a:ext uri="{FF2B5EF4-FFF2-40B4-BE49-F238E27FC236}">
                <a16:creationId xmlns:a16="http://schemas.microsoft.com/office/drawing/2014/main" id="{EC67AEC7-18D4-C027-EFC0-C325EDA59694}"/>
              </a:ext>
            </a:extLst>
          </p:cNvPr>
          <p:cNvPicPr>
            <a:picLocks noChangeAspect="1"/>
          </p:cNvPicPr>
          <p:nvPr/>
        </p:nvPicPr>
        <p:blipFill>
          <a:blip r:embed="rId44"/>
          <a:stretch>
            <a:fillRect/>
          </a:stretch>
        </p:blipFill>
        <p:spPr>
          <a:xfrm>
            <a:off x="1797369" y="14045881"/>
            <a:ext cx="6247486" cy="4551958"/>
          </a:xfrm>
          <a:prstGeom prst="rect">
            <a:avLst/>
          </a:prstGeom>
        </p:spPr>
      </p:pic>
      <p:sp>
        <p:nvSpPr>
          <p:cNvPr id="2129" name="TextBox 2128">
            <a:extLst>
              <a:ext uri="{FF2B5EF4-FFF2-40B4-BE49-F238E27FC236}">
                <a16:creationId xmlns:a16="http://schemas.microsoft.com/office/drawing/2014/main" id="{6F7DDFD2-42C4-F43F-D131-D93C39D5D14D}"/>
              </a:ext>
            </a:extLst>
          </p:cNvPr>
          <p:cNvSpPr txBox="1"/>
          <p:nvPr/>
        </p:nvSpPr>
        <p:spPr>
          <a:xfrm>
            <a:off x="2091575" y="19718291"/>
            <a:ext cx="13297907" cy="769441"/>
          </a:xfrm>
          <a:prstGeom prst="rect">
            <a:avLst/>
          </a:prstGeom>
          <a:noFill/>
        </p:spPr>
        <p:txBody>
          <a:bodyPr wrap="square" rtlCol="0">
            <a:spAutoFit/>
          </a:bodyPr>
          <a:lstStyle/>
          <a:p>
            <a:r>
              <a:rPr lang="en-US" sz="2200" dirty="0"/>
              <a:t>In principle, radiative and non-radiative processes are </a:t>
            </a:r>
            <a:r>
              <a:rPr lang="en-US" sz="2200" dirty="0">
                <a:solidFill>
                  <a:srgbClr val="0070C0"/>
                </a:solidFill>
              </a:rPr>
              <a:t>competing.</a:t>
            </a:r>
            <a:r>
              <a:rPr lang="en-US" sz="2200" dirty="0"/>
              <a:t> Radiative rate are of the order 10</a:t>
            </a:r>
            <a:r>
              <a:rPr lang="en-US" sz="2200" baseline="30000" dirty="0"/>
              <a:t>-14 </a:t>
            </a:r>
            <a:r>
              <a:rPr lang="en-US" sz="2200" dirty="0"/>
              <a:t>- 10</a:t>
            </a:r>
            <a:r>
              <a:rPr lang="en-US" sz="2200" baseline="30000" dirty="0"/>
              <a:t>-13</a:t>
            </a:r>
            <a:r>
              <a:rPr lang="en-US" sz="2200" dirty="0"/>
              <a:t> cm</a:t>
            </a:r>
            <a:r>
              <a:rPr lang="en-US" sz="2200" baseline="30000" dirty="0"/>
              <a:t>3 </a:t>
            </a:r>
            <a:r>
              <a:rPr lang="en-US" sz="2200" dirty="0"/>
              <a:t>s</a:t>
            </a:r>
            <a:r>
              <a:rPr lang="en-US" sz="2200" baseline="30000" dirty="0"/>
              <a:t>-1</a:t>
            </a:r>
            <a:r>
              <a:rPr lang="en-US" sz="2200" dirty="0"/>
              <a:t>. Nonradiative rate are over range of 10</a:t>
            </a:r>
            <a:r>
              <a:rPr lang="en-US" sz="2200" baseline="30000" dirty="0"/>
              <a:t>-14 </a:t>
            </a:r>
            <a:r>
              <a:rPr lang="en-US" sz="2200" dirty="0"/>
              <a:t>- 10</a:t>
            </a:r>
            <a:r>
              <a:rPr lang="en-US" sz="2200" baseline="30000" dirty="0"/>
              <a:t>-6 </a:t>
            </a:r>
            <a:r>
              <a:rPr lang="en-US" sz="2200" dirty="0"/>
              <a:t>cm</a:t>
            </a:r>
            <a:r>
              <a:rPr lang="en-US" sz="2200" baseline="30000" dirty="0"/>
              <a:t>3 </a:t>
            </a:r>
            <a:r>
              <a:rPr lang="en-US" sz="2200" dirty="0"/>
              <a:t>s</a:t>
            </a:r>
            <a:r>
              <a:rPr lang="en-US" sz="2200" baseline="30000" dirty="0"/>
              <a:t>-1</a:t>
            </a:r>
            <a:r>
              <a:rPr lang="en-US" sz="2200" dirty="0"/>
              <a:t>. In both processes,</a:t>
            </a:r>
            <a:r>
              <a:rPr lang="en-US" sz="2200" dirty="0">
                <a:solidFill>
                  <a:srgbClr val="0070C0"/>
                </a:solidFill>
              </a:rPr>
              <a:t> step (1) is the rate limiting step</a:t>
            </a:r>
            <a:r>
              <a:rPr lang="en-US" sz="2200" dirty="0"/>
              <a:t>.</a:t>
            </a:r>
          </a:p>
        </p:txBody>
      </p:sp>
      <p:sp>
        <p:nvSpPr>
          <p:cNvPr id="3" name="TextBox 2">
            <a:extLst>
              <a:ext uri="{FF2B5EF4-FFF2-40B4-BE49-F238E27FC236}">
                <a16:creationId xmlns:a16="http://schemas.microsoft.com/office/drawing/2014/main" id="{ABE82546-B7E5-493E-93CD-1C4A15E06262}"/>
              </a:ext>
            </a:extLst>
          </p:cNvPr>
          <p:cNvSpPr txBox="1"/>
          <p:nvPr/>
        </p:nvSpPr>
        <p:spPr>
          <a:xfrm>
            <a:off x="25372752" y="3292130"/>
            <a:ext cx="5673388" cy="1159676"/>
          </a:xfrm>
          <a:prstGeom prst="rect">
            <a:avLst/>
          </a:prstGeom>
          <a:noFill/>
        </p:spPr>
        <p:txBody>
          <a:bodyPr wrap="square" rtlCol="0">
            <a:spAutoFit/>
          </a:bodyPr>
          <a:lstStyle/>
          <a:p>
            <a:pPr algn="ctr">
              <a:lnSpc>
                <a:spcPct val="70000"/>
              </a:lnSpc>
            </a:pPr>
            <a:r>
              <a:rPr lang="en-US" sz="4800" dirty="0">
                <a:solidFill>
                  <a:srgbClr val="7030A0"/>
                </a:solidFill>
              </a:rPr>
              <a:t>UW Nanotechnology </a:t>
            </a:r>
          </a:p>
          <a:p>
            <a:pPr algn="ctr">
              <a:lnSpc>
                <a:spcPct val="70000"/>
              </a:lnSpc>
            </a:pPr>
            <a:r>
              <a:rPr lang="en-US" sz="4800" dirty="0">
                <a:solidFill>
                  <a:srgbClr val="7030A0"/>
                </a:solidFill>
              </a:rPr>
              <a:t>Modeling Lab</a:t>
            </a:r>
          </a:p>
        </p:txBody>
      </p:sp>
      <p:pic>
        <p:nvPicPr>
          <p:cNvPr id="36" name="Picture 35">
            <a:extLst>
              <a:ext uri="{FF2B5EF4-FFF2-40B4-BE49-F238E27FC236}">
                <a16:creationId xmlns:a16="http://schemas.microsoft.com/office/drawing/2014/main" id="{A9F2BC71-8460-4BF5-B969-D0590D577C91}"/>
              </a:ext>
            </a:extLst>
          </p:cNvPr>
          <p:cNvPicPr>
            <a:picLocks noChangeAspect="1"/>
          </p:cNvPicPr>
          <p:nvPr/>
        </p:nvPicPr>
        <p:blipFill>
          <a:blip r:embed="rId45"/>
          <a:stretch>
            <a:fillRect/>
          </a:stretch>
        </p:blipFill>
        <p:spPr>
          <a:xfrm>
            <a:off x="29223134" y="34789623"/>
            <a:ext cx="1812926" cy="1812926"/>
          </a:xfrm>
          <a:prstGeom prst="rect">
            <a:avLst/>
          </a:prstGeom>
        </p:spPr>
      </p:pic>
      <p:pic>
        <p:nvPicPr>
          <p:cNvPr id="39" name="Picture 38">
            <a:extLst>
              <a:ext uri="{FF2B5EF4-FFF2-40B4-BE49-F238E27FC236}">
                <a16:creationId xmlns:a16="http://schemas.microsoft.com/office/drawing/2014/main" id="{4BC2C303-3F03-4F34-991B-84065C400757}"/>
              </a:ext>
            </a:extLst>
          </p:cNvPr>
          <p:cNvPicPr>
            <a:picLocks noChangeAspect="1"/>
          </p:cNvPicPr>
          <p:nvPr/>
        </p:nvPicPr>
        <p:blipFill>
          <a:blip r:embed="rId46"/>
          <a:stretch>
            <a:fillRect/>
          </a:stretch>
        </p:blipFill>
        <p:spPr>
          <a:xfrm>
            <a:off x="24423153" y="2190767"/>
            <a:ext cx="8265637" cy="1550747"/>
          </a:xfrm>
          <a:prstGeom prst="rect">
            <a:avLst/>
          </a:prstGeom>
        </p:spPr>
      </p:pic>
    </p:spTree>
    <p:extLst>
      <p:ext uri="{BB962C8B-B14F-4D97-AF65-F5344CB8AC3E}">
        <p14:creationId xmlns:p14="http://schemas.microsoft.com/office/powerpoint/2010/main" val="6953109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3854</TotalTime>
  <Words>1124</Words>
  <Application>Microsoft Office PowerPoint</Application>
  <PresentationFormat>Custom</PresentationFormat>
  <Paragraphs>132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Segoe UI Symbol</vt:lpstr>
      <vt:lpstr>Symbol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K. LUSCOMBE</dc:creator>
  <cp:lastModifiedBy>xiang xiaofeng</cp:lastModifiedBy>
  <cp:revision>110</cp:revision>
  <cp:lastPrinted>2016-10-04T20:45:41Z</cp:lastPrinted>
  <dcterms:created xsi:type="dcterms:W3CDTF">2016-10-04T20:03:57Z</dcterms:created>
  <dcterms:modified xsi:type="dcterms:W3CDTF">2022-09-03T01:03:19Z</dcterms:modified>
</cp:coreProperties>
</file>