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7" r:id="rId1"/>
  </p:sldMasterIdLst>
  <p:sldIdLst>
    <p:sldId id="257" r:id="rId2"/>
    <p:sldId id="258" r:id="rId3"/>
    <p:sldId id="259" r:id="rId4"/>
    <p:sldId id="281" r:id="rId5"/>
    <p:sldId id="260" r:id="rId6"/>
    <p:sldId id="273" r:id="rId7"/>
    <p:sldId id="261" r:id="rId8"/>
    <p:sldId id="262" r:id="rId9"/>
    <p:sldId id="278" r:id="rId10"/>
    <p:sldId id="267" r:id="rId11"/>
    <p:sldId id="277" r:id="rId12"/>
    <p:sldId id="275" r:id="rId13"/>
    <p:sldId id="280" r:id="rId14"/>
    <p:sldId id="274" r:id="rId15"/>
    <p:sldId id="276" r:id="rId16"/>
    <p:sldId id="284" r:id="rId17"/>
    <p:sldId id="285" r:id="rId18"/>
    <p:sldId id="286" r:id="rId19"/>
    <p:sldId id="263" r:id="rId20"/>
    <p:sldId id="264" r:id="rId21"/>
    <p:sldId id="265" r:id="rId22"/>
  </p:sldIdLst>
  <p:sldSz cx="9144000" cy="6858000" type="screen4x3"/>
  <p:notesSz cx="7010400" cy="9296400"/>
  <p:defaultTextStyle>
    <a:defPPr>
      <a:defRPr lang="en-US"/>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snapToObjects="1">
      <p:cViewPr varScale="1">
        <p:scale>
          <a:sx n="84" d="100"/>
          <a:sy n="84" d="100"/>
        </p:scale>
        <p:origin x="1440" y="77"/>
      </p:cViewPr>
      <p:guideLst>
        <p:guide orient="horz" pos="2160"/>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ocuments\Tencent%20Files\1079547868\FileRecv\&#28436;&#31034;&#29992;\nycjobsalary2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ocuments\Tencent%20Files\1079547868\FileRecv\&#28436;&#31034;&#29992;\nycjobsalary2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Documents\Tencent%20Files\1079547868\FileRecv\&#28436;&#31034;&#29992;\nycjobsalary2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novo\Documents\Tencent%20Files\1079547868\FileRecv\&#28436;&#31034;&#29992;\nycjobsalary2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enovo\Documents\Tencent%20Files\1079547868\FileRecv\&#28436;&#31034;&#29992;\nycjobsalary2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enovo\Documents\Tencent%20Files\1079547868\FileRecv\&#28436;&#31034;&#29992;\nycjobsalary2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enovo\Documents\Tencent%20Files\1079547868\FileRecv\&#28436;&#31034;&#29992;\nycjobsalary2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enovo\Documents\Tencent%20Files\1079547868\FileRecv\&#28436;&#31034;&#29992;\nycjobsalary21.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AbstracSkillsSalary!$A$1:$A$19</c:f>
              <c:strCache>
                <c:ptCount val="19"/>
                <c:pt idx="0">
                  <c:v>literacy</c:v>
                </c:pt>
                <c:pt idx="1">
                  <c:v>commercial</c:v>
                </c:pt>
                <c:pt idx="2">
                  <c:v>bachelor</c:v>
                </c:pt>
                <c:pt idx="3">
                  <c:v>writing</c:v>
                </c:pt>
                <c:pt idx="4">
                  <c:v>oral</c:v>
                </c:pt>
                <c:pt idx="5">
                  <c:v>email</c:v>
                </c:pt>
                <c:pt idx="6">
                  <c:v>certified</c:v>
                </c:pt>
                <c:pt idx="7">
                  <c:v>analytical</c:v>
                </c:pt>
                <c:pt idx="8">
                  <c:v>creative</c:v>
                </c:pt>
                <c:pt idx="9">
                  <c:v>conducting</c:v>
                </c:pt>
                <c:pt idx="10">
                  <c:v>motivated</c:v>
                </c:pt>
                <c:pt idx="11">
                  <c:v>experience</c:v>
                </c:pt>
                <c:pt idx="12">
                  <c:v>collaboratively</c:v>
                </c:pt>
                <c:pt idx="13">
                  <c:v>master</c:v>
                </c:pt>
                <c:pt idx="14">
                  <c:v>design</c:v>
                </c:pt>
                <c:pt idx="15">
                  <c:v>developing</c:v>
                </c:pt>
                <c:pt idx="16">
                  <c:v>supervisory</c:v>
                </c:pt>
                <c:pt idx="17">
                  <c:v>teamwork</c:v>
                </c:pt>
                <c:pt idx="18">
                  <c:v>phd</c:v>
                </c:pt>
              </c:strCache>
            </c:strRef>
          </c:cat>
          <c:val>
            <c:numRef>
              <c:f>AbstracSkillsSalary!$B$1:$B$19</c:f>
              <c:numCache>
                <c:formatCode>General</c:formatCode>
                <c:ptCount val="19"/>
                <c:pt idx="0">
                  <c:v>21862</c:v>
                </c:pt>
                <c:pt idx="1">
                  <c:v>53286</c:v>
                </c:pt>
                <c:pt idx="2">
                  <c:v>63292</c:v>
                </c:pt>
                <c:pt idx="3">
                  <c:v>67149</c:v>
                </c:pt>
                <c:pt idx="4">
                  <c:v>68294</c:v>
                </c:pt>
                <c:pt idx="5">
                  <c:v>69673</c:v>
                </c:pt>
                <c:pt idx="6">
                  <c:v>69777</c:v>
                </c:pt>
                <c:pt idx="7">
                  <c:v>70623</c:v>
                </c:pt>
                <c:pt idx="8">
                  <c:v>72149</c:v>
                </c:pt>
                <c:pt idx="9">
                  <c:v>72160</c:v>
                </c:pt>
                <c:pt idx="10">
                  <c:v>73495</c:v>
                </c:pt>
                <c:pt idx="11">
                  <c:v>74227</c:v>
                </c:pt>
                <c:pt idx="12">
                  <c:v>74688</c:v>
                </c:pt>
                <c:pt idx="13">
                  <c:v>78436</c:v>
                </c:pt>
                <c:pt idx="14">
                  <c:v>81397</c:v>
                </c:pt>
                <c:pt idx="15">
                  <c:v>88618</c:v>
                </c:pt>
                <c:pt idx="16">
                  <c:v>91432</c:v>
                </c:pt>
                <c:pt idx="17">
                  <c:v>95894</c:v>
                </c:pt>
                <c:pt idx="18">
                  <c:v>106178</c:v>
                </c:pt>
              </c:numCache>
            </c:numRef>
          </c:val>
        </c:ser>
        <c:dLbls>
          <c:dLblPos val="outEnd"/>
          <c:showLegendKey val="0"/>
          <c:showVal val="1"/>
          <c:showCatName val="0"/>
          <c:showSerName val="0"/>
          <c:showPercent val="0"/>
          <c:showBubbleSize val="0"/>
        </c:dLbls>
        <c:gapWidth val="444"/>
        <c:overlap val="-90"/>
        <c:axId val="108899840"/>
        <c:axId val="108899296"/>
      </c:barChart>
      <c:catAx>
        <c:axId val="1088998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08899296"/>
        <c:crosses val="autoZero"/>
        <c:auto val="1"/>
        <c:lblAlgn val="ctr"/>
        <c:lblOffset val="100"/>
        <c:noMultiLvlLbl val="0"/>
      </c:catAx>
      <c:valAx>
        <c:axId val="108899296"/>
        <c:scaling>
          <c:orientation val="minMax"/>
        </c:scaling>
        <c:delete val="1"/>
        <c:axPos val="l"/>
        <c:numFmt formatCode="General" sourceLinked="1"/>
        <c:majorTickMark val="none"/>
        <c:minorTickMark val="none"/>
        <c:tickLblPos val="nextTo"/>
        <c:crossAx val="1088998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spPr>
            <a:ln w="28575" cap="rnd">
              <a:solidFill>
                <a:schemeClr val="accent1"/>
              </a:solidFill>
              <a:round/>
            </a:ln>
            <a:effectLst/>
          </c:spPr>
          <c:marker>
            <c:symbol val="none"/>
          </c:marker>
          <c:cat>
            <c:strRef>
              <c:f>praticalSkillsSalary!$A$1:$A$104</c:f>
              <c:strCache>
                <c:ptCount val="104"/>
                <c:pt idx="0">
                  <c:v>spanish</c:v>
                </c:pt>
                <c:pt idx="1">
                  <c:v>note</c:v>
                </c:pt>
                <c:pt idx="2">
                  <c:v>maps</c:v>
                </c:pt>
                <c:pt idx="3">
                  <c:v>spreadsheet</c:v>
                </c:pt>
                <c:pt idx="4">
                  <c:v>electronic</c:v>
                </c:pt>
                <c:pt idx="5">
                  <c:v>organized</c:v>
                </c:pt>
                <c:pt idx="6">
                  <c:v>adobe</c:v>
                </c:pt>
                <c:pt idx="7">
                  <c:v>word</c:v>
                </c:pt>
                <c:pt idx="8">
                  <c:v>microsoft office</c:v>
                </c:pt>
                <c:pt idx="9">
                  <c:v>fluent</c:v>
                </c:pt>
                <c:pt idx="10">
                  <c:v>hygiene</c:v>
                </c:pt>
                <c:pt idx="11">
                  <c:v>ssis</c:v>
                </c:pt>
                <c:pt idx="12">
                  <c:v>pms</c:v>
                </c:pt>
                <c:pt idx="13">
                  <c:v>excel</c:v>
                </c:pt>
                <c:pt idx="14">
                  <c:v>sudaan</c:v>
                </c:pt>
                <c:pt idx="15">
                  <c:v>proficiency</c:v>
                </c:pt>
                <c:pt idx="16">
                  <c:v>powerpoint</c:v>
                </c:pt>
                <c:pt idx="17">
                  <c:v>computer science</c:v>
                </c:pt>
                <c:pt idx="18">
                  <c:v>mac</c:v>
                </c:pt>
                <c:pt idx="19">
                  <c:v>os</c:v>
                </c:pt>
                <c:pt idx="20">
                  <c:v>chrms</c:v>
                </c:pt>
                <c:pt idx="21">
                  <c:v>presentation</c:v>
                </c:pt>
                <c:pt idx="22">
                  <c:v>autocad</c:v>
                </c:pt>
                <c:pt idx="23">
                  <c:v>cisco</c:v>
                </c:pt>
                <c:pt idx="24">
                  <c:v>python</c:v>
                </c:pt>
                <c:pt idx="25">
                  <c:v>marine</c:v>
                </c:pt>
                <c:pt idx="26">
                  <c:v>gis</c:v>
                </c:pt>
                <c:pt idx="27">
                  <c:v>testing</c:v>
                </c:pt>
                <c:pt idx="28">
                  <c:v>statistical</c:v>
                </c:pt>
                <c:pt idx="29">
                  <c:v>drivers</c:v>
                </c:pt>
                <c:pt idx="30">
                  <c:v>forensic</c:v>
                </c:pt>
                <c:pt idx="31">
                  <c:v>environment</c:v>
                </c:pt>
                <c:pt idx="32">
                  <c:v>spss</c:v>
                </c:pt>
                <c:pt idx="33">
                  <c:v>itil</c:v>
                </c:pt>
                <c:pt idx="34">
                  <c:v>windows</c:v>
                </c:pt>
                <c:pt idx="35">
                  <c:v>dts</c:v>
                </c:pt>
                <c:pt idx="36">
                  <c:v>ui</c:v>
                </c:pt>
                <c:pt idx="37">
                  <c:v>ada</c:v>
                </c:pt>
                <c:pt idx="38">
                  <c:v>graphics</c:v>
                </c:pt>
                <c:pt idx="39">
                  <c:v>android</c:v>
                </c:pt>
                <c:pt idx="40">
                  <c:v>multidisciplinary</c:v>
                </c:pt>
                <c:pt idx="41">
                  <c:v>geograph</c:v>
                </c:pt>
                <c:pt idx="42">
                  <c:v>law</c:v>
                </c:pt>
                <c:pt idx="43">
                  <c:v>mobile</c:v>
                </c:pt>
                <c:pt idx="44">
                  <c:v>fms</c:v>
                </c:pt>
                <c:pt idx="45">
                  <c:v>dns</c:v>
                </c:pt>
                <c:pt idx="46">
                  <c:v>epidemiology</c:v>
                </c:pt>
                <c:pt idx="47">
                  <c:v>netiq</c:v>
                </c:pt>
                <c:pt idx="48">
                  <c:v>financial</c:v>
                </c:pt>
                <c:pt idx="49">
                  <c:v>tcp/ip</c:v>
                </c:pt>
                <c:pt idx="50">
                  <c:v>servlet</c:v>
                </c:pt>
                <c:pt idx="51">
                  <c:v>database</c:v>
                </c:pt>
                <c:pt idx="52">
                  <c:v>clinical</c:v>
                </c:pt>
                <c:pt idx="53">
                  <c:v>ios</c:v>
                </c:pt>
                <c:pt idx="54">
                  <c:v>mvc</c:v>
                </c:pt>
                <c:pt idx="55">
                  <c:v>ldap</c:v>
                </c:pt>
                <c:pt idx="56">
                  <c:v>jquery</c:v>
                </c:pt>
                <c:pt idx="57">
                  <c:v>san</c:v>
                </c:pt>
                <c:pt idx="58">
                  <c:v>scripts</c:v>
                </c:pt>
                <c:pt idx="59">
                  <c:v>network</c:v>
                </c:pt>
                <c:pt idx="60">
                  <c:v>optical</c:v>
                </c:pt>
                <c:pt idx="61">
                  <c:v>object-oriented</c:v>
                </c:pt>
                <c:pt idx="62">
                  <c:v>sql</c:v>
                </c:pt>
                <c:pt idx="63">
                  <c:v>vehicle</c:v>
                </c:pt>
                <c:pt idx="64">
                  <c:v>estate</c:v>
                </c:pt>
                <c:pt idx="65">
                  <c:v>pmp</c:v>
                </c:pt>
                <c:pt idx="66">
                  <c:v>visual studio</c:v>
                </c:pt>
                <c:pt idx="67">
                  <c:v>wcf</c:v>
                </c:pt>
                <c:pt idx="68">
                  <c:v>blackberry</c:v>
                </c:pt>
                <c:pt idx="69">
                  <c:v>vb</c:v>
                </c:pt>
                <c:pt idx="70">
                  <c:v>framework</c:v>
                </c:pt>
                <c:pt idx="71">
                  <c:v>css</c:v>
                </c:pt>
                <c:pt idx="72">
                  <c:v>senior</c:v>
                </c:pt>
                <c:pt idx="73">
                  <c:v>web</c:v>
                </c:pt>
                <c:pt idx="74">
                  <c:v>etl</c:v>
                </c:pt>
                <c:pt idx="75">
                  <c:v>water</c:v>
                </c:pt>
                <c:pt idx="76">
                  <c:v>vmware</c:v>
                </c:pt>
                <c:pt idx="77">
                  <c:v>fuel</c:v>
                </c:pt>
                <c:pt idx="78">
                  <c:v>java</c:v>
                </c:pt>
                <c:pt idx="79">
                  <c:v>unix</c:v>
                </c:pt>
                <c:pt idx="80">
                  <c:v>voip</c:v>
                </c:pt>
                <c:pt idx="81">
                  <c:v>jboss</c:v>
                </c:pt>
                <c:pt idx="82">
                  <c:v>xml</c:v>
                </c:pt>
                <c:pt idx="83">
                  <c:v>erwin</c:v>
                </c:pt>
                <c:pt idx="84">
                  <c:v>ibm infosphere datastage</c:v>
                </c:pt>
                <c:pt idx="85">
                  <c:v>korn</c:v>
                </c:pt>
                <c:pt idx="86">
                  <c:v>uml</c:v>
                </c:pt>
                <c:pt idx="87">
                  <c:v>agile</c:v>
                </c:pt>
                <c:pt idx="88">
                  <c:v>tomcat</c:v>
                </c:pt>
                <c:pt idx="89">
                  <c:v>infrastructure</c:v>
                </c:pt>
                <c:pt idx="90">
                  <c:v>servers</c:v>
                </c:pt>
                <c:pt idx="91">
                  <c:v>cobol</c:v>
                </c:pt>
                <c:pt idx="92">
                  <c:v>oracle</c:v>
                </c:pt>
                <c:pt idx="93">
                  <c:v>linux</c:v>
                </c:pt>
                <c:pt idx="94">
                  <c:v>asp</c:v>
                </c:pt>
                <c:pt idx="95">
                  <c:v>wbs</c:v>
                </c:pt>
                <c:pt idx="96">
                  <c:v>juris</c:v>
                </c:pt>
                <c:pt idx="97">
                  <c:v>data warehouse</c:v>
                </c:pt>
                <c:pt idx="98">
                  <c:v>sun</c:v>
                </c:pt>
                <c:pt idx="99">
                  <c:v>fiscal</c:v>
                </c:pt>
                <c:pt idx="100">
                  <c:v>soa</c:v>
                </c:pt>
                <c:pt idx="101">
                  <c:v>dos</c:v>
                </c:pt>
                <c:pt idx="102">
                  <c:v>mcse</c:v>
                </c:pt>
                <c:pt idx="103">
                  <c:v>telecommunication</c:v>
                </c:pt>
              </c:strCache>
            </c:strRef>
          </c:cat>
          <c:val>
            <c:numRef>
              <c:f>praticalSkillsSalary!$B$1:$B$104</c:f>
              <c:numCache>
                <c:formatCode>General</c:formatCode>
                <c:ptCount val="104"/>
                <c:pt idx="0">
                  <c:v>45221</c:v>
                </c:pt>
                <c:pt idx="1">
                  <c:v>51257</c:v>
                </c:pt>
                <c:pt idx="2">
                  <c:v>55267</c:v>
                </c:pt>
                <c:pt idx="3">
                  <c:v>58842</c:v>
                </c:pt>
                <c:pt idx="4">
                  <c:v>60000</c:v>
                </c:pt>
                <c:pt idx="5">
                  <c:v>60268</c:v>
                </c:pt>
                <c:pt idx="6">
                  <c:v>60529</c:v>
                </c:pt>
                <c:pt idx="7">
                  <c:v>60716</c:v>
                </c:pt>
                <c:pt idx="8">
                  <c:v>60958</c:v>
                </c:pt>
                <c:pt idx="9">
                  <c:v>61051</c:v>
                </c:pt>
                <c:pt idx="10">
                  <c:v>64758</c:v>
                </c:pt>
                <c:pt idx="11">
                  <c:v>65177</c:v>
                </c:pt>
                <c:pt idx="12">
                  <c:v>66550</c:v>
                </c:pt>
                <c:pt idx="13">
                  <c:v>66917</c:v>
                </c:pt>
                <c:pt idx="14">
                  <c:v>67007</c:v>
                </c:pt>
                <c:pt idx="15">
                  <c:v>67406</c:v>
                </c:pt>
                <c:pt idx="16">
                  <c:v>68361</c:v>
                </c:pt>
                <c:pt idx="17">
                  <c:v>68514</c:v>
                </c:pt>
                <c:pt idx="18">
                  <c:v>70023</c:v>
                </c:pt>
                <c:pt idx="19">
                  <c:v>70131</c:v>
                </c:pt>
                <c:pt idx="20">
                  <c:v>70360</c:v>
                </c:pt>
                <c:pt idx="21">
                  <c:v>71083</c:v>
                </c:pt>
                <c:pt idx="22">
                  <c:v>71801</c:v>
                </c:pt>
                <c:pt idx="23">
                  <c:v>72052</c:v>
                </c:pt>
                <c:pt idx="24">
                  <c:v>72805</c:v>
                </c:pt>
                <c:pt idx="25">
                  <c:v>72842</c:v>
                </c:pt>
                <c:pt idx="26">
                  <c:v>72863</c:v>
                </c:pt>
                <c:pt idx="27">
                  <c:v>72896</c:v>
                </c:pt>
                <c:pt idx="28">
                  <c:v>72913</c:v>
                </c:pt>
                <c:pt idx="29">
                  <c:v>73084</c:v>
                </c:pt>
                <c:pt idx="30">
                  <c:v>73212</c:v>
                </c:pt>
                <c:pt idx="31">
                  <c:v>73444</c:v>
                </c:pt>
                <c:pt idx="32">
                  <c:v>73838</c:v>
                </c:pt>
                <c:pt idx="33">
                  <c:v>74416</c:v>
                </c:pt>
                <c:pt idx="34">
                  <c:v>74678</c:v>
                </c:pt>
                <c:pt idx="35">
                  <c:v>74746</c:v>
                </c:pt>
                <c:pt idx="36">
                  <c:v>74750</c:v>
                </c:pt>
                <c:pt idx="37">
                  <c:v>74814</c:v>
                </c:pt>
                <c:pt idx="38">
                  <c:v>75997</c:v>
                </c:pt>
                <c:pt idx="39">
                  <c:v>76126</c:v>
                </c:pt>
                <c:pt idx="40">
                  <c:v>76282</c:v>
                </c:pt>
                <c:pt idx="41">
                  <c:v>76443</c:v>
                </c:pt>
                <c:pt idx="42">
                  <c:v>76615</c:v>
                </c:pt>
                <c:pt idx="43">
                  <c:v>77233</c:v>
                </c:pt>
                <c:pt idx="44">
                  <c:v>77336</c:v>
                </c:pt>
                <c:pt idx="45">
                  <c:v>77337</c:v>
                </c:pt>
                <c:pt idx="46">
                  <c:v>77899</c:v>
                </c:pt>
                <c:pt idx="47">
                  <c:v>77991</c:v>
                </c:pt>
                <c:pt idx="48">
                  <c:v>78850</c:v>
                </c:pt>
                <c:pt idx="49">
                  <c:v>78877</c:v>
                </c:pt>
                <c:pt idx="50">
                  <c:v>79039</c:v>
                </c:pt>
                <c:pt idx="51">
                  <c:v>79217</c:v>
                </c:pt>
                <c:pt idx="52">
                  <c:v>79541</c:v>
                </c:pt>
                <c:pt idx="53">
                  <c:v>79698</c:v>
                </c:pt>
                <c:pt idx="54">
                  <c:v>79808</c:v>
                </c:pt>
                <c:pt idx="55">
                  <c:v>79840</c:v>
                </c:pt>
                <c:pt idx="56">
                  <c:v>80243</c:v>
                </c:pt>
                <c:pt idx="57">
                  <c:v>80349</c:v>
                </c:pt>
                <c:pt idx="58">
                  <c:v>80456</c:v>
                </c:pt>
                <c:pt idx="59">
                  <c:v>80460</c:v>
                </c:pt>
                <c:pt idx="60">
                  <c:v>80580</c:v>
                </c:pt>
                <c:pt idx="61">
                  <c:v>80638</c:v>
                </c:pt>
                <c:pt idx="62">
                  <c:v>80685</c:v>
                </c:pt>
                <c:pt idx="63">
                  <c:v>80760</c:v>
                </c:pt>
                <c:pt idx="64">
                  <c:v>81169</c:v>
                </c:pt>
                <c:pt idx="65">
                  <c:v>81747</c:v>
                </c:pt>
                <c:pt idx="66">
                  <c:v>82758</c:v>
                </c:pt>
                <c:pt idx="67">
                  <c:v>82813</c:v>
                </c:pt>
                <c:pt idx="68">
                  <c:v>83060</c:v>
                </c:pt>
                <c:pt idx="69">
                  <c:v>83175</c:v>
                </c:pt>
                <c:pt idx="70">
                  <c:v>83230</c:v>
                </c:pt>
                <c:pt idx="71">
                  <c:v>83264</c:v>
                </c:pt>
                <c:pt idx="72">
                  <c:v>83742</c:v>
                </c:pt>
                <c:pt idx="73">
                  <c:v>85246</c:v>
                </c:pt>
                <c:pt idx="74">
                  <c:v>85521</c:v>
                </c:pt>
                <c:pt idx="75">
                  <c:v>86188</c:v>
                </c:pt>
                <c:pt idx="76">
                  <c:v>86269</c:v>
                </c:pt>
                <c:pt idx="77">
                  <c:v>86286</c:v>
                </c:pt>
                <c:pt idx="78">
                  <c:v>86370</c:v>
                </c:pt>
                <c:pt idx="79">
                  <c:v>86399</c:v>
                </c:pt>
                <c:pt idx="80">
                  <c:v>86768</c:v>
                </c:pt>
                <c:pt idx="81">
                  <c:v>87055</c:v>
                </c:pt>
                <c:pt idx="82">
                  <c:v>87350</c:v>
                </c:pt>
                <c:pt idx="83">
                  <c:v>87370</c:v>
                </c:pt>
                <c:pt idx="84">
                  <c:v>87370</c:v>
                </c:pt>
                <c:pt idx="85">
                  <c:v>87370</c:v>
                </c:pt>
                <c:pt idx="86">
                  <c:v>87816</c:v>
                </c:pt>
                <c:pt idx="87">
                  <c:v>88047</c:v>
                </c:pt>
                <c:pt idx="88">
                  <c:v>88119</c:v>
                </c:pt>
                <c:pt idx="89">
                  <c:v>88151</c:v>
                </c:pt>
                <c:pt idx="90">
                  <c:v>88240</c:v>
                </c:pt>
                <c:pt idx="91">
                  <c:v>88776</c:v>
                </c:pt>
                <c:pt idx="92">
                  <c:v>89103</c:v>
                </c:pt>
                <c:pt idx="93">
                  <c:v>91003</c:v>
                </c:pt>
                <c:pt idx="94">
                  <c:v>91042</c:v>
                </c:pt>
                <c:pt idx="95">
                  <c:v>92298</c:v>
                </c:pt>
                <c:pt idx="96">
                  <c:v>92459</c:v>
                </c:pt>
                <c:pt idx="97">
                  <c:v>94182</c:v>
                </c:pt>
                <c:pt idx="98">
                  <c:v>94603</c:v>
                </c:pt>
                <c:pt idx="99">
                  <c:v>95327</c:v>
                </c:pt>
                <c:pt idx="100">
                  <c:v>95772</c:v>
                </c:pt>
                <c:pt idx="101">
                  <c:v>98262</c:v>
                </c:pt>
                <c:pt idx="102">
                  <c:v>101525</c:v>
                </c:pt>
                <c:pt idx="103">
                  <c:v>127609</c:v>
                </c:pt>
              </c:numCache>
            </c:numRef>
          </c:val>
          <c:smooth val="0"/>
        </c:ser>
        <c:dLbls>
          <c:showLegendKey val="0"/>
          <c:showVal val="0"/>
          <c:showCatName val="0"/>
          <c:showSerName val="0"/>
          <c:showPercent val="0"/>
          <c:showBubbleSize val="0"/>
        </c:dLbls>
        <c:smooth val="0"/>
        <c:axId val="2124288"/>
        <c:axId val="2126464"/>
      </c:lineChart>
      <c:catAx>
        <c:axId val="21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26464"/>
        <c:crosses val="autoZero"/>
        <c:auto val="1"/>
        <c:lblAlgn val="ctr"/>
        <c:lblOffset val="100"/>
        <c:noMultiLvlLbl val="0"/>
      </c:catAx>
      <c:valAx>
        <c:axId val="2126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24288"/>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1584987287372"/>
          <c:y val="8.902773586191455E-2"/>
          <c:w val="0.50065099089289822"/>
          <c:h val="0.77745285682298304"/>
        </c:manualLayout>
      </c:layout>
      <c:radarChart>
        <c:radarStyle val="marker"/>
        <c:varyColors val="0"/>
        <c:ser>
          <c:idx val="0"/>
          <c:order val="0"/>
          <c:spPr>
            <a:ln w="31750" cap="rnd">
              <a:solidFill>
                <a:schemeClr val="accent1"/>
              </a:solidFill>
              <a:round/>
            </a:ln>
            <a:effectLst>
              <a:outerShdw blurRad="40000" dist="23000" dir="5400000" rotWithShape="0">
                <a:srgbClr val="000000">
                  <a:alpha val="35000"/>
                </a:srgbClr>
              </a:outerShdw>
            </a:effectLst>
          </c:spPr>
          <c:marker>
            <c:symbol val="none"/>
          </c:marker>
          <c:cat>
            <c:strRef>
              <c:f>praticalSkillsSalary!$A$83:$A$104</c:f>
              <c:strCache>
                <c:ptCount val="22"/>
                <c:pt idx="0">
                  <c:v>xml</c:v>
                </c:pt>
                <c:pt idx="1">
                  <c:v>erwin</c:v>
                </c:pt>
                <c:pt idx="2">
                  <c:v>ibm infosphere datastage</c:v>
                </c:pt>
                <c:pt idx="3">
                  <c:v>korn</c:v>
                </c:pt>
                <c:pt idx="4">
                  <c:v>uml</c:v>
                </c:pt>
                <c:pt idx="5">
                  <c:v>agile</c:v>
                </c:pt>
                <c:pt idx="6">
                  <c:v>tomcat</c:v>
                </c:pt>
                <c:pt idx="7">
                  <c:v>infrastructure</c:v>
                </c:pt>
                <c:pt idx="8">
                  <c:v>servers</c:v>
                </c:pt>
                <c:pt idx="9">
                  <c:v>cobol</c:v>
                </c:pt>
                <c:pt idx="10">
                  <c:v>oracle</c:v>
                </c:pt>
                <c:pt idx="11">
                  <c:v>linux</c:v>
                </c:pt>
                <c:pt idx="12">
                  <c:v>asp</c:v>
                </c:pt>
                <c:pt idx="13">
                  <c:v>wbs</c:v>
                </c:pt>
                <c:pt idx="14">
                  <c:v>juris</c:v>
                </c:pt>
                <c:pt idx="15">
                  <c:v>data warehouse</c:v>
                </c:pt>
                <c:pt idx="16">
                  <c:v>sun</c:v>
                </c:pt>
                <c:pt idx="17">
                  <c:v>fiscal</c:v>
                </c:pt>
                <c:pt idx="18">
                  <c:v>soa</c:v>
                </c:pt>
                <c:pt idx="19">
                  <c:v>dos</c:v>
                </c:pt>
                <c:pt idx="20">
                  <c:v>mcse</c:v>
                </c:pt>
                <c:pt idx="21">
                  <c:v>telecommunication</c:v>
                </c:pt>
              </c:strCache>
            </c:strRef>
          </c:cat>
          <c:val>
            <c:numRef>
              <c:f>praticalSkillsSalary!$B$83:$B$104</c:f>
              <c:numCache>
                <c:formatCode>General</c:formatCode>
                <c:ptCount val="22"/>
                <c:pt idx="0">
                  <c:v>87350</c:v>
                </c:pt>
                <c:pt idx="1">
                  <c:v>87370</c:v>
                </c:pt>
                <c:pt idx="2">
                  <c:v>87370</c:v>
                </c:pt>
                <c:pt idx="3">
                  <c:v>87370</c:v>
                </c:pt>
                <c:pt idx="4">
                  <c:v>87816</c:v>
                </c:pt>
                <c:pt idx="5">
                  <c:v>88047</c:v>
                </c:pt>
                <c:pt idx="6">
                  <c:v>88119</c:v>
                </c:pt>
                <c:pt idx="7">
                  <c:v>88151</c:v>
                </c:pt>
                <c:pt idx="8">
                  <c:v>88240</c:v>
                </c:pt>
                <c:pt idx="9">
                  <c:v>88776</c:v>
                </c:pt>
                <c:pt idx="10">
                  <c:v>89103</c:v>
                </c:pt>
                <c:pt idx="11">
                  <c:v>91003</c:v>
                </c:pt>
                <c:pt idx="12">
                  <c:v>91042</c:v>
                </c:pt>
                <c:pt idx="13">
                  <c:v>92298</c:v>
                </c:pt>
                <c:pt idx="14">
                  <c:v>92459</c:v>
                </c:pt>
                <c:pt idx="15">
                  <c:v>94182</c:v>
                </c:pt>
                <c:pt idx="16">
                  <c:v>94603</c:v>
                </c:pt>
                <c:pt idx="17">
                  <c:v>95327</c:v>
                </c:pt>
                <c:pt idx="18">
                  <c:v>95772</c:v>
                </c:pt>
                <c:pt idx="19">
                  <c:v>98262</c:v>
                </c:pt>
                <c:pt idx="20">
                  <c:v>101525</c:v>
                </c:pt>
                <c:pt idx="21">
                  <c:v>127609</c:v>
                </c:pt>
              </c:numCache>
            </c:numRef>
          </c:val>
        </c:ser>
        <c:ser>
          <c:idx val="1"/>
          <c:order val="1"/>
          <c:spPr>
            <a:ln w="31750" cap="rnd">
              <a:solidFill>
                <a:schemeClr val="accent2"/>
              </a:solidFill>
              <a:round/>
            </a:ln>
            <a:effectLst>
              <a:outerShdw blurRad="40000" dist="23000" dir="5400000" rotWithShape="0">
                <a:srgbClr val="000000">
                  <a:alpha val="35000"/>
                </a:srgbClr>
              </a:outerShdw>
            </a:effectLst>
          </c:spPr>
          <c:marker>
            <c:symbol val="none"/>
          </c:marker>
          <c:cat>
            <c:strRef>
              <c:f>praticalSkillsSalary!$A$83:$A$104</c:f>
              <c:strCache>
                <c:ptCount val="22"/>
                <c:pt idx="0">
                  <c:v>xml</c:v>
                </c:pt>
                <c:pt idx="1">
                  <c:v>erwin</c:v>
                </c:pt>
                <c:pt idx="2">
                  <c:v>ibm infosphere datastage</c:v>
                </c:pt>
                <c:pt idx="3">
                  <c:v>korn</c:v>
                </c:pt>
                <c:pt idx="4">
                  <c:v>uml</c:v>
                </c:pt>
                <c:pt idx="5">
                  <c:v>agile</c:v>
                </c:pt>
                <c:pt idx="6">
                  <c:v>tomcat</c:v>
                </c:pt>
                <c:pt idx="7">
                  <c:v>infrastructure</c:v>
                </c:pt>
                <c:pt idx="8">
                  <c:v>servers</c:v>
                </c:pt>
                <c:pt idx="9">
                  <c:v>cobol</c:v>
                </c:pt>
                <c:pt idx="10">
                  <c:v>oracle</c:v>
                </c:pt>
                <c:pt idx="11">
                  <c:v>linux</c:v>
                </c:pt>
                <c:pt idx="12">
                  <c:v>asp</c:v>
                </c:pt>
                <c:pt idx="13">
                  <c:v>wbs</c:v>
                </c:pt>
                <c:pt idx="14">
                  <c:v>juris</c:v>
                </c:pt>
                <c:pt idx="15">
                  <c:v>data warehouse</c:v>
                </c:pt>
                <c:pt idx="16">
                  <c:v>sun</c:v>
                </c:pt>
                <c:pt idx="17">
                  <c:v>fiscal</c:v>
                </c:pt>
                <c:pt idx="18">
                  <c:v>soa</c:v>
                </c:pt>
                <c:pt idx="19">
                  <c:v>dos</c:v>
                </c:pt>
                <c:pt idx="20">
                  <c:v>mcse</c:v>
                </c:pt>
                <c:pt idx="21">
                  <c:v>telecommunication</c:v>
                </c:pt>
              </c:strCache>
            </c:strRef>
          </c:cat>
          <c:val>
            <c:numRef>
              <c:f>praticalSkillsSalary!$C$83:$C$104</c:f>
              <c:numCache>
                <c:formatCode>General</c:formatCode>
                <c:ptCount val="22"/>
              </c:numCache>
            </c:numRef>
          </c:val>
        </c:ser>
        <c:dLbls>
          <c:showLegendKey val="0"/>
          <c:showVal val="0"/>
          <c:showCatName val="0"/>
          <c:showSerName val="0"/>
          <c:showPercent val="0"/>
          <c:showBubbleSize val="0"/>
        </c:dLbls>
        <c:axId val="111167200"/>
        <c:axId val="111171552"/>
      </c:radarChart>
      <c:catAx>
        <c:axId val="11116720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crossAx val="111171552"/>
        <c:crosses val="autoZero"/>
        <c:auto val="1"/>
        <c:lblAlgn val="ctr"/>
        <c:lblOffset val="100"/>
        <c:noMultiLvlLbl val="0"/>
      </c:catAx>
      <c:valAx>
        <c:axId val="11117155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crossAx val="111167200"/>
        <c:crosses val="autoZero"/>
        <c:crossBetween val="between"/>
      </c:valAx>
      <c:spPr>
        <a:noFill/>
        <a:ln>
          <a:noFill/>
        </a:ln>
        <a:effectLst/>
      </c:spPr>
    </c:plotArea>
    <c:legend>
      <c:legendPos val="b"/>
      <c:legendEntry>
        <c:idx val="1"/>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ltLang="zh-CN"/>
              <a:t>skills and market needs</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zh-CN"/>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3"/>
              </a:solidFill>
              <a:ln>
                <a:noFill/>
              </a:ln>
              <a:effectLst>
                <a:outerShdw blurRad="254000" sx="102000" sy="102000" algn="ctr" rotWithShape="0">
                  <a:prstClr val="black">
                    <a:alpha val="20000"/>
                  </a:prstClr>
                </a:outerShdw>
              </a:effectLst>
            </c:spPr>
          </c:dPt>
          <c:dPt>
            <c:idx val="2"/>
            <c:bubble3D val="0"/>
            <c:spPr>
              <a:solidFill>
                <a:schemeClr val="accent5"/>
              </a:solidFill>
              <a:ln>
                <a:noFill/>
              </a:ln>
              <a:effectLst>
                <a:outerShdw blurRad="254000" sx="102000" sy="102000" algn="ctr" rotWithShape="0">
                  <a:prstClr val="black">
                    <a:alpha val="20000"/>
                  </a:prstClr>
                </a:outerShdw>
              </a:effectLst>
            </c:spPr>
          </c:dPt>
          <c:dPt>
            <c:idx val="3"/>
            <c:bubble3D val="0"/>
            <c:spPr>
              <a:solidFill>
                <a:schemeClr val="accent1">
                  <a:lumMod val="60000"/>
                </a:schemeClr>
              </a:solidFill>
              <a:ln>
                <a:noFill/>
              </a:ln>
              <a:effectLst>
                <a:outerShdw blurRad="254000" sx="102000" sy="102000" algn="ctr" rotWithShape="0">
                  <a:prstClr val="black">
                    <a:alpha val="20000"/>
                  </a:prstClr>
                </a:outerShdw>
              </a:effectLst>
            </c:spPr>
          </c:dPt>
          <c:dPt>
            <c:idx val="4"/>
            <c:bubble3D val="0"/>
            <c:spPr>
              <a:solidFill>
                <a:schemeClr val="accent3">
                  <a:lumMod val="60000"/>
                </a:schemeClr>
              </a:solidFill>
              <a:ln>
                <a:noFill/>
              </a:ln>
              <a:effectLst>
                <a:outerShdw blurRad="254000" sx="102000" sy="102000" algn="ctr" rotWithShape="0">
                  <a:prstClr val="black">
                    <a:alpha val="20000"/>
                  </a:prstClr>
                </a:outerShdw>
              </a:effectLst>
            </c:spPr>
          </c:dPt>
          <c:dPt>
            <c:idx val="5"/>
            <c:bubble3D val="0"/>
            <c:spPr>
              <a:solidFill>
                <a:schemeClr val="accent5">
                  <a:lumMod val="60000"/>
                </a:schemeClr>
              </a:solidFill>
              <a:ln>
                <a:noFill/>
              </a:ln>
              <a:effectLst>
                <a:outerShdw blurRad="254000" sx="102000" sy="102000" algn="ctr" rotWithShape="0">
                  <a:prstClr val="black">
                    <a:alpha val="20000"/>
                  </a:prstClr>
                </a:outerShdw>
              </a:effectLst>
            </c:spPr>
          </c:dPt>
          <c:dPt>
            <c:idx val="6"/>
            <c:bubble3D val="0"/>
            <c:spPr>
              <a:solidFill>
                <a:schemeClr val="accent1">
                  <a:lumMod val="80000"/>
                  <a:lumOff val="20000"/>
                </a:schemeClr>
              </a:solidFill>
              <a:ln>
                <a:noFill/>
              </a:ln>
              <a:effectLst>
                <a:outerShdw blurRad="254000" sx="102000" sy="102000" algn="ctr" rotWithShape="0">
                  <a:prstClr val="black">
                    <a:alpha val="20000"/>
                  </a:prstClr>
                </a:outerShdw>
              </a:effectLst>
            </c:spPr>
          </c:dPt>
          <c:dPt>
            <c:idx val="7"/>
            <c:bubble3D val="0"/>
            <c:spPr>
              <a:solidFill>
                <a:schemeClr val="accent3">
                  <a:lumMod val="80000"/>
                  <a:lumOff val="20000"/>
                </a:schemeClr>
              </a:solidFill>
              <a:ln>
                <a:noFill/>
              </a:ln>
              <a:effectLst>
                <a:outerShdw blurRad="254000" sx="102000" sy="102000" algn="ctr" rotWithShape="0">
                  <a:prstClr val="black">
                    <a:alpha val="20000"/>
                  </a:prstClr>
                </a:outerShdw>
              </a:effectLst>
            </c:spPr>
          </c:dPt>
          <c:dPt>
            <c:idx val="8"/>
            <c:bubble3D val="0"/>
            <c:spPr>
              <a:solidFill>
                <a:schemeClr val="accent5">
                  <a:lumMod val="80000"/>
                  <a:lumOff val="20000"/>
                </a:schemeClr>
              </a:solidFill>
              <a:ln>
                <a:noFill/>
              </a:ln>
              <a:effectLst>
                <a:outerShdw blurRad="254000" sx="102000" sy="102000" algn="ctr" rotWithShape="0">
                  <a:prstClr val="black">
                    <a:alpha val="20000"/>
                  </a:prstClr>
                </a:outerShdw>
              </a:effectLst>
            </c:spPr>
          </c:dPt>
          <c:dPt>
            <c:idx val="9"/>
            <c:bubble3D val="0"/>
            <c:spPr>
              <a:solidFill>
                <a:schemeClr val="accent1">
                  <a:lumMod val="80000"/>
                </a:schemeClr>
              </a:solidFill>
              <a:ln>
                <a:noFill/>
              </a:ln>
              <a:effectLst>
                <a:outerShdw blurRad="254000" sx="102000" sy="102000" algn="ctr" rotWithShape="0">
                  <a:prstClr val="black">
                    <a:alpha val="20000"/>
                  </a:prstClr>
                </a:outerShdw>
              </a:effectLst>
            </c:spPr>
          </c:dPt>
          <c:dPt>
            <c:idx val="10"/>
            <c:bubble3D val="0"/>
            <c:spPr>
              <a:solidFill>
                <a:schemeClr val="accent3">
                  <a:lumMod val="80000"/>
                </a:schemeClr>
              </a:solidFill>
              <a:ln>
                <a:noFill/>
              </a:ln>
              <a:effectLst>
                <a:outerShdw blurRad="254000" sx="102000" sy="102000" algn="ctr" rotWithShape="0">
                  <a:prstClr val="black">
                    <a:alpha val="20000"/>
                  </a:prstClr>
                </a:outerShdw>
              </a:effectLst>
            </c:spPr>
          </c:dPt>
          <c:dPt>
            <c:idx val="11"/>
            <c:bubble3D val="0"/>
            <c:spPr>
              <a:solidFill>
                <a:schemeClr val="accent5">
                  <a:lumMod val="80000"/>
                </a:schemeClr>
              </a:solidFill>
              <a:ln>
                <a:noFill/>
              </a:ln>
              <a:effectLst>
                <a:outerShdw blurRad="254000" sx="102000" sy="102000" algn="ctr" rotWithShape="0">
                  <a:prstClr val="black">
                    <a:alpha val="20000"/>
                  </a:prstClr>
                </a:outerShdw>
              </a:effectLst>
            </c:spPr>
          </c:dPt>
          <c:dPt>
            <c:idx val="12"/>
            <c:bubble3D val="0"/>
            <c:spPr>
              <a:solidFill>
                <a:schemeClr val="accent1">
                  <a:lumMod val="60000"/>
                  <a:lumOff val="40000"/>
                </a:schemeClr>
              </a:solidFill>
              <a:ln>
                <a:noFill/>
              </a:ln>
              <a:effectLst>
                <a:outerShdw blurRad="254000" sx="102000" sy="102000" algn="ctr" rotWithShape="0">
                  <a:prstClr val="black">
                    <a:alpha val="20000"/>
                  </a:prstClr>
                </a:outerShdw>
              </a:effectLst>
            </c:spPr>
          </c:dPt>
          <c:dPt>
            <c:idx val="13"/>
            <c:bubble3D val="0"/>
            <c:spPr>
              <a:solidFill>
                <a:schemeClr val="accent3">
                  <a:lumMod val="60000"/>
                  <a:lumOff val="40000"/>
                </a:schemeClr>
              </a:solidFill>
              <a:ln>
                <a:noFill/>
              </a:ln>
              <a:effectLst>
                <a:outerShdw blurRad="254000" sx="102000" sy="102000" algn="ctr" rotWithShape="0">
                  <a:prstClr val="black">
                    <a:alpha val="20000"/>
                  </a:prstClr>
                </a:outerShdw>
              </a:effectLst>
            </c:spPr>
          </c:dPt>
          <c:dPt>
            <c:idx val="14"/>
            <c:bubble3D val="0"/>
            <c:spPr>
              <a:solidFill>
                <a:schemeClr val="accent5">
                  <a:lumMod val="60000"/>
                  <a:lumOff val="40000"/>
                </a:schemeClr>
              </a:solidFill>
              <a:ln>
                <a:noFill/>
              </a:ln>
              <a:effectLst>
                <a:outerShdw blurRad="254000" sx="102000" sy="102000" algn="ctr" rotWithShape="0">
                  <a:prstClr val="black">
                    <a:alpha val="20000"/>
                  </a:prstClr>
                </a:outerShdw>
              </a:effectLst>
            </c:spPr>
          </c:dPt>
          <c:dPt>
            <c:idx val="15"/>
            <c:bubble3D val="0"/>
            <c:spPr>
              <a:solidFill>
                <a:schemeClr val="accent1">
                  <a:lumMod val="50000"/>
                </a:schemeClr>
              </a:solidFill>
              <a:ln>
                <a:noFill/>
              </a:ln>
              <a:effectLst>
                <a:outerShdw blurRad="254000" sx="102000" sy="102000" algn="ctr" rotWithShape="0">
                  <a:prstClr val="black">
                    <a:alpha val="20000"/>
                  </a:prstClr>
                </a:outerShdw>
              </a:effectLst>
            </c:spPr>
          </c:dPt>
          <c:dPt>
            <c:idx val="16"/>
            <c:bubble3D val="0"/>
            <c:spPr>
              <a:solidFill>
                <a:schemeClr val="accent3">
                  <a:lumMod val="50000"/>
                </a:schemeClr>
              </a:solidFill>
              <a:ln>
                <a:noFill/>
              </a:ln>
              <a:effectLst>
                <a:outerShdw blurRad="254000" sx="102000" sy="102000" algn="ctr" rotWithShape="0">
                  <a:prstClr val="black">
                    <a:alpha val="20000"/>
                  </a:prstClr>
                </a:outerShdw>
              </a:effectLst>
            </c:spPr>
          </c:dPt>
          <c:dPt>
            <c:idx val="17"/>
            <c:bubble3D val="0"/>
            <c:spPr>
              <a:solidFill>
                <a:schemeClr val="accent5">
                  <a:lumMod val="50000"/>
                </a:schemeClr>
              </a:solidFill>
              <a:ln>
                <a:noFill/>
              </a:ln>
              <a:effectLst>
                <a:outerShdw blurRad="254000" sx="102000" sy="102000" algn="ctr" rotWithShape="0">
                  <a:prstClr val="black">
                    <a:alpha val="20000"/>
                  </a:prstClr>
                </a:outerShdw>
              </a:effectLst>
            </c:spPr>
          </c:dPt>
          <c:dPt>
            <c:idx val="18"/>
            <c:bubble3D val="0"/>
            <c:spPr>
              <a:solidFill>
                <a:schemeClr val="accent1">
                  <a:lumMod val="70000"/>
                  <a:lumOff val="30000"/>
                </a:schemeClr>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skilsCount!$A$2:$A$20</c:f>
              <c:strCache>
                <c:ptCount val="19"/>
                <c:pt idx="0">
                  <c:v>excel</c:v>
                </c:pt>
                <c:pt idx="1">
                  <c:v>os</c:v>
                </c:pt>
                <c:pt idx="2">
                  <c:v>ui</c:v>
                </c:pt>
                <c:pt idx="3">
                  <c:v>word</c:v>
                </c:pt>
                <c:pt idx="4">
                  <c:v>environment</c:v>
                </c:pt>
                <c:pt idx="5">
                  <c:v>powerpoint</c:v>
                </c:pt>
                <c:pt idx="6">
                  <c:v>microsoft office</c:v>
                </c:pt>
                <c:pt idx="7">
                  <c:v>presentation</c:v>
                </c:pt>
                <c:pt idx="8">
                  <c:v>database</c:v>
                </c:pt>
                <c:pt idx="9">
                  <c:v>sql</c:v>
                </c:pt>
                <c:pt idx="10">
                  <c:v>gis</c:v>
                </c:pt>
                <c:pt idx="11">
                  <c:v>web</c:v>
                </c:pt>
                <c:pt idx="12">
                  <c:v>law</c:v>
                </c:pt>
                <c:pt idx="13">
                  <c:v>oracle</c:v>
                </c:pt>
                <c:pt idx="14">
                  <c:v>financial</c:v>
                </c:pt>
                <c:pt idx="15">
                  <c:v>statistical</c:v>
                </c:pt>
                <c:pt idx="16">
                  <c:v>java</c:v>
                </c:pt>
                <c:pt idx="17">
                  <c:v>senior</c:v>
                </c:pt>
                <c:pt idx="18">
                  <c:v>windows</c:v>
                </c:pt>
              </c:strCache>
            </c:strRef>
          </c:cat>
          <c:val>
            <c:numRef>
              <c:f>skilsCount!$B$2:$B$20</c:f>
              <c:numCache>
                <c:formatCode>General</c:formatCode>
                <c:ptCount val="19"/>
                <c:pt idx="0">
                  <c:v>1092</c:v>
                </c:pt>
                <c:pt idx="1">
                  <c:v>906</c:v>
                </c:pt>
                <c:pt idx="2">
                  <c:v>617</c:v>
                </c:pt>
                <c:pt idx="3">
                  <c:v>382</c:v>
                </c:pt>
                <c:pt idx="4">
                  <c:v>344</c:v>
                </c:pt>
                <c:pt idx="5">
                  <c:v>228</c:v>
                </c:pt>
                <c:pt idx="6">
                  <c:v>207</c:v>
                </c:pt>
                <c:pt idx="7">
                  <c:v>191</c:v>
                </c:pt>
                <c:pt idx="8">
                  <c:v>190</c:v>
                </c:pt>
                <c:pt idx="9">
                  <c:v>179</c:v>
                </c:pt>
                <c:pt idx="10">
                  <c:v>123</c:v>
                </c:pt>
                <c:pt idx="11">
                  <c:v>122</c:v>
                </c:pt>
                <c:pt idx="12">
                  <c:v>121</c:v>
                </c:pt>
                <c:pt idx="13">
                  <c:v>80</c:v>
                </c:pt>
                <c:pt idx="14">
                  <c:v>78</c:v>
                </c:pt>
                <c:pt idx="15">
                  <c:v>76</c:v>
                </c:pt>
                <c:pt idx="16">
                  <c:v>72</c:v>
                </c:pt>
                <c:pt idx="17">
                  <c:v>72</c:v>
                </c:pt>
                <c:pt idx="18">
                  <c:v>66</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smtClean="0"/>
              <a:t>Counts</a:t>
            </a:r>
            <a:r>
              <a:rPr lang="en-US" baseline="0" dirty="0" smtClean="0"/>
              <a:t> in Pie</a:t>
            </a:r>
            <a:endParaRPr lang="en-US"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zh-CN"/>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66086115142719E-2"/>
          <c:y val="0.17295030642801301"/>
          <c:w val="0.92605967795389899"/>
          <c:h val="0.82704969357198699"/>
        </c:manualLayout>
      </c:layout>
      <c:pie3D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a:sp3d/>
            </c:spPr>
          </c:dPt>
          <c:dPt>
            <c:idx val="1"/>
            <c:bubble3D val="0"/>
            <c:spPr>
              <a:solidFill>
                <a:schemeClr val="accent3"/>
              </a:solidFill>
              <a:ln>
                <a:noFill/>
              </a:ln>
              <a:effectLst>
                <a:outerShdw blurRad="254000" sx="102000" sy="102000" algn="ctr" rotWithShape="0">
                  <a:prstClr val="black">
                    <a:alpha val="20000"/>
                  </a:prstClr>
                </a:outerShdw>
              </a:effectLst>
              <a:sp3d/>
            </c:spPr>
          </c:dPt>
          <c:dPt>
            <c:idx val="2"/>
            <c:bubble3D val="0"/>
            <c:spPr>
              <a:solidFill>
                <a:schemeClr val="accent5"/>
              </a:solidFill>
              <a:ln>
                <a:noFill/>
              </a:ln>
              <a:effectLst>
                <a:outerShdw blurRad="254000" sx="102000" sy="102000" algn="ctr" rotWithShape="0">
                  <a:prstClr val="black">
                    <a:alpha val="20000"/>
                  </a:prstClr>
                </a:outerShdw>
              </a:effectLst>
              <a:sp3d/>
            </c:spPr>
          </c:dPt>
          <c:dPt>
            <c:idx val="3"/>
            <c:bubble3D val="0"/>
            <c:spPr>
              <a:solidFill>
                <a:schemeClr val="accent1">
                  <a:lumMod val="60000"/>
                </a:schemeClr>
              </a:solidFill>
              <a:ln>
                <a:noFill/>
              </a:ln>
              <a:effectLst>
                <a:outerShdw blurRad="254000" sx="102000" sy="102000" algn="ctr" rotWithShape="0">
                  <a:prstClr val="black">
                    <a:alpha val="20000"/>
                  </a:prstClr>
                </a:outerShdw>
              </a:effectLst>
              <a:sp3d/>
            </c:spPr>
          </c:dPt>
          <c:dPt>
            <c:idx val="4"/>
            <c:bubble3D val="0"/>
            <c:spPr>
              <a:solidFill>
                <a:schemeClr val="accent3">
                  <a:lumMod val="60000"/>
                </a:schemeClr>
              </a:solidFill>
              <a:ln>
                <a:noFill/>
              </a:ln>
              <a:effectLst>
                <a:outerShdw blurRad="254000" sx="102000" sy="102000" algn="ctr" rotWithShape="0">
                  <a:prstClr val="black">
                    <a:alpha val="20000"/>
                  </a:prstClr>
                </a:outerShdw>
              </a:effectLst>
              <a:sp3d/>
            </c:spPr>
          </c:dPt>
          <c:dPt>
            <c:idx val="5"/>
            <c:bubble3D val="0"/>
            <c:spPr>
              <a:solidFill>
                <a:schemeClr val="accent5">
                  <a:lumMod val="60000"/>
                </a:schemeClr>
              </a:solidFill>
              <a:ln>
                <a:noFill/>
              </a:ln>
              <a:effectLst>
                <a:outerShdw blurRad="254000" sx="102000" sy="102000" algn="ctr" rotWithShape="0">
                  <a:prstClr val="black">
                    <a:alpha val="20000"/>
                  </a:prstClr>
                </a:outerShdw>
              </a:effectLst>
              <a:sp3d/>
            </c:spPr>
          </c:dPt>
          <c:dPt>
            <c:idx val="6"/>
            <c:bubble3D val="0"/>
            <c:spPr>
              <a:solidFill>
                <a:schemeClr val="accent1">
                  <a:lumMod val="80000"/>
                  <a:lumOff val="20000"/>
                </a:schemeClr>
              </a:solidFill>
              <a:ln>
                <a:noFill/>
              </a:ln>
              <a:effectLst>
                <a:outerShdw blurRad="254000" sx="102000" sy="102000" algn="ctr" rotWithShape="0">
                  <a:prstClr val="black">
                    <a:alpha val="20000"/>
                  </a:prstClr>
                </a:outerShdw>
              </a:effectLst>
              <a:sp3d/>
            </c:spPr>
          </c:dPt>
          <c:dPt>
            <c:idx val="7"/>
            <c:bubble3D val="0"/>
            <c:spPr>
              <a:solidFill>
                <a:schemeClr val="accent3">
                  <a:lumMod val="80000"/>
                  <a:lumOff val="20000"/>
                </a:schemeClr>
              </a:solidFill>
              <a:ln>
                <a:noFill/>
              </a:ln>
              <a:effectLst>
                <a:outerShdw blurRad="254000" sx="102000" sy="102000" algn="ctr" rotWithShape="0">
                  <a:prstClr val="black">
                    <a:alpha val="20000"/>
                  </a:prstClr>
                </a:outerShdw>
              </a:effectLst>
              <a:sp3d/>
            </c:spPr>
          </c:dPt>
          <c:dPt>
            <c:idx val="8"/>
            <c:bubble3D val="0"/>
            <c:spPr>
              <a:solidFill>
                <a:schemeClr val="accent5">
                  <a:lumMod val="80000"/>
                  <a:lumOff val="20000"/>
                </a:schemeClr>
              </a:solidFill>
              <a:ln>
                <a:noFill/>
              </a:ln>
              <a:effectLst>
                <a:outerShdw blurRad="254000" sx="102000" sy="102000" algn="ctr" rotWithShape="0">
                  <a:prstClr val="black">
                    <a:alpha val="20000"/>
                  </a:prstClr>
                </a:outerShdw>
              </a:effectLst>
              <a:sp3d/>
            </c:spPr>
          </c:dPt>
          <c:dPt>
            <c:idx val="9"/>
            <c:bubble3D val="0"/>
            <c:spPr>
              <a:solidFill>
                <a:schemeClr val="accent1">
                  <a:lumMod val="80000"/>
                </a:schemeClr>
              </a:solidFill>
              <a:ln>
                <a:noFill/>
              </a:ln>
              <a:effectLst>
                <a:outerShdw blurRad="254000" sx="102000" sy="102000" algn="ctr" rotWithShape="0">
                  <a:prstClr val="black">
                    <a:alpha val="20000"/>
                  </a:prstClr>
                </a:outerShdw>
              </a:effectLst>
              <a:sp3d/>
            </c:spPr>
          </c:dPt>
          <c:dPt>
            <c:idx val="10"/>
            <c:bubble3D val="0"/>
            <c:spPr>
              <a:solidFill>
                <a:schemeClr val="accent3">
                  <a:lumMod val="80000"/>
                </a:schemeClr>
              </a:solidFill>
              <a:ln>
                <a:noFill/>
              </a:ln>
              <a:effectLst>
                <a:outerShdw blurRad="254000" sx="102000" sy="102000" algn="ctr" rotWithShape="0">
                  <a:prstClr val="black">
                    <a:alpha val="20000"/>
                  </a:prstClr>
                </a:outerShdw>
              </a:effectLst>
              <a:sp3d/>
            </c:spPr>
          </c:dPt>
          <c:dPt>
            <c:idx val="11"/>
            <c:bubble3D val="0"/>
            <c:spPr>
              <a:solidFill>
                <a:schemeClr val="accent5">
                  <a:lumMod val="80000"/>
                </a:schemeClr>
              </a:solidFill>
              <a:ln>
                <a:noFill/>
              </a:ln>
              <a:effectLst>
                <a:outerShdw blurRad="254000" sx="102000" sy="102000" algn="ctr" rotWithShape="0">
                  <a:prstClr val="black">
                    <a:alpha val="20000"/>
                  </a:prstClr>
                </a:outerShdw>
              </a:effectLst>
              <a:sp3d/>
            </c:spPr>
          </c:dPt>
          <c:dPt>
            <c:idx val="12"/>
            <c:bubble3D val="0"/>
            <c:spPr>
              <a:solidFill>
                <a:schemeClr val="accent1">
                  <a:lumMod val="60000"/>
                  <a:lumOff val="40000"/>
                </a:schemeClr>
              </a:solidFill>
              <a:ln>
                <a:noFill/>
              </a:ln>
              <a:effectLst>
                <a:outerShdw blurRad="254000" sx="102000" sy="102000" algn="ctr" rotWithShape="0">
                  <a:prstClr val="black">
                    <a:alpha val="20000"/>
                  </a:prstClr>
                </a:outerShdw>
              </a:effectLst>
              <a:sp3d/>
            </c:spPr>
          </c:dPt>
          <c:dPt>
            <c:idx val="13"/>
            <c:bubble3D val="0"/>
            <c:spPr>
              <a:solidFill>
                <a:schemeClr val="accent3">
                  <a:lumMod val="60000"/>
                  <a:lumOff val="40000"/>
                </a:schemeClr>
              </a:solidFill>
              <a:ln>
                <a:noFill/>
              </a:ln>
              <a:effectLst>
                <a:outerShdw blurRad="254000" sx="102000" sy="102000" algn="ctr" rotWithShape="0">
                  <a:prstClr val="black">
                    <a:alpha val="20000"/>
                  </a:prstClr>
                </a:outerShdw>
              </a:effectLst>
              <a:sp3d/>
            </c:spPr>
          </c:dPt>
          <c:dPt>
            <c:idx val="14"/>
            <c:bubble3D val="0"/>
            <c:spPr>
              <a:solidFill>
                <a:schemeClr val="accent5">
                  <a:lumMod val="60000"/>
                  <a:lumOff val="40000"/>
                </a:schemeClr>
              </a:solidFill>
              <a:ln>
                <a:noFill/>
              </a:ln>
              <a:effectLst>
                <a:outerShdw blurRad="254000" sx="102000" sy="102000" algn="ctr" rotWithShape="0">
                  <a:prstClr val="black">
                    <a:alpha val="20000"/>
                  </a:prstClr>
                </a:outerShdw>
              </a:effectLst>
              <a:sp3d/>
            </c:spPr>
          </c:dPt>
          <c:dPt>
            <c:idx val="15"/>
            <c:bubble3D val="0"/>
            <c:spPr>
              <a:solidFill>
                <a:schemeClr val="accent1">
                  <a:lumMod val="50000"/>
                </a:schemeClr>
              </a:solidFill>
              <a:ln>
                <a:noFill/>
              </a:ln>
              <a:effectLst>
                <a:outerShdw blurRad="254000" sx="102000" sy="102000" algn="ctr" rotWithShape="0">
                  <a:prstClr val="black">
                    <a:alpha val="20000"/>
                  </a:prstClr>
                </a:outerShdw>
              </a:effectLst>
              <a:sp3d/>
            </c:spPr>
          </c:dPt>
          <c:dPt>
            <c:idx val="16"/>
            <c:bubble3D val="0"/>
            <c:spPr>
              <a:solidFill>
                <a:schemeClr val="accent3">
                  <a:lumMod val="50000"/>
                </a:schemeClr>
              </a:solidFill>
              <a:ln>
                <a:noFill/>
              </a:ln>
              <a:effectLst>
                <a:outerShdw blurRad="254000" sx="102000" sy="102000" algn="ctr" rotWithShape="0">
                  <a:prstClr val="black">
                    <a:alpha val="20000"/>
                  </a:prstClr>
                </a:outerShdw>
              </a:effectLst>
              <a:sp3d/>
            </c:spPr>
          </c:dPt>
          <c:dPt>
            <c:idx val="17"/>
            <c:bubble3D val="0"/>
            <c:spPr>
              <a:solidFill>
                <a:schemeClr val="accent5">
                  <a:lumMod val="50000"/>
                </a:schemeClr>
              </a:solidFill>
              <a:ln>
                <a:noFill/>
              </a:ln>
              <a:effectLst>
                <a:outerShdw blurRad="254000" sx="102000" sy="102000" algn="ctr" rotWithShape="0">
                  <a:prstClr val="black">
                    <a:alpha val="20000"/>
                  </a:prstClr>
                </a:outerShdw>
              </a:effectLst>
              <a:sp3d/>
            </c:spPr>
          </c:dPt>
          <c:dPt>
            <c:idx val="18"/>
            <c:bubble3D val="0"/>
            <c:spPr>
              <a:solidFill>
                <a:schemeClr val="accent1">
                  <a:lumMod val="70000"/>
                  <a:lumOff val="30000"/>
                </a:schemeClr>
              </a:solidFill>
              <a:ln>
                <a:noFill/>
              </a:ln>
              <a:effectLst>
                <a:outerShdw blurRad="254000" sx="102000" sy="102000" algn="ctr" rotWithShape="0">
                  <a:prstClr val="black">
                    <a:alpha val="20000"/>
                  </a:prstClr>
                </a:outerShdw>
              </a:effectLst>
              <a:sp3d/>
            </c:spPr>
          </c:dPt>
          <c:dPt>
            <c:idx val="19"/>
            <c:bubble3D val="0"/>
            <c:spPr>
              <a:solidFill>
                <a:schemeClr val="accent3">
                  <a:lumMod val="70000"/>
                  <a:lumOff val="30000"/>
                </a:schemeClr>
              </a:solidFill>
              <a:ln>
                <a:noFill/>
              </a:ln>
              <a:effectLst>
                <a:outerShdw blurRad="254000" sx="102000" sy="102000" algn="ctr" rotWithShape="0">
                  <a:prstClr val="black">
                    <a:alpha val="20000"/>
                  </a:prstClr>
                </a:outerShdw>
              </a:effectLst>
              <a:sp3d/>
            </c:spPr>
          </c:dPt>
          <c:dPt>
            <c:idx val="20"/>
            <c:bubble3D val="0"/>
            <c:spPr>
              <a:solidFill>
                <a:schemeClr val="accent5">
                  <a:lumMod val="70000"/>
                  <a:lumOff val="30000"/>
                </a:schemeClr>
              </a:solidFill>
              <a:ln>
                <a:noFill/>
              </a:ln>
              <a:effectLst>
                <a:outerShdw blurRad="254000" sx="102000" sy="102000" algn="ctr" rotWithShape="0">
                  <a:prstClr val="black">
                    <a:alpha val="20000"/>
                  </a:prstClr>
                </a:outerShdw>
              </a:effectLst>
              <a:sp3d/>
            </c:spPr>
          </c:dPt>
          <c:dLbls>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zh-CN"/>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abstractSkilsCount!$A$1:$A$21</c:f>
              <c:strCache>
                <c:ptCount val="21"/>
                <c:pt idx="0">
                  <c:v>experience</c:v>
                </c:pt>
                <c:pt idx="1">
                  <c:v>oral</c:v>
                </c:pt>
                <c:pt idx="2">
                  <c:v>analytical</c:v>
                </c:pt>
                <c:pt idx="3">
                  <c:v>writing</c:v>
                </c:pt>
                <c:pt idx="4">
                  <c:v>proficiency</c:v>
                </c:pt>
                <c:pt idx="5">
                  <c:v>design</c:v>
                </c:pt>
                <c:pt idx="6">
                  <c:v>master</c:v>
                </c:pt>
                <c:pt idx="7">
                  <c:v>supervisory</c:v>
                </c:pt>
                <c:pt idx="8">
                  <c:v>developing</c:v>
                </c:pt>
                <c:pt idx="9">
                  <c:v>bachelor</c:v>
                </c:pt>
                <c:pt idx="10">
                  <c:v>creative</c:v>
                </c:pt>
                <c:pt idx="11">
                  <c:v>organized</c:v>
                </c:pt>
                <c:pt idx="12">
                  <c:v>collaboratively</c:v>
                </c:pt>
                <c:pt idx="13">
                  <c:v>motivated</c:v>
                </c:pt>
                <c:pt idx="14">
                  <c:v>conducting</c:v>
                </c:pt>
                <c:pt idx="15">
                  <c:v>certified</c:v>
                </c:pt>
                <c:pt idx="16">
                  <c:v>commercial</c:v>
                </c:pt>
                <c:pt idx="17">
                  <c:v>teamwork</c:v>
                </c:pt>
                <c:pt idx="18">
                  <c:v>literacy</c:v>
                </c:pt>
                <c:pt idx="19">
                  <c:v>email</c:v>
                </c:pt>
                <c:pt idx="20">
                  <c:v>phd</c:v>
                </c:pt>
              </c:strCache>
            </c:strRef>
          </c:cat>
          <c:val>
            <c:numRef>
              <c:f>abstractSkilsCount!$B$1:$B$21</c:f>
              <c:numCache>
                <c:formatCode>General</c:formatCode>
                <c:ptCount val="21"/>
                <c:pt idx="0">
                  <c:v>1200</c:v>
                </c:pt>
                <c:pt idx="1">
                  <c:v>335</c:v>
                </c:pt>
                <c:pt idx="2">
                  <c:v>310</c:v>
                </c:pt>
                <c:pt idx="3">
                  <c:v>303</c:v>
                </c:pt>
                <c:pt idx="4">
                  <c:v>241</c:v>
                </c:pt>
                <c:pt idx="5">
                  <c:v>236</c:v>
                </c:pt>
                <c:pt idx="6">
                  <c:v>131</c:v>
                </c:pt>
                <c:pt idx="7">
                  <c:v>101</c:v>
                </c:pt>
                <c:pt idx="8">
                  <c:v>87</c:v>
                </c:pt>
                <c:pt idx="9">
                  <c:v>82</c:v>
                </c:pt>
                <c:pt idx="10">
                  <c:v>68</c:v>
                </c:pt>
                <c:pt idx="11">
                  <c:v>67</c:v>
                </c:pt>
                <c:pt idx="12">
                  <c:v>57</c:v>
                </c:pt>
                <c:pt idx="13">
                  <c:v>57</c:v>
                </c:pt>
                <c:pt idx="14">
                  <c:v>53</c:v>
                </c:pt>
                <c:pt idx="15">
                  <c:v>38</c:v>
                </c:pt>
                <c:pt idx="16">
                  <c:v>27</c:v>
                </c:pt>
                <c:pt idx="17">
                  <c:v>22</c:v>
                </c:pt>
                <c:pt idx="18">
                  <c:v>16</c:v>
                </c:pt>
                <c:pt idx="19">
                  <c:v>13</c:v>
                </c:pt>
                <c:pt idx="20">
                  <c:v>12</c:v>
                </c:pt>
              </c:numCache>
            </c:numRef>
          </c:val>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Counts in Bar</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clustered"/>
        <c:varyColors val="0"/>
        <c:ser>
          <c:idx val="0"/>
          <c:order val="0"/>
          <c:spPr>
            <a:solidFill>
              <a:schemeClr val="accent1"/>
            </a:solidFill>
            <a:ln>
              <a:noFill/>
            </a:ln>
            <a:effectLst/>
          </c:spPr>
          <c:invertIfNegative val="0"/>
          <c:cat>
            <c:strRef>
              <c:f>abstractSkilsCount!$A$1:$A$21</c:f>
              <c:strCache>
                <c:ptCount val="21"/>
                <c:pt idx="0">
                  <c:v>experience</c:v>
                </c:pt>
                <c:pt idx="1">
                  <c:v>oral</c:v>
                </c:pt>
                <c:pt idx="2">
                  <c:v>analytical</c:v>
                </c:pt>
                <c:pt idx="3">
                  <c:v>writing</c:v>
                </c:pt>
                <c:pt idx="4">
                  <c:v>proficiency</c:v>
                </c:pt>
                <c:pt idx="5">
                  <c:v>design</c:v>
                </c:pt>
                <c:pt idx="6">
                  <c:v>master</c:v>
                </c:pt>
                <c:pt idx="7">
                  <c:v>supervisory</c:v>
                </c:pt>
                <c:pt idx="8">
                  <c:v>developing</c:v>
                </c:pt>
                <c:pt idx="9">
                  <c:v>bachelor</c:v>
                </c:pt>
                <c:pt idx="10">
                  <c:v>creative</c:v>
                </c:pt>
                <c:pt idx="11">
                  <c:v>organized</c:v>
                </c:pt>
                <c:pt idx="12">
                  <c:v>collaboratively</c:v>
                </c:pt>
                <c:pt idx="13">
                  <c:v>motivated</c:v>
                </c:pt>
                <c:pt idx="14">
                  <c:v>conducting</c:v>
                </c:pt>
                <c:pt idx="15">
                  <c:v>certified</c:v>
                </c:pt>
                <c:pt idx="16">
                  <c:v>commercial</c:v>
                </c:pt>
                <c:pt idx="17">
                  <c:v>teamwork</c:v>
                </c:pt>
                <c:pt idx="18">
                  <c:v>literacy</c:v>
                </c:pt>
                <c:pt idx="19">
                  <c:v>email</c:v>
                </c:pt>
                <c:pt idx="20">
                  <c:v>phd</c:v>
                </c:pt>
              </c:strCache>
            </c:strRef>
          </c:cat>
          <c:val>
            <c:numRef>
              <c:f>abstractSkilsCount!$B$1:$B$21</c:f>
              <c:numCache>
                <c:formatCode>General</c:formatCode>
                <c:ptCount val="21"/>
                <c:pt idx="0">
                  <c:v>1200</c:v>
                </c:pt>
                <c:pt idx="1">
                  <c:v>335</c:v>
                </c:pt>
                <c:pt idx="2">
                  <c:v>310</c:v>
                </c:pt>
                <c:pt idx="3">
                  <c:v>303</c:v>
                </c:pt>
                <c:pt idx="4">
                  <c:v>241</c:v>
                </c:pt>
                <c:pt idx="5">
                  <c:v>236</c:v>
                </c:pt>
                <c:pt idx="6">
                  <c:v>131</c:v>
                </c:pt>
                <c:pt idx="7">
                  <c:v>101</c:v>
                </c:pt>
                <c:pt idx="8">
                  <c:v>87</c:v>
                </c:pt>
                <c:pt idx="9">
                  <c:v>82</c:v>
                </c:pt>
                <c:pt idx="10">
                  <c:v>68</c:v>
                </c:pt>
                <c:pt idx="11">
                  <c:v>67</c:v>
                </c:pt>
                <c:pt idx="12">
                  <c:v>57</c:v>
                </c:pt>
                <c:pt idx="13">
                  <c:v>57</c:v>
                </c:pt>
                <c:pt idx="14">
                  <c:v>53</c:v>
                </c:pt>
                <c:pt idx="15">
                  <c:v>38</c:v>
                </c:pt>
                <c:pt idx="16">
                  <c:v>27</c:v>
                </c:pt>
                <c:pt idx="17">
                  <c:v>22</c:v>
                </c:pt>
                <c:pt idx="18">
                  <c:v>16</c:v>
                </c:pt>
                <c:pt idx="19">
                  <c:v>13</c:v>
                </c:pt>
                <c:pt idx="20">
                  <c:v>12</c:v>
                </c:pt>
              </c:numCache>
            </c:numRef>
          </c:val>
        </c:ser>
        <c:dLbls>
          <c:showLegendKey val="0"/>
          <c:showVal val="0"/>
          <c:showCatName val="0"/>
          <c:showSerName val="0"/>
          <c:showPercent val="0"/>
          <c:showBubbleSize val="0"/>
        </c:dLbls>
        <c:gapWidth val="182"/>
        <c:axId val="111170464"/>
        <c:axId val="111171008"/>
      </c:barChart>
      <c:catAx>
        <c:axId val="1111704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1171008"/>
        <c:crosses val="autoZero"/>
        <c:auto val="1"/>
        <c:lblAlgn val="ctr"/>
        <c:lblOffset val="100"/>
        <c:noMultiLvlLbl val="0"/>
      </c:catAx>
      <c:valAx>
        <c:axId val="1111710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1170464"/>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ltLang="zh-CN" dirty="0" smtClean="0"/>
              <a:t>People income range distribution</a:t>
            </a:r>
            <a:endParaRPr lang="en-US"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zh-CN"/>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13414370078740201"/>
          <c:w val="0.85459295713035799"/>
          <c:h val="0.82418963254593203"/>
        </c:manualLayout>
      </c:layout>
      <c:pie3D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a:sp3d/>
            </c:spPr>
          </c:dPt>
          <c:dPt>
            <c:idx val="1"/>
            <c:bubble3D val="0"/>
            <c:spPr>
              <a:solidFill>
                <a:schemeClr val="accent2"/>
              </a:solidFill>
              <a:ln>
                <a:noFill/>
              </a:ln>
              <a:effectLst>
                <a:outerShdw blurRad="254000" sx="102000" sy="102000" algn="ctr" rotWithShape="0">
                  <a:prstClr val="black">
                    <a:alpha val="20000"/>
                  </a:prstClr>
                </a:outerShdw>
              </a:effectLst>
              <a:sp3d/>
            </c:spPr>
          </c:dPt>
          <c:dPt>
            <c:idx val="2"/>
            <c:bubble3D val="0"/>
            <c:spPr>
              <a:solidFill>
                <a:schemeClr val="accent3"/>
              </a:solidFill>
              <a:ln>
                <a:noFill/>
              </a:ln>
              <a:effectLst>
                <a:outerShdw blurRad="254000" sx="102000" sy="102000" algn="ctr" rotWithShape="0">
                  <a:prstClr val="black">
                    <a:alpha val="20000"/>
                  </a:prstClr>
                </a:outerShdw>
              </a:effectLst>
              <a:sp3d/>
            </c:spPr>
          </c:dPt>
          <c:dPt>
            <c:idx val="3"/>
            <c:bubble3D val="0"/>
            <c:spPr>
              <a:solidFill>
                <a:schemeClr val="accent4"/>
              </a:solidFill>
              <a:ln>
                <a:noFill/>
              </a:ln>
              <a:effectLst>
                <a:outerShdw blurRad="254000" sx="102000" sy="102000" algn="ctr" rotWithShape="0">
                  <a:prstClr val="black">
                    <a:alpha val="20000"/>
                  </a:prstClr>
                </a:outerShdw>
              </a:effectLst>
              <a:sp3d/>
            </c:spPr>
          </c:dPt>
          <c:dPt>
            <c:idx val="4"/>
            <c:bubble3D val="0"/>
            <c:spPr>
              <a:solidFill>
                <a:schemeClr val="accent5"/>
              </a:solidFill>
              <a:ln>
                <a:noFill/>
              </a:ln>
              <a:effectLst>
                <a:outerShdw blurRad="254000" sx="102000" sy="102000" algn="ctr" rotWithShape="0">
                  <a:prstClr val="black">
                    <a:alpha val="20000"/>
                  </a:prstClr>
                </a:outerShdw>
              </a:effectLst>
              <a:sp3d/>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TXincomeDistribution!$A$6:$A$10</c:f>
              <c:strCache>
                <c:ptCount val="5"/>
                <c:pt idx="0">
                  <c:v>0~25k</c:v>
                </c:pt>
                <c:pt idx="1">
                  <c:v>25k~50k</c:v>
                </c:pt>
                <c:pt idx="2">
                  <c:v>50k~75k</c:v>
                </c:pt>
                <c:pt idx="3">
                  <c:v>75k~100k</c:v>
                </c:pt>
                <c:pt idx="4">
                  <c:v>&gt;100k</c:v>
                </c:pt>
              </c:strCache>
            </c:strRef>
          </c:cat>
          <c:val>
            <c:numRef>
              <c:f>TXincomeDistribution!$B$6:$B$10</c:f>
              <c:numCache>
                <c:formatCode>General</c:formatCode>
                <c:ptCount val="5"/>
                <c:pt idx="0">
                  <c:v>101062</c:v>
                </c:pt>
                <c:pt idx="1">
                  <c:v>284177</c:v>
                </c:pt>
                <c:pt idx="2">
                  <c:v>136347</c:v>
                </c:pt>
                <c:pt idx="3">
                  <c:v>23976</c:v>
                </c:pt>
                <c:pt idx="4">
                  <c:v>13992</c:v>
                </c:pt>
              </c:numCache>
            </c:numRef>
          </c:val>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tLang="zh-CN" dirty="0" smtClean="0"/>
              <a:t>Different Income range’s ratio</a:t>
            </a:r>
            <a:r>
              <a:rPr lang="en-US" altLang="zh-CN" baseline="0" dirty="0" smtClean="0"/>
              <a:t> </a:t>
            </a:r>
            <a:r>
              <a:rPr lang="en-US" altLang="zh-CN" dirty="0" smtClean="0"/>
              <a:t>in Total Society Income</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txIncomeSumDistribution!$B$1</c:f>
              <c:strCache>
                <c:ptCount val="1"/>
                <c:pt idx="0">
                  <c:v>Income Sum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4"/>
            <c:bubble3D val="0"/>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zh-CN"/>
              </a:p>
            </c:txPr>
            <c:dLblPos val="out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txIncomeSumDistribution!$A$2:$A$6</c:f>
              <c:strCache>
                <c:ptCount val="5"/>
                <c:pt idx="0">
                  <c:v>0~25k</c:v>
                </c:pt>
                <c:pt idx="1">
                  <c:v>25k~50k</c:v>
                </c:pt>
                <c:pt idx="2">
                  <c:v>50k~75k</c:v>
                </c:pt>
                <c:pt idx="3">
                  <c:v>75k~100k</c:v>
                </c:pt>
                <c:pt idx="4">
                  <c:v>&gt;100k</c:v>
                </c:pt>
              </c:strCache>
            </c:strRef>
          </c:cat>
          <c:val>
            <c:numRef>
              <c:f>txIncomeSumDistribution!$B$2:$B$6</c:f>
              <c:numCache>
                <c:formatCode>General</c:formatCode>
                <c:ptCount val="5"/>
                <c:pt idx="0">
                  <c:v>1767221322</c:v>
                </c:pt>
                <c:pt idx="1">
                  <c:v>10772401123</c:v>
                </c:pt>
                <c:pt idx="2">
                  <c:v>8086235520</c:v>
                </c:pt>
                <c:pt idx="3">
                  <c:v>2037526624</c:v>
                </c:pt>
                <c:pt idx="4">
                  <c:v>1956339629</c:v>
                </c:pt>
              </c:numCache>
            </c:numRef>
          </c:val>
        </c:ser>
        <c:dLbls>
          <c:dLblPos val="outEnd"/>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252C90-03D7-4B2C-96A5-5B7CF45F681C}" type="slidenum">
              <a:rPr lang="en-US" altLang="en-US" smtClean="0"/>
              <a:pPr/>
              <a:t>‹#›</a:t>
            </a:fld>
            <a:endParaRPr lang="en-US" altLang="en-US"/>
          </a:p>
        </p:txBody>
      </p:sp>
    </p:spTree>
    <p:extLst>
      <p:ext uri="{BB962C8B-B14F-4D97-AF65-F5344CB8AC3E}">
        <p14:creationId xmlns:p14="http://schemas.microsoft.com/office/powerpoint/2010/main" val="16832179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71AE85C-645D-40C0-BA07-FDF02B192267}" type="slidenum">
              <a:rPr lang="en-US" altLang="en-US" smtClean="0"/>
              <a:pPr/>
              <a:t>‹#›</a:t>
            </a:fld>
            <a:endParaRPr lang="en-US" altLang="en-US"/>
          </a:p>
        </p:txBody>
      </p:sp>
    </p:spTree>
    <p:extLst>
      <p:ext uri="{BB962C8B-B14F-4D97-AF65-F5344CB8AC3E}">
        <p14:creationId xmlns:p14="http://schemas.microsoft.com/office/powerpoint/2010/main" val="518465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1AE85C-645D-40C0-BA07-FDF02B192267}" type="slidenum">
              <a:rPr lang="en-US" altLang="en-US" smtClean="0"/>
              <a:pPr/>
              <a:t>‹#›</a:t>
            </a:fld>
            <a:endParaRPr lang="en-US" altLang="en-US"/>
          </a:p>
        </p:txBody>
      </p:sp>
    </p:spTree>
    <p:extLst>
      <p:ext uri="{BB962C8B-B14F-4D97-AF65-F5344CB8AC3E}">
        <p14:creationId xmlns:p14="http://schemas.microsoft.com/office/powerpoint/2010/main" val="3477502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1AE85C-645D-40C0-BA07-FDF02B192267}" type="slidenum">
              <a:rPr lang="en-US" altLang="en-US" smtClean="0"/>
              <a:pPr/>
              <a:t>‹#›</a:t>
            </a:fld>
            <a:endParaRPr lang="en-US" alt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569880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1AE85C-645D-40C0-BA07-FDF02B192267}" type="slidenum">
              <a:rPr lang="en-US" altLang="en-US" smtClean="0"/>
              <a:pPr/>
              <a:t>‹#›</a:t>
            </a:fld>
            <a:endParaRPr lang="en-US" altLang="en-US"/>
          </a:p>
        </p:txBody>
      </p:sp>
    </p:spTree>
    <p:extLst>
      <p:ext uri="{BB962C8B-B14F-4D97-AF65-F5344CB8AC3E}">
        <p14:creationId xmlns:p14="http://schemas.microsoft.com/office/powerpoint/2010/main" val="2110340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1AE85C-645D-40C0-BA07-FDF02B192267}" type="slidenum">
              <a:rPr lang="en-US" altLang="en-US" smtClean="0"/>
              <a:pPr/>
              <a:t>‹#›</a:t>
            </a:fld>
            <a:endParaRPr lang="en-US" altLang="en-US"/>
          </a:p>
        </p:txBody>
      </p:sp>
    </p:spTree>
    <p:extLst>
      <p:ext uri="{BB962C8B-B14F-4D97-AF65-F5344CB8AC3E}">
        <p14:creationId xmlns:p14="http://schemas.microsoft.com/office/powerpoint/2010/main" val="3031697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1AE85C-645D-40C0-BA07-FDF02B192267}" type="slidenum">
              <a:rPr lang="en-US" altLang="en-US" smtClean="0"/>
              <a:pPr/>
              <a:t>‹#›</a:t>
            </a:fld>
            <a:endParaRPr lang="en-US" altLang="en-US"/>
          </a:p>
        </p:txBody>
      </p:sp>
    </p:spTree>
    <p:extLst>
      <p:ext uri="{BB962C8B-B14F-4D97-AF65-F5344CB8AC3E}">
        <p14:creationId xmlns:p14="http://schemas.microsoft.com/office/powerpoint/2010/main" val="1633527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B95A01-21AA-4E69-8818-F66698E031E2}" type="slidenum">
              <a:rPr lang="en-US" altLang="en-US" smtClean="0"/>
              <a:pPr/>
              <a:t>‹#›</a:t>
            </a:fld>
            <a:endParaRPr lang="en-US" altLang="en-US"/>
          </a:p>
        </p:txBody>
      </p:sp>
    </p:spTree>
    <p:extLst>
      <p:ext uri="{BB962C8B-B14F-4D97-AF65-F5344CB8AC3E}">
        <p14:creationId xmlns:p14="http://schemas.microsoft.com/office/powerpoint/2010/main" val="54065344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639634-E273-4707-8B2B-81072246E864}" type="slidenum">
              <a:rPr lang="en-US" altLang="en-US" smtClean="0"/>
              <a:pPr/>
              <a:t>‹#›</a:t>
            </a:fld>
            <a:endParaRPr lang="en-US" altLang="en-US"/>
          </a:p>
        </p:txBody>
      </p:sp>
    </p:spTree>
    <p:extLst>
      <p:ext uri="{BB962C8B-B14F-4D97-AF65-F5344CB8AC3E}">
        <p14:creationId xmlns:p14="http://schemas.microsoft.com/office/powerpoint/2010/main" val="39972290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78F06C-4113-43EE-A706-54457D2DD04B}" type="slidenum">
              <a:rPr lang="en-US" altLang="en-US" smtClean="0"/>
              <a:pPr/>
              <a:t>‹#›</a:t>
            </a:fld>
            <a:endParaRPr lang="en-US" altLang="en-US"/>
          </a:p>
        </p:txBody>
      </p:sp>
    </p:spTree>
    <p:extLst>
      <p:ext uri="{BB962C8B-B14F-4D97-AF65-F5344CB8AC3E}">
        <p14:creationId xmlns:p14="http://schemas.microsoft.com/office/powerpoint/2010/main" val="12974100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4C17D78-5E90-47CC-B744-6F9521AEEC59}" type="slidenum">
              <a:rPr lang="en-US" altLang="en-US" smtClean="0"/>
              <a:pPr/>
              <a:t>‹#›</a:t>
            </a:fld>
            <a:endParaRPr lang="en-US" altLang="en-US"/>
          </a:p>
        </p:txBody>
      </p:sp>
    </p:spTree>
    <p:extLst>
      <p:ext uri="{BB962C8B-B14F-4D97-AF65-F5344CB8AC3E}">
        <p14:creationId xmlns:p14="http://schemas.microsoft.com/office/powerpoint/2010/main" val="9372952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5A2981-BFE7-485F-99EF-84B239B32832}" type="slidenum">
              <a:rPr lang="en-US" altLang="en-US" smtClean="0"/>
              <a:pPr/>
              <a:t>‹#›</a:t>
            </a:fld>
            <a:endParaRPr lang="en-US" altLang="en-US"/>
          </a:p>
        </p:txBody>
      </p:sp>
    </p:spTree>
    <p:extLst>
      <p:ext uri="{BB962C8B-B14F-4D97-AF65-F5344CB8AC3E}">
        <p14:creationId xmlns:p14="http://schemas.microsoft.com/office/powerpoint/2010/main" val="20418308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A7C5645-05D3-4D6A-B563-4ACB5579EDD1}" type="slidenum">
              <a:rPr lang="en-US" altLang="en-US" smtClean="0"/>
              <a:pPr/>
              <a:t>‹#›</a:t>
            </a:fld>
            <a:endParaRPr lang="en-US" altLang="en-US"/>
          </a:p>
        </p:txBody>
      </p:sp>
    </p:spTree>
    <p:extLst>
      <p:ext uri="{BB962C8B-B14F-4D97-AF65-F5344CB8AC3E}">
        <p14:creationId xmlns:p14="http://schemas.microsoft.com/office/powerpoint/2010/main" val="2725046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2F284741-2AF1-4131-A834-79F52FFAD50C}" type="slidenum">
              <a:rPr lang="en-US" altLang="en-US" smtClean="0"/>
              <a:pPr/>
              <a:t>‹#›</a:t>
            </a:fld>
            <a:endParaRPr lang="en-US" altLang="en-US"/>
          </a:p>
        </p:txBody>
      </p:sp>
    </p:spTree>
    <p:extLst>
      <p:ext uri="{BB962C8B-B14F-4D97-AF65-F5344CB8AC3E}">
        <p14:creationId xmlns:p14="http://schemas.microsoft.com/office/powerpoint/2010/main" val="117992594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0A69991C-2594-4452-BFF8-4D4F64A0F24C}" type="slidenum">
              <a:rPr lang="en-US" altLang="en-US" smtClean="0"/>
              <a:pPr/>
              <a:t>‹#›</a:t>
            </a:fld>
            <a:endParaRPr lang="en-US" altLang="en-US"/>
          </a:p>
        </p:txBody>
      </p:sp>
    </p:spTree>
    <p:extLst>
      <p:ext uri="{BB962C8B-B14F-4D97-AF65-F5344CB8AC3E}">
        <p14:creationId xmlns:p14="http://schemas.microsoft.com/office/powerpoint/2010/main" val="28038336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5ED17C4E-58CF-4869-8CDC-5E14A3C7A60F}" type="slidenum">
              <a:rPr lang="en-US" altLang="en-US" smtClean="0"/>
              <a:pPr/>
              <a:t>‹#›</a:t>
            </a:fld>
            <a:endParaRPr lang="en-US" altLang="en-US"/>
          </a:p>
        </p:txBody>
      </p:sp>
    </p:spTree>
    <p:extLst>
      <p:ext uri="{BB962C8B-B14F-4D97-AF65-F5344CB8AC3E}">
        <p14:creationId xmlns:p14="http://schemas.microsoft.com/office/powerpoint/2010/main" val="33025214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0CE43E-3F83-4EA1-AB8C-3402D5DF8D66}" type="slidenum">
              <a:rPr lang="en-US" altLang="en-US" smtClean="0"/>
              <a:pPr/>
              <a:t>‹#›</a:t>
            </a:fld>
            <a:endParaRPr lang="en-US" altLang="en-US"/>
          </a:p>
        </p:txBody>
      </p:sp>
    </p:spTree>
    <p:extLst>
      <p:ext uri="{BB962C8B-B14F-4D97-AF65-F5344CB8AC3E}">
        <p14:creationId xmlns:p14="http://schemas.microsoft.com/office/powerpoint/2010/main" val="30267008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lt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lt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0D2A3A5-21AF-443F-AA54-02385A8077FF}" type="slidenum">
              <a:rPr lang="en-US" altLang="en-US" smtClean="0"/>
              <a:pPr/>
              <a:t>‹#›</a:t>
            </a:fld>
            <a:endParaRPr lang="en-US" altLang="en-US"/>
          </a:p>
        </p:txBody>
      </p:sp>
    </p:spTree>
    <p:extLst>
      <p:ext uri="{BB962C8B-B14F-4D97-AF65-F5344CB8AC3E}">
        <p14:creationId xmlns:p14="http://schemas.microsoft.com/office/powerpoint/2010/main" val="68939678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iming>
    <p:tnLst>
      <p:par>
        <p:cTn id="1" dur="indefinite" restart="never" nodeType="tmRoot"/>
      </p:par>
    </p:tnLst>
  </p:timing>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noChangeArrowheads="1"/>
          </p:cNvSpPr>
          <p:nvPr/>
        </p:nvSpPr>
        <p:spPr bwMode="auto">
          <a:xfrm>
            <a:off x="6553200" y="6477000"/>
            <a:ext cx="2133600" cy="228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9pPr>
          </a:lstStyle>
          <a:p>
            <a:pPr>
              <a:buClr>
                <a:schemeClr val="tx1"/>
              </a:buClr>
              <a:buFont typeface="Wingdings" panose="05000000000000000000" pitchFamily="2" charset="2"/>
              <a:buNone/>
            </a:pPr>
            <a:fld id="{326E4341-C661-4DB5-B664-0B09BA4ACCCD}" type="slidenum">
              <a:rPr lang="en-US" altLang="en-US" sz="900">
                <a:latin typeface="Verdana" panose="020B0604030504040204" pitchFamily="34" charset="0"/>
                <a:sym typeface="Verdana" panose="020B0604030504040204" pitchFamily="34" charset="0"/>
              </a:rPr>
              <a:pPr>
                <a:buClr>
                  <a:schemeClr val="tx1"/>
                </a:buClr>
                <a:buFont typeface="Wingdings" panose="05000000000000000000" pitchFamily="2" charset="2"/>
                <a:buNone/>
              </a:pPr>
              <a:t>1</a:t>
            </a:fld>
            <a:endParaRPr lang="en-US" altLang="en-US" sz="900">
              <a:latin typeface="Verdana" panose="020B0604030504040204" pitchFamily="34" charset="0"/>
              <a:sym typeface="Verdana" panose="020B0604030504040204" pitchFamily="34" charset="0"/>
            </a:endParaRPr>
          </a:p>
        </p:txBody>
      </p:sp>
      <p:sp>
        <p:nvSpPr>
          <p:cNvPr id="4099" name="Rectangle 2"/>
          <p:cNvSpPr>
            <a:spLocks noGrp="1" noChangeArrowheads="1"/>
          </p:cNvSpPr>
          <p:nvPr>
            <p:ph type="title" idx="4294967295"/>
          </p:nvPr>
        </p:nvSpPr>
        <p:spPr>
          <a:xfrm>
            <a:off x="0" y="277813"/>
            <a:ext cx="8229600" cy="712787"/>
          </a:xfrm>
          <a:noFill/>
        </p:spPr>
        <p:txBody>
          <a:bodyPr/>
          <a:lstStyle/>
          <a:p>
            <a:r>
              <a:rPr lang="en-US" altLang="en-US" sz="3600" b="1" dirty="0">
                <a:solidFill>
                  <a:srgbClr val="00B0F0"/>
                </a:solidFill>
                <a:latin typeface="Century" panose="02040604050505020304" pitchFamily="18" charset="0"/>
                <a:sym typeface="Century" panose="02040604050505020304" pitchFamily="18" charset="0"/>
              </a:rPr>
              <a:t>Analytics Project  </a:t>
            </a:r>
            <a:r>
              <a:rPr lang="en-US" altLang="en-US" sz="3600" b="1" dirty="0" smtClean="0">
                <a:solidFill>
                  <a:srgbClr val="00B0F0"/>
                </a:solidFill>
                <a:latin typeface="Century" panose="02040604050505020304" pitchFamily="18" charset="0"/>
                <a:sym typeface="Century" panose="02040604050505020304" pitchFamily="18" charset="0"/>
              </a:rPr>
              <a:t>Presentation</a:t>
            </a:r>
            <a:endParaRPr lang="en-US" altLang="en-US" sz="4000" b="1" dirty="0">
              <a:solidFill>
                <a:schemeClr val="tx1"/>
              </a:solidFill>
              <a:latin typeface="Century" panose="02040604050505020304" pitchFamily="18" charset="0"/>
              <a:sym typeface="Century" panose="02040604050505020304" pitchFamily="18" charset="0"/>
            </a:endParaRPr>
          </a:p>
        </p:txBody>
      </p:sp>
      <p:sp>
        <p:nvSpPr>
          <p:cNvPr id="4100" name="Rectangle 3"/>
          <p:cNvSpPr>
            <a:spLocks noGrp="1" noChangeArrowheads="1"/>
          </p:cNvSpPr>
          <p:nvPr>
            <p:ph type="body" idx="4294967295"/>
          </p:nvPr>
        </p:nvSpPr>
        <p:spPr>
          <a:xfrm>
            <a:off x="0" y="1130300"/>
            <a:ext cx="7785100" cy="5346700"/>
          </a:xfrm>
          <a:noFill/>
          <a:ln/>
        </p:spPr>
        <p:txBody>
          <a:bodyPr anchor="ctr">
            <a:normAutofit lnSpcReduction="10000"/>
          </a:bodyPr>
          <a:lstStyle/>
          <a:p>
            <a:pPr marL="0" indent="0">
              <a:buFontTx/>
              <a:buNone/>
            </a:pPr>
            <a:endParaRPr lang="zh-CN" altLang="en-US" sz="100" b="1" dirty="0"/>
          </a:p>
          <a:p>
            <a:pPr marL="0" indent="0">
              <a:buFontTx/>
              <a:buNone/>
            </a:pPr>
            <a:endParaRPr lang="zh-CN" altLang="en-US" sz="1600" b="1" dirty="0">
              <a:latin typeface="Century" panose="02040604050505020304" pitchFamily="18" charset="0"/>
              <a:sym typeface="Century" panose="02040604050505020304" pitchFamily="18" charset="0"/>
            </a:endParaRPr>
          </a:p>
          <a:p>
            <a:pPr marL="0" indent="0">
              <a:buFontTx/>
              <a:buNone/>
            </a:pPr>
            <a:r>
              <a:rPr lang="zh-CN" altLang="en-US" sz="2400" b="1" dirty="0">
                <a:latin typeface="Century" panose="02040604050505020304" pitchFamily="18" charset="0"/>
                <a:sym typeface="Century" panose="02040604050505020304" pitchFamily="18" charset="0"/>
              </a:rPr>
              <a:t>Analytics Project:  </a:t>
            </a:r>
            <a:r>
              <a:rPr lang="en-US" altLang="zh-CN" sz="2400" b="1" dirty="0" smtClean="0">
                <a:latin typeface="Century" panose="02040604050505020304" pitchFamily="18" charset="0"/>
                <a:sym typeface="Century" panose="02040604050505020304" pitchFamily="18" charset="0"/>
              </a:rPr>
              <a:t>Job Market Analysis based on </a:t>
            </a:r>
            <a:r>
              <a:rPr lang="en-US" altLang="zh-CN" sz="2400" b="1" dirty="0" err="1" smtClean="0">
                <a:latin typeface="Century" panose="02040604050505020304" pitchFamily="18" charset="0"/>
                <a:sym typeface="Century" panose="02040604050505020304" pitchFamily="18" charset="0"/>
              </a:rPr>
              <a:t>bigdata</a:t>
            </a:r>
            <a:endParaRPr lang="zh-CN" altLang="en-US" sz="2400" b="1" dirty="0">
              <a:latin typeface="Century" panose="02040604050505020304" pitchFamily="18" charset="0"/>
              <a:sym typeface="Century" panose="02040604050505020304" pitchFamily="18" charset="0"/>
            </a:endParaRPr>
          </a:p>
          <a:p>
            <a:pPr marL="0" indent="0">
              <a:buFontTx/>
              <a:buNone/>
            </a:pPr>
            <a:r>
              <a:rPr lang="zh-CN" altLang="en-US" sz="2400" b="1" dirty="0">
                <a:latin typeface="Century" panose="02040604050505020304" pitchFamily="18" charset="0"/>
                <a:sym typeface="Century" panose="02040604050505020304" pitchFamily="18" charset="0"/>
              </a:rPr>
              <a:t>Team:  les Trois Mousquetaires</a:t>
            </a:r>
          </a:p>
          <a:p>
            <a:pPr marL="0" indent="0">
              <a:buFontTx/>
              <a:buNone/>
            </a:pPr>
            <a:r>
              <a:rPr lang="zh-CN" altLang="en-US" sz="2400" b="1" dirty="0">
                <a:latin typeface="Century" panose="02040604050505020304" pitchFamily="18" charset="0"/>
                <a:sym typeface="Century" panose="02040604050505020304" pitchFamily="18" charset="0"/>
              </a:rPr>
              <a:t>&lt;Rui Guo, Hao Li, Han Tang &gt;</a:t>
            </a:r>
          </a:p>
          <a:p>
            <a:pPr marL="0" indent="0">
              <a:buFontTx/>
              <a:buNone/>
            </a:pPr>
            <a:endParaRPr lang="zh-CN" altLang="en-US" sz="2400" b="1" dirty="0">
              <a:effectLst>
                <a:outerShdw blurRad="38100" dist="38100" dir="2700000" algn="tl">
                  <a:srgbClr val="C0C0C0"/>
                </a:outerShdw>
              </a:effectLst>
              <a:latin typeface="Century" panose="02040604050505020304" pitchFamily="18" charset="0"/>
              <a:sym typeface="Century" panose="02040604050505020304" pitchFamily="18" charset="0"/>
            </a:endParaRPr>
          </a:p>
          <a:p>
            <a:pPr marL="0" indent="0">
              <a:buFontTx/>
              <a:buNone/>
            </a:pPr>
            <a:endParaRPr lang="zh-CN" altLang="en-US" sz="2400" b="1" dirty="0">
              <a:latin typeface="Century" panose="02040604050505020304" pitchFamily="18" charset="0"/>
              <a:sym typeface="Century" panose="02040604050505020304" pitchFamily="18" charset="0"/>
            </a:endParaRPr>
          </a:p>
          <a:p>
            <a:pPr marL="0" indent="0">
              <a:buFontTx/>
              <a:buNone/>
            </a:pPr>
            <a:r>
              <a:rPr lang="zh-CN" altLang="en-US" sz="2400" b="1" dirty="0">
                <a:latin typeface="Century" panose="02040604050505020304" pitchFamily="18" charset="0"/>
                <a:sym typeface="Century" panose="02040604050505020304" pitchFamily="18" charset="0"/>
              </a:rPr>
              <a:t>Abstract:  This project explores the Top-Paid Job skills and salary of the New York City job market </a:t>
            </a:r>
            <a:r>
              <a:rPr lang="zh-CN" altLang="en-US" sz="2400" b="1">
                <a:latin typeface="Century" panose="02040604050505020304" pitchFamily="18" charset="0"/>
                <a:sym typeface="Century" panose="02040604050505020304" pitchFamily="18" charset="0"/>
              </a:rPr>
              <a:t>by </a:t>
            </a:r>
            <a:r>
              <a:rPr lang="zh-CN" altLang="en-US" sz="2400" b="1" smtClean="0">
                <a:latin typeface="Century" panose="02040604050505020304" pitchFamily="18" charset="0"/>
                <a:sym typeface="Century" panose="02040604050505020304" pitchFamily="18" charset="0"/>
              </a:rPr>
              <a:t>predicting </a:t>
            </a:r>
            <a:r>
              <a:rPr lang="zh-CN" altLang="en-US" sz="2400" b="1" dirty="0">
                <a:latin typeface="Century" panose="02040604050505020304" pitchFamily="18" charset="0"/>
                <a:sym typeface="Century" panose="02040604050505020304" pitchFamily="18" charset="0"/>
              </a:rPr>
              <a:t>using the publicly available NYC Open Data dataset. Many different parametric and non- parametric models have been shown to achieve good levels of accuracy on certain datasets.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noChangeArrowheads="1"/>
          </p:cNvSpPr>
          <p:nvPr/>
        </p:nvSpPr>
        <p:spPr bwMode="auto">
          <a:xfrm>
            <a:off x="6553200" y="6477000"/>
            <a:ext cx="2133600" cy="228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9pPr>
          </a:lstStyle>
          <a:p>
            <a:pPr>
              <a:buClr>
                <a:schemeClr val="tx1"/>
              </a:buClr>
              <a:buFont typeface="Wingdings" panose="05000000000000000000" pitchFamily="2" charset="2"/>
              <a:buNone/>
            </a:pPr>
            <a:fld id="{5861B3C2-885E-43F1-9694-5A9449173CC3}" type="slidenum">
              <a:rPr lang="en-US" altLang="en-US" sz="900">
                <a:latin typeface="Verdana" panose="020B0604030504040204" pitchFamily="34" charset="0"/>
                <a:sym typeface="Verdana" panose="020B0604030504040204" pitchFamily="34" charset="0"/>
              </a:rPr>
              <a:pPr>
                <a:buClr>
                  <a:schemeClr val="tx1"/>
                </a:buClr>
                <a:buFont typeface="Wingdings" panose="05000000000000000000" pitchFamily="2" charset="2"/>
                <a:buNone/>
              </a:pPr>
              <a:t>10</a:t>
            </a:fld>
            <a:endParaRPr lang="en-US" altLang="en-US" sz="900">
              <a:latin typeface="Verdana" panose="020B0604030504040204" pitchFamily="34" charset="0"/>
              <a:sym typeface="Verdana" panose="020B0604030504040204" pitchFamily="34" charset="0"/>
            </a:endParaRPr>
          </a:p>
        </p:txBody>
      </p:sp>
      <p:sp>
        <p:nvSpPr>
          <p:cNvPr id="12292" name="Rectangle 3"/>
          <p:cNvSpPr>
            <a:spLocks noGrp="1" noChangeArrowheads="1"/>
          </p:cNvSpPr>
          <p:nvPr>
            <p:ph type="body" idx="4294967295"/>
          </p:nvPr>
        </p:nvSpPr>
        <p:spPr>
          <a:xfrm>
            <a:off x="228600" y="1095375"/>
            <a:ext cx="8915400" cy="1077913"/>
          </a:xfrm>
          <a:noFill/>
          <a:ln/>
        </p:spPr>
        <p:txBody>
          <a:bodyPr anchor="ctr">
            <a:normAutofit lnSpcReduction="10000"/>
          </a:bodyPr>
          <a:lstStyle/>
          <a:p>
            <a:pPr marL="0" indent="0">
              <a:lnSpc>
                <a:spcPct val="90000"/>
              </a:lnSpc>
              <a:buFontTx/>
              <a:buNone/>
            </a:pPr>
            <a:endParaRPr lang="zh-CN" altLang="en-US" sz="200" b="1" dirty="0"/>
          </a:p>
          <a:p>
            <a:pPr marL="0" indent="0">
              <a:lnSpc>
                <a:spcPct val="90000"/>
              </a:lnSpc>
              <a:buFontTx/>
              <a:buNone/>
            </a:pPr>
            <a:r>
              <a:rPr lang="en-US" altLang="en-US" sz="2800" b="1" dirty="0">
                <a:latin typeface="Century" panose="02040604050505020304" pitchFamily="18" charset="0"/>
                <a:sym typeface="Century" panose="02040604050505020304" pitchFamily="18" charset="0"/>
              </a:rPr>
              <a:t>Result</a:t>
            </a:r>
            <a:r>
              <a:rPr lang="zh-CN" altLang="en-US" sz="2800" b="1" dirty="0">
                <a:latin typeface="Century" panose="02040604050505020304" pitchFamily="18" charset="0"/>
                <a:sym typeface="Century" panose="02040604050505020304" pitchFamily="18" charset="0"/>
              </a:rPr>
              <a:t>s:</a:t>
            </a:r>
          </a:p>
          <a:p>
            <a:pPr marL="0" indent="0">
              <a:lnSpc>
                <a:spcPct val="90000"/>
              </a:lnSpc>
              <a:buFontTx/>
              <a:buNone/>
            </a:pPr>
            <a:r>
              <a:rPr lang="zh-CN" altLang="en-US" sz="2800" b="1" dirty="0">
                <a:latin typeface="Century" panose="02040604050505020304" pitchFamily="18" charset="0"/>
                <a:sym typeface="Century" panose="02040604050505020304" pitchFamily="18" charset="0"/>
              </a:rPr>
              <a:t>1. the relation between </a:t>
            </a:r>
            <a:r>
              <a:rPr lang="en-US" altLang="zh-CN" sz="2800" b="1" dirty="0" err="1" smtClean="0">
                <a:latin typeface="Century" panose="02040604050505020304" pitchFamily="18" charset="0"/>
                <a:sym typeface="Century" panose="02040604050505020304" pitchFamily="18" charset="0"/>
              </a:rPr>
              <a:t>pratical</a:t>
            </a:r>
            <a:r>
              <a:rPr lang="en-US" altLang="zh-CN" sz="2800" b="1" dirty="0" smtClean="0">
                <a:latin typeface="Century" panose="02040604050505020304" pitchFamily="18" charset="0"/>
                <a:sym typeface="Century" panose="02040604050505020304" pitchFamily="18" charset="0"/>
              </a:rPr>
              <a:t> </a:t>
            </a:r>
            <a:r>
              <a:rPr lang="zh-CN" altLang="en-US" sz="2800" b="1" dirty="0" smtClean="0">
                <a:latin typeface="Century" panose="02040604050505020304" pitchFamily="18" charset="0"/>
                <a:sym typeface="Century" panose="02040604050505020304" pitchFamily="18" charset="0"/>
              </a:rPr>
              <a:t>skills </a:t>
            </a:r>
            <a:r>
              <a:rPr lang="zh-CN" altLang="en-US" sz="2800" b="1" dirty="0">
                <a:latin typeface="Century" panose="02040604050505020304" pitchFamily="18" charset="0"/>
                <a:sym typeface="Century" panose="02040604050505020304" pitchFamily="18" charset="0"/>
              </a:rPr>
              <a:t>and </a:t>
            </a:r>
            <a:r>
              <a:rPr lang="zh-CN" altLang="en-US" sz="2800" b="1" dirty="0" smtClean="0">
                <a:latin typeface="Century" panose="02040604050505020304" pitchFamily="18" charset="0"/>
                <a:sym typeface="Century" panose="02040604050505020304" pitchFamily="18" charset="0"/>
              </a:rPr>
              <a:t>salary</a:t>
            </a:r>
            <a:endParaRPr lang="zh-CN" altLang="en-US" sz="2000" b="1" dirty="0">
              <a:solidFill>
                <a:srgbClr val="00B0F0"/>
              </a:solidFill>
              <a:latin typeface="Century" panose="02040604050505020304" pitchFamily="18" charset="0"/>
              <a:sym typeface="Century" panose="02040604050505020304" pitchFamily="18" charset="0"/>
            </a:endParaRPr>
          </a:p>
          <a:p>
            <a:pPr marL="0" indent="0">
              <a:lnSpc>
                <a:spcPct val="90000"/>
              </a:lnSpc>
              <a:buFontTx/>
              <a:buNone/>
            </a:pPr>
            <a:endParaRPr lang="zh-CN" altLang="en-US" sz="2000" b="1" dirty="0">
              <a:solidFill>
                <a:srgbClr val="00B0F0"/>
              </a:solidFill>
              <a:latin typeface="Century" panose="02040604050505020304" pitchFamily="18" charset="0"/>
              <a:sym typeface="Century" panose="02040604050505020304" pitchFamily="18" charset="0"/>
            </a:endParaRPr>
          </a:p>
          <a:p>
            <a:pPr marL="0" indent="0">
              <a:lnSpc>
                <a:spcPct val="90000"/>
              </a:lnSpc>
              <a:buFontTx/>
              <a:buNone/>
            </a:pPr>
            <a:endParaRPr lang="zh-CN" altLang="en-US" sz="2000" b="1" dirty="0">
              <a:latin typeface="Century" panose="02040604050505020304" pitchFamily="18" charset="0"/>
              <a:sym typeface="Century" panose="02040604050505020304" pitchFamily="18" charset="0"/>
            </a:endParaRPr>
          </a:p>
        </p:txBody>
      </p:sp>
      <p:sp>
        <p:nvSpPr>
          <p:cNvPr id="6" name="Rectangle 2"/>
          <p:cNvSpPr txBox="1">
            <a:spLocks noChangeArrowheads="1"/>
          </p:cNvSpPr>
          <p:nvPr/>
        </p:nvSpPr>
        <p:spPr>
          <a:xfrm>
            <a:off x="438150" y="277813"/>
            <a:ext cx="8705850" cy="1243012"/>
          </a:xfrm>
          <a:prstGeom prst="rect">
            <a:avLst/>
          </a:prstGeom>
          <a:noFill/>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buFontTx/>
            </a:pPr>
            <a:r>
              <a:rPr lang="en-US" altLang="en-US" sz="3600" b="1" smtClean="0">
                <a:latin typeface="Century" panose="02040604050505020304" pitchFamily="18" charset="0"/>
                <a:sym typeface="Century" panose="02040604050505020304" pitchFamily="18" charset="0"/>
              </a:rPr>
              <a:t> </a:t>
            </a:r>
            <a:r>
              <a:rPr lang="en-US" altLang="zh-CN" sz="3600" b="1" smtClean="0">
                <a:solidFill>
                  <a:srgbClr val="00B0F0"/>
                </a:solidFill>
                <a:latin typeface="Century" panose="02040604050505020304" pitchFamily="18" charset="0"/>
                <a:sym typeface="Century" panose="02040604050505020304" pitchFamily="18" charset="0"/>
              </a:rPr>
              <a:t>Job Market Analysis based on bigdata</a:t>
            </a:r>
            <a:endParaRPr lang="zh-CN" altLang="en-US" sz="3600" b="1" dirty="0">
              <a:solidFill>
                <a:srgbClr val="00B0F0"/>
              </a:solidFill>
              <a:latin typeface="Century" panose="02040604050505020304" pitchFamily="18" charset="0"/>
              <a:sym typeface="Century" panose="02040604050505020304" pitchFamily="18" charset="0"/>
            </a:endParaRPr>
          </a:p>
        </p:txBody>
      </p:sp>
      <p:graphicFrame>
        <p:nvGraphicFramePr>
          <p:cNvPr id="10" name="Chart 9"/>
          <p:cNvGraphicFramePr>
            <a:graphicFrameLocks/>
          </p:cNvGraphicFramePr>
          <p:nvPr>
            <p:extLst>
              <p:ext uri="{D42A27DB-BD31-4B8C-83A1-F6EECF244321}">
                <p14:modId xmlns:p14="http://schemas.microsoft.com/office/powerpoint/2010/main" val="2952298560"/>
              </p:ext>
            </p:extLst>
          </p:nvPr>
        </p:nvGraphicFramePr>
        <p:xfrm>
          <a:off x="770021" y="2057399"/>
          <a:ext cx="7491663" cy="431131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noChangeArrowheads="1"/>
          </p:cNvSpPr>
          <p:nvPr/>
        </p:nvSpPr>
        <p:spPr bwMode="auto">
          <a:xfrm>
            <a:off x="6553200" y="6477000"/>
            <a:ext cx="2133600" cy="228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9pPr>
          </a:lstStyle>
          <a:p>
            <a:pPr>
              <a:buClr>
                <a:schemeClr val="tx1"/>
              </a:buClr>
              <a:buFont typeface="Wingdings" panose="05000000000000000000" pitchFamily="2" charset="2"/>
              <a:buNone/>
            </a:pPr>
            <a:fld id="{A5D9317F-34D5-47D6-8FAD-7CD502A22D02}" type="slidenum">
              <a:rPr lang="en-US" altLang="en-US" sz="900">
                <a:latin typeface="Verdana" panose="020B0604030504040204" pitchFamily="34" charset="0"/>
                <a:sym typeface="Verdana" panose="020B0604030504040204" pitchFamily="34" charset="0"/>
              </a:rPr>
              <a:pPr>
                <a:buClr>
                  <a:schemeClr val="tx1"/>
                </a:buClr>
                <a:buFont typeface="Wingdings" panose="05000000000000000000" pitchFamily="2" charset="2"/>
                <a:buNone/>
              </a:pPr>
              <a:t>11</a:t>
            </a:fld>
            <a:endParaRPr lang="en-US" altLang="en-US" sz="900">
              <a:latin typeface="Verdana" panose="020B0604030504040204" pitchFamily="34" charset="0"/>
              <a:sym typeface="Verdana" panose="020B0604030504040204" pitchFamily="34" charset="0"/>
            </a:endParaRPr>
          </a:p>
        </p:txBody>
      </p:sp>
      <p:sp>
        <p:nvSpPr>
          <p:cNvPr id="13316" name="Rectangle 3"/>
          <p:cNvSpPr>
            <a:spLocks noGrp="1" noChangeArrowheads="1"/>
          </p:cNvSpPr>
          <p:nvPr>
            <p:ph type="body" idx="4294967295"/>
          </p:nvPr>
        </p:nvSpPr>
        <p:spPr>
          <a:xfrm>
            <a:off x="70866" y="1435037"/>
            <a:ext cx="8972550" cy="1076325"/>
          </a:xfrm>
          <a:noFill/>
          <a:ln/>
        </p:spPr>
        <p:txBody>
          <a:bodyPr anchor="ctr">
            <a:normAutofit lnSpcReduction="10000"/>
          </a:bodyPr>
          <a:lstStyle/>
          <a:p>
            <a:pPr marL="0" indent="0">
              <a:lnSpc>
                <a:spcPct val="90000"/>
              </a:lnSpc>
              <a:buFontTx/>
              <a:buNone/>
            </a:pPr>
            <a:endParaRPr lang="zh-CN" altLang="en-US" sz="200" b="1" dirty="0"/>
          </a:p>
          <a:p>
            <a:pPr marL="0" indent="0">
              <a:lnSpc>
                <a:spcPct val="90000"/>
              </a:lnSpc>
              <a:buFontTx/>
              <a:buNone/>
            </a:pPr>
            <a:r>
              <a:rPr lang="en-US" altLang="en-US" sz="2800" b="1" dirty="0">
                <a:latin typeface="Century" panose="02040604050505020304" pitchFamily="18" charset="0"/>
                <a:sym typeface="Century" panose="02040604050505020304" pitchFamily="18" charset="0"/>
              </a:rPr>
              <a:t>Result</a:t>
            </a:r>
            <a:r>
              <a:rPr lang="zh-CN" altLang="en-US" sz="2800" b="1" dirty="0">
                <a:latin typeface="Century" panose="02040604050505020304" pitchFamily="18" charset="0"/>
                <a:sym typeface="Century" panose="02040604050505020304" pitchFamily="18" charset="0"/>
              </a:rPr>
              <a:t>s:</a:t>
            </a:r>
          </a:p>
          <a:p>
            <a:pPr marL="0" indent="0">
              <a:lnSpc>
                <a:spcPct val="90000"/>
              </a:lnSpc>
              <a:buFontTx/>
              <a:buNone/>
            </a:pPr>
            <a:r>
              <a:rPr lang="zh-CN" altLang="en-US" sz="2800" b="1" dirty="0">
                <a:latin typeface="Century" panose="02040604050505020304" pitchFamily="18" charset="0"/>
                <a:sym typeface="Century" panose="02040604050505020304" pitchFamily="18" charset="0"/>
              </a:rPr>
              <a:t>1. the relation </a:t>
            </a:r>
            <a:r>
              <a:rPr lang="zh-CN" altLang="en-US" sz="2800" b="1" dirty="0" smtClean="0">
                <a:latin typeface="Century" panose="02040604050505020304" pitchFamily="18" charset="0"/>
                <a:sym typeface="Century" panose="02040604050505020304" pitchFamily="18" charset="0"/>
              </a:rPr>
              <a:t>between </a:t>
            </a:r>
            <a:r>
              <a:rPr lang="en-US" altLang="zh-CN" sz="2800" b="1" dirty="0" err="1" smtClean="0">
                <a:latin typeface="Century" panose="02040604050505020304" pitchFamily="18" charset="0"/>
                <a:sym typeface="Century" panose="02040604050505020304" pitchFamily="18" charset="0"/>
              </a:rPr>
              <a:t>pratical</a:t>
            </a:r>
            <a:r>
              <a:rPr lang="zh-CN" altLang="en-US" sz="2800" b="1" dirty="0" smtClean="0">
                <a:latin typeface="Century" panose="02040604050505020304" pitchFamily="18" charset="0"/>
                <a:sym typeface="Century" panose="02040604050505020304" pitchFamily="18" charset="0"/>
              </a:rPr>
              <a:t> </a:t>
            </a:r>
            <a:r>
              <a:rPr lang="zh-CN" altLang="en-US" sz="2800" b="1" dirty="0">
                <a:latin typeface="Century" panose="02040604050505020304" pitchFamily="18" charset="0"/>
                <a:sym typeface="Century" panose="02040604050505020304" pitchFamily="18" charset="0"/>
              </a:rPr>
              <a:t>skills and </a:t>
            </a:r>
            <a:r>
              <a:rPr lang="zh-CN" altLang="en-US" sz="2800" b="1" dirty="0" smtClean="0">
                <a:latin typeface="Century" panose="02040604050505020304" pitchFamily="18" charset="0"/>
                <a:sym typeface="Century" panose="02040604050505020304" pitchFamily="18" charset="0"/>
              </a:rPr>
              <a:t>salary</a:t>
            </a:r>
            <a:endParaRPr lang="zh-CN" altLang="en-US" sz="2000" b="1" dirty="0">
              <a:solidFill>
                <a:srgbClr val="00B0F0"/>
              </a:solidFill>
              <a:latin typeface="Century" panose="02040604050505020304" pitchFamily="18" charset="0"/>
              <a:sym typeface="Century" panose="02040604050505020304" pitchFamily="18" charset="0"/>
            </a:endParaRPr>
          </a:p>
          <a:p>
            <a:pPr marL="0" indent="0">
              <a:lnSpc>
                <a:spcPct val="90000"/>
              </a:lnSpc>
              <a:buFontTx/>
              <a:buNone/>
            </a:pPr>
            <a:endParaRPr lang="zh-CN" altLang="en-US" sz="2000" b="1" dirty="0">
              <a:solidFill>
                <a:srgbClr val="00B0F0"/>
              </a:solidFill>
              <a:latin typeface="Century" panose="02040604050505020304" pitchFamily="18" charset="0"/>
              <a:sym typeface="Century" panose="02040604050505020304" pitchFamily="18" charset="0"/>
            </a:endParaRPr>
          </a:p>
          <a:p>
            <a:pPr marL="0" indent="0">
              <a:lnSpc>
                <a:spcPct val="90000"/>
              </a:lnSpc>
              <a:buFontTx/>
              <a:buNone/>
            </a:pPr>
            <a:endParaRPr lang="zh-CN" altLang="en-US" sz="2000" b="1" dirty="0">
              <a:solidFill>
                <a:srgbClr val="00B0F0"/>
              </a:solidFill>
              <a:latin typeface="Century" panose="02040604050505020304" pitchFamily="18" charset="0"/>
              <a:sym typeface="Century" panose="02040604050505020304" pitchFamily="18" charset="0"/>
            </a:endParaRPr>
          </a:p>
          <a:p>
            <a:pPr marL="0" indent="0">
              <a:lnSpc>
                <a:spcPct val="90000"/>
              </a:lnSpc>
              <a:buFontTx/>
              <a:buNone/>
            </a:pPr>
            <a:endParaRPr lang="zh-CN" altLang="en-US" sz="2000" b="1" dirty="0">
              <a:latin typeface="Century" panose="02040604050505020304" pitchFamily="18" charset="0"/>
              <a:sym typeface="Century" panose="02040604050505020304" pitchFamily="18" charset="0"/>
            </a:endParaRPr>
          </a:p>
        </p:txBody>
      </p:sp>
      <p:sp>
        <p:nvSpPr>
          <p:cNvPr id="7" name="Rectangle 2"/>
          <p:cNvSpPr txBox="1">
            <a:spLocks noChangeArrowheads="1"/>
          </p:cNvSpPr>
          <p:nvPr/>
        </p:nvSpPr>
        <p:spPr>
          <a:xfrm>
            <a:off x="438150" y="277813"/>
            <a:ext cx="8705850" cy="1243012"/>
          </a:xfrm>
          <a:prstGeom prst="rect">
            <a:avLst/>
          </a:prstGeom>
          <a:noFill/>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buFontTx/>
            </a:pPr>
            <a:r>
              <a:rPr lang="en-US" altLang="en-US" sz="3600" b="1" smtClean="0">
                <a:latin typeface="Century" panose="02040604050505020304" pitchFamily="18" charset="0"/>
                <a:sym typeface="Century" panose="02040604050505020304" pitchFamily="18" charset="0"/>
              </a:rPr>
              <a:t> </a:t>
            </a:r>
            <a:r>
              <a:rPr lang="en-US" altLang="zh-CN" sz="3600" b="1" smtClean="0">
                <a:solidFill>
                  <a:srgbClr val="00B0F0"/>
                </a:solidFill>
                <a:latin typeface="Century" panose="02040604050505020304" pitchFamily="18" charset="0"/>
                <a:sym typeface="Century" panose="02040604050505020304" pitchFamily="18" charset="0"/>
              </a:rPr>
              <a:t>Job Market Analysis based on bigdata</a:t>
            </a:r>
            <a:endParaRPr lang="zh-CN" altLang="en-US" sz="3600" b="1" dirty="0">
              <a:solidFill>
                <a:srgbClr val="00B0F0"/>
              </a:solidFill>
              <a:latin typeface="Century" panose="02040604050505020304" pitchFamily="18" charset="0"/>
              <a:sym typeface="Century" panose="02040604050505020304" pitchFamily="18" charset="0"/>
            </a:endParaRPr>
          </a:p>
        </p:txBody>
      </p:sp>
      <p:graphicFrame>
        <p:nvGraphicFramePr>
          <p:cNvPr id="8" name="Chart 7"/>
          <p:cNvGraphicFramePr>
            <a:graphicFrameLocks/>
          </p:cNvGraphicFramePr>
          <p:nvPr>
            <p:extLst>
              <p:ext uri="{D42A27DB-BD31-4B8C-83A1-F6EECF244321}">
                <p14:modId xmlns:p14="http://schemas.microsoft.com/office/powerpoint/2010/main" val="836824806"/>
              </p:ext>
            </p:extLst>
          </p:nvPr>
        </p:nvGraphicFramePr>
        <p:xfrm>
          <a:off x="438150" y="1860884"/>
          <a:ext cx="7975534" cy="51359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noChangeArrowheads="1"/>
          </p:cNvSpPr>
          <p:nvPr/>
        </p:nvSpPr>
        <p:spPr bwMode="auto">
          <a:xfrm>
            <a:off x="6553200" y="6477000"/>
            <a:ext cx="2133600" cy="228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9pPr>
          </a:lstStyle>
          <a:p>
            <a:pPr>
              <a:buClr>
                <a:schemeClr val="tx1"/>
              </a:buClr>
              <a:buFont typeface="Wingdings" panose="05000000000000000000" pitchFamily="2" charset="2"/>
              <a:buNone/>
            </a:pPr>
            <a:fld id="{092FE509-1A1E-4785-8260-3D5A8A0BC6B8}" type="slidenum">
              <a:rPr lang="en-US" altLang="en-US" sz="900">
                <a:latin typeface="Verdana" panose="020B0604030504040204" pitchFamily="34" charset="0"/>
                <a:sym typeface="Verdana" panose="020B0604030504040204" pitchFamily="34" charset="0"/>
              </a:rPr>
              <a:pPr>
                <a:buClr>
                  <a:schemeClr val="tx1"/>
                </a:buClr>
                <a:buFont typeface="Wingdings" panose="05000000000000000000" pitchFamily="2" charset="2"/>
                <a:buNone/>
              </a:pPr>
              <a:t>12</a:t>
            </a:fld>
            <a:endParaRPr lang="en-US" altLang="en-US" sz="900">
              <a:latin typeface="Verdana" panose="020B0604030504040204" pitchFamily="34" charset="0"/>
              <a:sym typeface="Verdana" panose="020B0604030504040204" pitchFamily="34" charset="0"/>
            </a:endParaRPr>
          </a:p>
        </p:txBody>
      </p:sp>
      <p:sp>
        <p:nvSpPr>
          <p:cNvPr id="14340" name="Rectangle 3"/>
          <p:cNvSpPr>
            <a:spLocks noGrp="1" noChangeArrowheads="1"/>
          </p:cNvSpPr>
          <p:nvPr>
            <p:ph type="body" idx="4294967295"/>
          </p:nvPr>
        </p:nvSpPr>
        <p:spPr>
          <a:xfrm>
            <a:off x="0" y="1462088"/>
            <a:ext cx="7785100" cy="1077912"/>
          </a:xfrm>
          <a:noFill/>
          <a:ln/>
        </p:spPr>
        <p:txBody>
          <a:bodyPr anchor="ctr">
            <a:normAutofit fontScale="92500"/>
          </a:bodyPr>
          <a:lstStyle/>
          <a:p>
            <a:pPr marL="0" indent="0">
              <a:buFontTx/>
              <a:buNone/>
            </a:pPr>
            <a:endParaRPr lang="zh-CN" altLang="en-US" sz="100" b="1" dirty="0"/>
          </a:p>
          <a:p>
            <a:pPr marL="0" indent="0">
              <a:buFontTx/>
              <a:buNone/>
            </a:pPr>
            <a:r>
              <a:rPr lang="en-US" altLang="en-US" sz="2400" b="1" dirty="0">
                <a:latin typeface="Century" panose="02040604050505020304" pitchFamily="18" charset="0"/>
                <a:sym typeface="Century" panose="02040604050505020304" pitchFamily="18" charset="0"/>
              </a:rPr>
              <a:t>Result</a:t>
            </a:r>
            <a:r>
              <a:rPr lang="zh-CN" altLang="en-US" sz="2400" b="1" dirty="0">
                <a:latin typeface="Century" panose="02040604050505020304" pitchFamily="18" charset="0"/>
                <a:sym typeface="Century" panose="02040604050505020304" pitchFamily="18" charset="0"/>
              </a:rPr>
              <a:t>s:</a:t>
            </a:r>
          </a:p>
          <a:p>
            <a:pPr marL="0" indent="0">
              <a:buFontTx/>
              <a:buNone/>
            </a:pPr>
            <a:r>
              <a:rPr lang="zh-CN" altLang="en-US" sz="2400" b="1" dirty="0">
                <a:latin typeface="Century" panose="02040604050505020304" pitchFamily="18" charset="0"/>
                <a:sym typeface="Century" panose="02040604050505020304" pitchFamily="18" charset="0"/>
              </a:rPr>
              <a:t>2. the relation </a:t>
            </a:r>
            <a:r>
              <a:rPr lang="zh-CN" altLang="en-US" sz="2400" b="1" dirty="0" smtClean="0">
                <a:latin typeface="Century" panose="02040604050505020304" pitchFamily="18" charset="0"/>
                <a:sym typeface="Century" panose="02040604050505020304" pitchFamily="18" charset="0"/>
              </a:rPr>
              <a:t>between </a:t>
            </a:r>
            <a:r>
              <a:rPr lang="en-US" altLang="zh-CN" sz="2400" b="1" dirty="0" err="1" smtClean="0">
                <a:latin typeface="Century" panose="02040604050505020304" pitchFamily="18" charset="0"/>
                <a:sym typeface="Century" panose="02040604050505020304" pitchFamily="18" charset="0"/>
              </a:rPr>
              <a:t>pratical</a:t>
            </a:r>
            <a:r>
              <a:rPr lang="zh-CN" altLang="en-US" sz="2400" b="1" dirty="0" smtClean="0">
                <a:latin typeface="Century" panose="02040604050505020304" pitchFamily="18" charset="0"/>
                <a:sym typeface="Century" panose="02040604050505020304" pitchFamily="18" charset="0"/>
              </a:rPr>
              <a:t> </a:t>
            </a:r>
            <a:r>
              <a:rPr lang="zh-CN" altLang="en-US" sz="2400" b="1" dirty="0">
                <a:latin typeface="Century" panose="02040604050505020304" pitchFamily="18" charset="0"/>
                <a:sym typeface="Century" panose="02040604050505020304" pitchFamily="18" charset="0"/>
              </a:rPr>
              <a:t>skills and market needs</a:t>
            </a:r>
            <a:endParaRPr lang="zh-CN" altLang="en-US" sz="1800" b="1" dirty="0">
              <a:solidFill>
                <a:srgbClr val="00B0F0"/>
              </a:solidFill>
              <a:latin typeface="Century" panose="02040604050505020304" pitchFamily="18" charset="0"/>
              <a:sym typeface="Century" panose="02040604050505020304" pitchFamily="18" charset="0"/>
            </a:endParaRPr>
          </a:p>
          <a:p>
            <a:pPr marL="0" indent="0">
              <a:buFontTx/>
              <a:buNone/>
            </a:pPr>
            <a:endParaRPr lang="zh-CN" altLang="en-US" sz="1800" b="1" dirty="0">
              <a:solidFill>
                <a:srgbClr val="00B0F0"/>
              </a:solidFill>
              <a:latin typeface="Century" panose="02040604050505020304" pitchFamily="18" charset="0"/>
              <a:sym typeface="Century" panose="02040604050505020304" pitchFamily="18" charset="0"/>
            </a:endParaRPr>
          </a:p>
          <a:p>
            <a:pPr marL="0" indent="0">
              <a:buFontTx/>
              <a:buNone/>
            </a:pPr>
            <a:endParaRPr lang="zh-CN" altLang="en-US" sz="1800" b="1" dirty="0">
              <a:solidFill>
                <a:srgbClr val="00B0F0"/>
              </a:solidFill>
              <a:latin typeface="Century" panose="02040604050505020304" pitchFamily="18" charset="0"/>
              <a:sym typeface="Century" panose="02040604050505020304" pitchFamily="18" charset="0"/>
            </a:endParaRPr>
          </a:p>
          <a:p>
            <a:pPr marL="0" indent="0">
              <a:buFontTx/>
              <a:buNone/>
            </a:pPr>
            <a:endParaRPr lang="zh-CN" altLang="en-US" sz="1800" b="1" dirty="0">
              <a:latin typeface="Century" panose="02040604050505020304" pitchFamily="18" charset="0"/>
              <a:sym typeface="Century" panose="02040604050505020304" pitchFamily="18" charset="0"/>
            </a:endParaRPr>
          </a:p>
        </p:txBody>
      </p:sp>
      <p:graphicFrame>
        <p:nvGraphicFramePr>
          <p:cNvPr id="6" name="Chart 5"/>
          <p:cNvGraphicFramePr>
            <a:graphicFrameLocks/>
          </p:cNvGraphicFramePr>
          <p:nvPr>
            <p:extLst>
              <p:ext uri="{D42A27DB-BD31-4B8C-83A1-F6EECF244321}">
                <p14:modId xmlns:p14="http://schemas.microsoft.com/office/powerpoint/2010/main" val="3848518747"/>
              </p:ext>
            </p:extLst>
          </p:nvPr>
        </p:nvGraphicFramePr>
        <p:xfrm>
          <a:off x="1482090" y="2137410"/>
          <a:ext cx="6179820" cy="433959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2"/>
          <p:cNvSpPr txBox="1">
            <a:spLocks noChangeArrowheads="1"/>
          </p:cNvSpPr>
          <p:nvPr/>
        </p:nvSpPr>
        <p:spPr>
          <a:xfrm>
            <a:off x="255270" y="94933"/>
            <a:ext cx="8705850" cy="1243012"/>
          </a:xfrm>
          <a:prstGeom prst="rect">
            <a:avLst/>
          </a:prstGeom>
          <a:noFill/>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buFontTx/>
            </a:pPr>
            <a:r>
              <a:rPr lang="en-US" altLang="en-US" sz="3600" b="1" smtClean="0">
                <a:latin typeface="Century" panose="02040604050505020304" pitchFamily="18" charset="0"/>
                <a:sym typeface="Century" panose="02040604050505020304" pitchFamily="18" charset="0"/>
              </a:rPr>
              <a:t> </a:t>
            </a:r>
            <a:r>
              <a:rPr lang="en-US" altLang="zh-CN" sz="3600" b="1" smtClean="0">
                <a:solidFill>
                  <a:srgbClr val="00B0F0"/>
                </a:solidFill>
                <a:latin typeface="Century" panose="02040604050505020304" pitchFamily="18" charset="0"/>
                <a:sym typeface="Century" panose="02040604050505020304" pitchFamily="18" charset="0"/>
              </a:rPr>
              <a:t>Job Market Analysis based on bigdata</a:t>
            </a:r>
            <a:endParaRPr lang="zh-CN" altLang="en-US" sz="3600" b="1" dirty="0">
              <a:solidFill>
                <a:srgbClr val="00B0F0"/>
              </a:solidFill>
              <a:latin typeface="Century" panose="02040604050505020304" pitchFamily="18" charset="0"/>
              <a:sym typeface="Century" panose="020406040505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noChangeArrowheads="1"/>
          </p:cNvSpPr>
          <p:nvPr/>
        </p:nvSpPr>
        <p:spPr bwMode="auto">
          <a:xfrm>
            <a:off x="6553200" y="6477000"/>
            <a:ext cx="2133600" cy="228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9pPr>
          </a:lstStyle>
          <a:p>
            <a:pPr>
              <a:buClr>
                <a:schemeClr val="tx1"/>
              </a:buClr>
              <a:buFont typeface="Wingdings" panose="05000000000000000000" pitchFamily="2" charset="2"/>
              <a:buNone/>
            </a:pPr>
            <a:fld id="{092FE509-1A1E-4785-8260-3D5A8A0BC6B8}" type="slidenum">
              <a:rPr lang="en-US" altLang="en-US" sz="900">
                <a:latin typeface="Verdana" panose="020B0604030504040204" pitchFamily="34" charset="0"/>
                <a:sym typeface="Verdana" panose="020B0604030504040204" pitchFamily="34" charset="0"/>
              </a:rPr>
              <a:pPr>
                <a:buClr>
                  <a:schemeClr val="tx1"/>
                </a:buClr>
                <a:buFont typeface="Wingdings" panose="05000000000000000000" pitchFamily="2" charset="2"/>
                <a:buNone/>
              </a:pPr>
              <a:t>13</a:t>
            </a:fld>
            <a:endParaRPr lang="en-US" altLang="en-US" sz="900">
              <a:latin typeface="Verdana" panose="020B0604030504040204" pitchFamily="34" charset="0"/>
              <a:sym typeface="Verdana" panose="020B0604030504040204" pitchFamily="34" charset="0"/>
            </a:endParaRPr>
          </a:p>
        </p:txBody>
      </p:sp>
      <p:sp>
        <p:nvSpPr>
          <p:cNvPr id="14340" name="Rectangle 3"/>
          <p:cNvSpPr>
            <a:spLocks noGrp="1" noChangeArrowheads="1"/>
          </p:cNvSpPr>
          <p:nvPr>
            <p:ph type="body" idx="4294967295"/>
          </p:nvPr>
        </p:nvSpPr>
        <p:spPr>
          <a:xfrm>
            <a:off x="0" y="1157287"/>
            <a:ext cx="9758363" cy="1077912"/>
          </a:xfrm>
          <a:noFill/>
          <a:ln/>
        </p:spPr>
        <p:txBody>
          <a:bodyPr anchor="ctr">
            <a:normAutofit/>
          </a:bodyPr>
          <a:lstStyle/>
          <a:p>
            <a:pPr marL="0" indent="0">
              <a:buFontTx/>
              <a:buNone/>
            </a:pPr>
            <a:endParaRPr lang="zh-CN" altLang="en-US" sz="100" b="1" dirty="0"/>
          </a:p>
          <a:p>
            <a:pPr marL="0" indent="0">
              <a:buFontTx/>
              <a:buNone/>
            </a:pPr>
            <a:r>
              <a:rPr lang="en-US" altLang="en-US" sz="2400" b="1" dirty="0">
                <a:latin typeface="Century" panose="02040604050505020304" pitchFamily="18" charset="0"/>
                <a:sym typeface="Century" panose="02040604050505020304" pitchFamily="18" charset="0"/>
              </a:rPr>
              <a:t>Result</a:t>
            </a:r>
            <a:r>
              <a:rPr lang="zh-CN" altLang="en-US" sz="2400" b="1" dirty="0">
                <a:latin typeface="Century" panose="02040604050505020304" pitchFamily="18" charset="0"/>
                <a:sym typeface="Century" panose="02040604050505020304" pitchFamily="18" charset="0"/>
              </a:rPr>
              <a:t>s:</a:t>
            </a:r>
          </a:p>
          <a:p>
            <a:pPr marL="0" indent="0">
              <a:buFontTx/>
              <a:buNone/>
            </a:pPr>
            <a:r>
              <a:rPr lang="zh-CN" altLang="en-US" sz="1700" b="1" dirty="0">
                <a:latin typeface="Century" panose="02040604050505020304" pitchFamily="18" charset="0"/>
                <a:sym typeface="Century" panose="02040604050505020304" pitchFamily="18" charset="0"/>
              </a:rPr>
              <a:t>2. the relation between </a:t>
            </a:r>
            <a:r>
              <a:rPr lang="en-US" altLang="en-US" sz="1700" b="1" dirty="0">
                <a:latin typeface="Century" panose="02040604050505020304" pitchFamily="18" charset="0"/>
              </a:rPr>
              <a:t>Abstract skills or qualifications</a:t>
            </a:r>
            <a:r>
              <a:rPr lang="zh-CN" altLang="en-US" sz="1700" b="1" dirty="0">
                <a:latin typeface="Century" panose="02040604050505020304" pitchFamily="18" charset="0"/>
                <a:sym typeface="Century" panose="02040604050505020304" pitchFamily="18" charset="0"/>
              </a:rPr>
              <a:t> </a:t>
            </a:r>
            <a:r>
              <a:rPr lang="en-US" altLang="zh-CN" sz="1700" b="1" dirty="0">
                <a:latin typeface="Century" panose="02040604050505020304" pitchFamily="18" charset="0"/>
                <a:sym typeface="Century" panose="02040604050505020304" pitchFamily="18" charset="0"/>
              </a:rPr>
              <a:t>to </a:t>
            </a:r>
            <a:r>
              <a:rPr lang="zh-CN" altLang="en-US" sz="1700" b="1" dirty="0">
                <a:latin typeface="Century" panose="02040604050505020304" pitchFamily="18" charset="0"/>
                <a:sym typeface="Century" panose="02040604050505020304" pitchFamily="18" charset="0"/>
              </a:rPr>
              <a:t>market needs</a:t>
            </a:r>
          </a:p>
          <a:p>
            <a:pPr marL="0" indent="0">
              <a:buFontTx/>
              <a:buNone/>
            </a:pPr>
            <a:endParaRPr lang="zh-CN" altLang="en-US" sz="1700" b="1" dirty="0">
              <a:latin typeface="Century" panose="02040604050505020304" pitchFamily="18" charset="0"/>
              <a:sym typeface="Century" panose="02040604050505020304" pitchFamily="18" charset="0"/>
            </a:endParaRPr>
          </a:p>
          <a:p>
            <a:pPr marL="0" indent="0">
              <a:buFontTx/>
              <a:buNone/>
            </a:pPr>
            <a:endParaRPr lang="zh-CN" altLang="en-US" sz="1700" b="1" dirty="0">
              <a:solidFill>
                <a:srgbClr val="00B0F0"/>
              </a:solidFill>
              <a:latin typeface="Century" panose="02040604050505020304" pitchFamily="18" charset="0"/>
              <a:sym typeface="Century" panose="02040604050505020304" pitchFamily="18" charset="0"/>
            </a:endParaRPr>
          </a:p>
          <a:p>
            <a:pPr marL="0" indent="0">
              <a:buFontTx/>
              <a:buNone/>
            </a:pPr>
            <a:endParaRPr lang="zh-CN" altLang="en-US" sz="1800" b="1" dirty="0">
              <a:latin typeface="Century" panose="02040604050505020304" pitchFamily="18" charset="0"/>
              <a:sym typeface="Century" panose="02040604050505020304" pitchFamily="18" charset="0"/>
            </a:endParaRPr>
          </a:p>
        </p:txBody>
      </p:sp>
      <p:graphicFrame>
        <p:nvGraphicFramePr>
          <p:cNvPr id="7" name="Chart 6"/>
          <p:cNvGraphicFramePr>
            <a:graphicFrameLocks/>
          </p:cNvGraphicFramePr>
          <p:nvPr>
            <p:extLst>
              <p:ext uri="{D42A27DB-BD31-4B8C-83A1-F6EECF244321}">
                <p14:modId xmlns:p14="http://schemas.microsoft.com/office/powerpoint/2010/main" val="3842146401"/>
              </p:ext>
            </p:extLst>
          </p:nvPr>
        </p:nvGraphicFramePr>
        <p:xfrm>
          <a:off x="195263" y="2126933"/>
          <a:ext cx="6096000" cy="38328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1976776758"/>
              </p:ext>
            </p:extLst>
          </p:nvPr>
        </p:nvGraphicFramePr>
        <p:xfrm>
          <a:off x="6939915" y="2152333"/>
          <a:ext cx="2065020" cy="347853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2"/>
          <p:cNvSpPr txBox="1">
            <a:spLocks noChangeArrowheads="1"/>
          </p:cNvSpPr>
          <p:nvPr/>
        </p:nvSpPr>
        <p:spPr>
          <a:xfrm>
            <a:off x="595864" y="245396"/>
            <a:ext cx="8705850" cy="1243012"/>
          </a:xfrm>
          <a:prstGeom prst="rect">
            <a:avLst/>
          </a:prstGeom>
          <a:noFill/>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buFontTx/>
            </a:pPr>
            <a:r>
              <a:rPr lang="en-US" altLang="en-US" sz="3600" b="1" smtClean="0">
                <a:latin typeface="Century" panose="02040604050505020304" pitchFamily="18" charset="0"/>
                <a:sym typeface="Century" panose="02040604050505020304" pitchFamily="18" charset="0"/>
              </a:rPr>
              <a:t> </a:t>
            </a:r>
            <a:r>
              <a:rPr lang="en-US" altLang="zh-CN" sz="3600" b="1" smtClean="0">
                <a:solidFill>
                  <a:srgbClr val="00B0F0"/>
                </a:solidFill>
                <a:latin typeface="Century" panose="02040604050505020304" pitchFamily="18" charset="0"/>
                <a:sym typeface="Century" panose="02040604050505020304" pitchFamily="18" charset="0"/>
              </a:rPr>
              <a:t>Job Market Analysis based on bigdata</a:t>
            </a:r>
            <a:endParaRPr lang="zh-CN" altLang="en-US" sz="3600" b="1" dirty="0">
              <a:solidFill>
                <a:srgbClr val="00B0F0"/>
              </a:solidFill>
              <a:latin typeface="Century" panose="02040604050505020304" pitchFamily="18" charset="0"/>
              <a:sym typeface="Century" panose="02040604050505020304" pitchFamily="18" charset="0"/>
            </a:endParaRPr>
          </a:p>
        </p:txBody>
      </p:sp>
    </p:spTree>
    <p:extLst>
      <p:ext uri="{BB962C8B-B14F-4D97-AF65-F5344CB8AC3E}">
        <p14:creationId xmlns:p14="http://schemas.microsoft.com/office/powerpoint/2010/main" val="3111459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noChangeArrowheads="1"/>
          </p:cNvSpPr>
          <p:nvPr/>
        </p:nvSpPr>
        <p:spPr bwMode="auto">
          <a:xfrm>
            <a:off x="6553200" y="6477000"/>
            <a:ext cx="2133600" cy="228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9pPr>
          </a:lstStyle>
          <a:p>
            <a:pPr>
              <a:buClr>
                <a:schemeClr val="tx1"/>
              </a:buClr>
              <a:buFont typeface="Wingdings" panose="05000000000000000000" pitchFamily="2" charset="2"/>
              <a:buNone/>
            </a:pPr>
            <a:fld id="{735638D3-B3FD-4DAE-A8CF-442891DE6A1C}" type="slidenum">
              <a:rPr lang="en-US" altLang="en-US" sz="900">
                <a:latin typeface="Verdana" panose="020B0604030504040204" pitchFamily="34" charset="0"/>
                <a:sym typeface="Verdana" panose="020B0604030504040204" pitchFamily="34" charset="0"/>
              </a:rPr>
              <a:pPr>
                <a:buClr>
                  <a:schemeClr val="tx1"/>
                </a:buClr>
                <a:buFont typeface="Wingdings" panose="05000000000000000000" pitchFamily="2" charset="2"/>
                <a:buNone/>
              </a:pPr>
              <a:t>14</a:t>
            </a:fld>
            <a:endParaRPr lang="en-US" altLang="en-US" sz="900">
              <a:latin typeface="Verdana" panose="020B0604030504040204" pitchFamily="34" charset="0"/>
              <a:sym typeface="Verdana" panose="020B0604030504040204" pitchFamily="34" charset="0"/>
            </a:endParaRPr>
          </a:p>
        </p:txBody>
      </p:sp>
      <p:sp>
        <p:nvSpPr>
          <p:cNvPr id="15364" name="Rectangle 3"/>
          <p:cNvSpPr>
            <a:spLocks noGrp="1" noChangeArrowheads="1"/>
          </p:cNvSpPr>
          <p:nvPr>
            <p:ph type="body" idx="4294967295"/>
          </p:nvPr>
        </p:nvSpPr>
        <p:spPr>
          <a:xfrm>
            <a:off x="0" y="772278"/>
            <a:ext cx="7785100" cy="1077912"/>
          </a:xfrm>
          <a:noFill/>
          <a:ln/>
        </p:spPr>
        <p:txBody>
          <a:bodyPr anchor="ctr"/>
          <a:lstStyle/>
          <a:p>
            <a:pPr marL="0" indent="0">
              <a:buFontTx/>
              <a:buNone/>
            </a:pPr>
            <a:endParaRPr lang="zh-CN" altLang="en-US" sz="100" b="1" dirty="0"/>
          </a:p>
          <a:p>
            <a:pPr marL="0" indent="0">
              <a:buFontTx/>
              <a:buNone/>
            </a:pPr>
            <a:r>
              <a:rPr lang="en-US" altLang="en-US" sz="1600" b="1" dirty="0">
                <a:latin typeface="Century" panose="02040604050505020304" pitchFamily="18" charset="0"/>
                <a:sym typeface="Century" panose="02040604050505020304" pitchFamily="18" charset="0"/>
              </a:rPr>
              <a:t>Result</a:t>
            </a:r>
            <a:r>
              <a:rPr lang="zh-CN" altLang="en-US" sz="1600" b="1" dirty="0">
                <a:latin typeface="Century" panose="02040604050505020304" pitchFamily="18" charset="0"/>
                <a:sym typeface="Century" panose="02040604050505020304" pitchFamily="18" charset="0"/>
              </a:rPr>
              <a:t>s:</a:t>
            </a:r>
          </a:p>
          <a:p>
            <a:pPr marL="0" indent="0">
              <a:buFontTx/>
              <a:buNone/>
            </a:pPr>
            <a:r>
              <a:rPr lang="zh-CN" altLang="en-US" sz="1600" b="1" dirty="0">
                <a:latin typeface="Century" panose="02040604050505020304" pitchFamily="18" charset="0"/>
                <a:sym typeface="Century" panose="02040604050505020304" pitchFamily="18" charset="0"/>
              </a:rPr>
              <a:t>3. Personal Income Distribution</a:t>
            </a:r>
          </a:p>
          <a:p>
            <a:pPr marL="0" indent="0">
              <a:buFontTx/>
              <a:buNone/>
            </a:pPr>
            <a:endParaRPr lang="zh-CN" altLang="en-US" sz="1200" b="1" dirty="0">
              <a:latin typeface="Century" panose="02040604050505020304" pitchFamily="18" charset="0"/>
              <a:sym typeface="Century" panose="02040604050505020304" pitchFamily="18" charset="0"/>
            </a:endParaRPr>
          </a:p>
        </p:txBody>
      </p:sp>
      <p:graphicFrame>
        <p:nvGraphicFramePr>
          <p:cNvPr id="7" name="Chart 6"/>
          <p:cNvGraphicFramePr>
            <a:graphicFrameLocks/>
          </p:cNvGraphicFramePr>
          <p:nvPr>
            <p:extLst>
              <p:ext uri="{D42A27DB-BD31-4B8C-83A1-F6EECF244321}">
                <p14:modId xmlns:p14="http://schemas.microsoft.com/office/powerpoint/2010/main" val="2949697601"/>
              </p:ext>
            </p:extLst>
          </p:nvPr>
        </p:nvGraphicFramePr>
        <p:xfrm>
          <a:off x="211138" y="3983753"/>
          <a:ext cx="5879433" cy="27311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798660271"/>
              </p:ext>
            </p:extLst>
          </p:nvPr>
        </p:nvGraphicFramePr>
        <p:xfrm>
          <a:off x="211138" y="1549915"/>
          <a:ext cx="2580188" cy="2429829"/>
        </p:xfrm>
        <a:graphic>
          <a:graphicData uri="http://schemas.openxmlformats.org/drawingml/2006/table">
            <a:tbl>
              <a:tblPr>
                <a:tableStyleId>{5C22544A-7EE6-4342-B048-85BDC9FD1C3A}</a:tableStyleId>
              </a:tblPr>
              <a:tblGrid>
                <a:gridCol w="1193337"/>
                <a:gridCol w="1386851"/>
              </a:tblGrid>
              <a:tr h="378674">
                <a:tc>
                  <a:txBody>
                    <a:bodyPr/>
                    <a:lstStyle/>
                    <a:p>
                      <a:pPr algn="l" fontAlgn="b"/>
                      <a:r>
                        <a:rPr lang="en-US" sz="1200" u="none" strike="noStrike" dirty="0">
                          <a:effectLst/>
                        </a:rPr>
                        <a:t>income range</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dirty="0">
                          <a:effectLst/>
                        </a:rPr>
                        <a:t>people in </a:t>
                      </a:r>
                      <a:r>
                        <a:rPr lang="en-US" sz="1200" u="none" strike="noStrike" dirty="0" smtClean="0">
                          <a:effectLst/>
                        </a:rPr>
                        <a:t>range(NUMBERS)</a:t>
                      </a:r>
                      <a:endParaRPr lang="en-US" sz="1200" b="0" i="0" u="none" strike="noStrike" dirty="0">
                        <a:solidFill>
                          <a:srgbClr val="000000"/>
                        </a:solidFill>
                        <a:effectLst/>
                        <a:latin typeface="Calibri" panose="020F0502020204030204" pitchFamily="34" charset="0"/>
                      </a:endParaRPr>
                    </a:p>
                  </a:txBody>
                  <a:tcPr marL="0" marR="0" marT="0" marB="0" anchor="b"/>
                </a:tc>
              </a:tr>
              <a:tr h="410231">
                <a:tc>
                  <a:txBody>
                    <a:bodyPr/>
                    <a:lstStyle/>
                    <a:p>
                      <a:pPr algn="just" fontAlgn="ctr"/>
                      <a:r>
                        <a:rPr lang="en-US" sz="1000" u="none" strike="noStrike">
                          <a:effectLst/>
                        </a:rPr>
                        <a:t>0~25k</a:t>
                      </a:r>
                      <a:endParaRPr lang="en-US" sz="1000" b="0" i="0" u="none" strike="noStrike">
                        <a:solidFill>
                          <a:srgbClr val="000000"/>
                        </a:solidFill>
                        <a:effectLst/>
                        <a:latin typeface="Times New Roman" panose="02020603050405020304" pitchFamily="18" charset="0"/>
                      </a:endParaRPr>
                    </a:p>
                  </a:txBody>
                  <a:tcPr marL="0" marR="0" marT="0" marB="0" anchor="ctr"/>
                </a:tc>
                <a:tc>
                  <a:txBody>
                    <a:bodyPr/>
                    <a:lstStyle/>
                    <a:p>
                      <a:pPr algn="just" fontAlgn="ctr"/>
                      <a:r>
                        <a:rPr lang="en-US" sz="1000" u="none" strike="noStrike">
                          <a:effectLst/>
                        </a:rPr>
                        <a:t>101062</a:t>
                      </a:r>
                      <a:endParaRPr lang="en-US" sz="1000" b="0" i="0" u="none" strike="noStrike">
                        <a:solidFill>
                          <a:srgbClr val="000000"/>
                        </a:solidFill>
                        <a:effectLst/>
                        <a:latin typeface="Times New Roman" panose="02020603050405020304" pitchFamily="18" charset="0"/>
                      </a:endParaRPr>
                    </a:p>
                  </a:txBody>
                  <a:tcPr marL="0" marR="0" marT="0" marB="0" anchor="ctr"/>
                </a:tc>
              </a:tr>
              <a:tr h="410231">
                <a:tc>
                  <a:txBody>
                    <a:bodyPr/>
                    <a:lstStyle/>
                    <a:p>
                      <a:pPr algn="just" fontAlgn="ctr"/>
                      <a:r>
                        <a:rPr lang="en-US" sz="1000" u="none" strike="noStrike">
                          <a:effectLst/>
                        </a:rPr>
                        <a:t>25k~50k</a:t>
                      </a:r>
                      <a:endParaRPr lang="en-US" sz="1000" b="0" i="0" u="none" strike="noStrike">
                        <a:solidFill>
                          <a:srgbClr val="000000"/>
                        </a:solidFill>
                        <a:effectLst/>
                        <a:latin typeface="Times New Roman" panose="02020603050405020304" pitchFamily="18" charset="0"/>
                      </a:endParaRPr>
                    </a:p>
                  </a:txBody>
                  <a:tcPr marL="0" marR="0" marT="0" marB="0" anchor="ctr"/>
                </a:tc>
                <a:tc>
                  <a:txBody>
                    <a:bodyPr/>
                    <a:lstStyle/>
                    <a:p>
                      <a:pPr algn="just" fontAlgn="ctr"/>
                      <a:r>
                        <a:rPr lang="en-US" sz="1000" u="none" strike="noStrike">
                          <a:effectLst/>
                        </a:rPr>
                        <a:t>284177</a:t>
                      </a:r>
                      <a:endParaRPr lang="en-US" sz="1000" b="0" i="0" u="none" strike="noStrike">
                        <a:solidFill>
                          <a:srgbClr val="000000"/>
                        </a:solidFill>
                        <a:effectLst/>
                        <a:latin typeface="Times New Roman" panose="02020603050405020304" pitchFamily="18" charset="0"/>
                      </a:endParaRPr>
                    </a:p>
                  </a:txBody>
                  <a:tcPr marL="0" marR="0" marT="0" marB="0" anchor="ctr"/>
                </a:tc>
              </a:tr>
              <a:tr h="410231">
                <a:tc>
                  <a:txBody>
                    <a:bodyPr/>
                    <a:lstStyle/>
                    <a:p>
                      <a:pPr algn="just" fontAlgn="ctr"/>
                      <a:r>
                        <a:rPr lang="en-US" sz="1000" u="none" strike="noStrike">
                          <a:effectLst/>
                        </a:rPr>
                        <a:t>50k~75k</a:t>
                      </a:r>
                      <a:endParaRPr lang="en-US" sz="1000" b="0" i="0" u="none" strike="noStrike">
                        <a:solidFill>
                          <a:srgbClr val="000000"/>
                        </a:solidFill>
                        <a:effectLst/>
                        <a:latin typeface="Times New Roman" panose="02020603050405020304" pitchFamily="18" charset="0"/>
                      </a:endParaRPr>
                    </a:p>
                  </a:txBody>
                  <a:tcPr marL="0" marR="0" marT="0" marB="0" anchor="ctr"/>
                </a:tc>
                <a:tc>
                  <a:txBody>
                    <a:bodyPr/>
                    <a:lstStyle/>
                    <a:p>
                      <a:pPr algn="just" fontAlgn="ctr"/>
                      <a:r>
                        <a:rPr lang="en-US" sz="1000" u="none" strike="noStrike">
                          <a:effectLst/>
                        </a:rPr>
                        <a:t>136347</a:t>
                      </a:r>
                      <a:endParaRPr lang="en-US" sz="1000" b="0" i="0" u="none" strike="noStrike">
                        <a:solidFill>
                          <a:srgbClr val="000000"/>
                        </a:solidFill>
                        <a:effectLst/>
                        <a:latin typeface="Times New Roman" panose="02020603050405020304" pitchFamily="18" charset="0"/>
                      </a:endParaRPr>
                    </a:p>
                  </a:txBody>
                  <a:tcPr marL="0" marR="0" marT="0" marB="0" anchor="ctr"/>
                </a:tc>
              </a:tr>
              <a:tr h="410231">
                <a:tc>
                  <a:txBody>
                    <a:bodyPr/>
                    <a:lstStyle/>
                    <a:p>
                      <a:pPr algn="just" fontAlgn="ctr"/>
                      <a:r>
                        <a:rPr lang="en-US" sz="1000" u="none" strike="noStrike">
                          <a:effectLst/>
                        </a:rPr>
                        <a:t>75k~100k</a:t>
                      </a:r>
                      <a:endParaRPr lang="en-US" sz="1000" b="0" i="0" u="none" strike="noStrike">
                        <a:solidFill>
                          <a:srgbClr val="000000"/>
                        </a:solidFill>
                        <a:effectLst/>
                        <a:latin typeface="Times New Roman" panose="02020603050405020304" pitchFamily="18" charset="0"/>
                      </a:endParaRPr>
                    </a:p>
                  </a:txBody>
                  <a:tcPr marL="0" marR="0" marT="0" marB="0" anchor="ctr"/>
                </a:tc>
                <a:tc>
                  <a:txBody>
                    <a:bodyPr/>
                    <a:lstStyle/>
                    <a:p>
                      <a:pPr algn="just" fontAlgn="ctr"/>
                      <a:r>
                        <a:rPr lang="en-US" sz="1000" u="none" strike="noStrike">
                          <a:effectLst/>
                        </a:rPr>
                        <a:t>23976</a:t>
                      </a:r>
                      <a:endParaRPr lang="en-US" sz="1000" b="0" i="0" u="none" strike="noStrike">
                        <a:solidFill>
                          <a:srgbClr val="000000"/>
                        </a:solidFill>
                        <a:effectLst/>
                        <a:latin typeface="Times New Roman" panose="02020603050405020304" pitchFamily="18" charset="0"/>
                      </a:endParaRPr>
                    </a:p>
                  </a:txBody>
                  <a:tcPr marL="0" marR="0" marT="0" marB="0" anchor="ctr"/>
                </a:tc>
              </a:tr>
              <a:tr h="410231">
                <a:tc>
                  <a:txBody>
                    <a:bodyPr/>
                    <a:lstStyle/>
                    <a:p>
                      <a:pPr algn="just" fontAlgn="ctr"/>
                      <a:r>
                        <a:rPr lang="en-US" sz="1000" u="none" strike="noStrike">
                          <a:effectLst/>
                        </a:rPr>
                        <a:t>&gt;100k</a:t>
                      </a:r>
                      <a:endParaRPr lang="en-US" sz="1000" b="0" i="0" u="none" strike="noStrike">
                        <a:solidFill>
                          <a:srgbClr val="000000"/>
                        </a:solidFill>
                        <a:effectLst/>
                        <a:latin typeface="Times New Roman" panose="02020603050405020304" pitchFamily="18" charset="0"/>
                      </a:endParaRPr>
                    </a:p>
                  </a:txBody>
                  <a:tcPr marL="0" marR="0" marT="0" marB="0" anchor="ctr"/>
                </a:tc>
                <a:tc>
                  <a:txBody>
                    <a:bodyPr/>
                    <a:lstStyle/>
                    <a:p>
                      <a:pPr algn="just" fontAlgn="ctr"/>
                      <a:r>
                        <a:rPr lang="en-US" sz="1000" u="none" strike="noStrike" dirty="0">
                          <a:effectLst/>
                        </a:rPr>
                        <a:t>13992</a:t>
                      </a:r>
                      <a:endParaRPr lang="en-US" sz="1000" b="0" i="0" u="none" strike="noStrike" dirty="0">
                        <a:solidFill>
                          <a:srgbClr val="000000"/>
                        </a:solidFill>
                        <a:effectLst/>
                        <a:latin typeface="Times New Roman" panose="02020603050405020304" pitchFamily="18" charset="0"/>
                      </a:endParaRPr>
                    </a:p>
                  </a:txBody>
                  <a:tcPr marL="0" marR="0" marT="0" marB="0" anchor="ctr"/>
                </a:tc>
              </a:tr>
            </a:tbl>
          </a:graphicData>
        </a:graphic>
      </p:graphicFrame>
      <p:sp>
        <p:nvSpPr>
          <p:cNvPr id="8" name="Rectangle 2"/>
          <p:cNvSpPr txBox="1">
            <a:spLocks noChangeArrowheads="1"/>
          </p:cNvSpPr>
          <p:nvPr/>
        </p:nvSpPr>
        <p:spPr>
          <a:xfrm>
            <a:off x="211138" y="219076"/>
            <a:ext cx="8705850" cy="1243012"/>
          </a:xfrm>
          <a:prstGeom prst="rect">
            <a:avLst/>
          </a:prstGeom>
          <a:noFill/>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buFontTx/>
            </a:pPr>
            <a:r>
              <a:rPr lang="en-US" altLang="en-US" sz="3600" b="1" smtClean="0">
                <a:latin typeface="Century" panose="02040604050505020304" pitchFamily="18" charset="0"/>
                <a:sym typeface="Century" panose="02040604050505020304" pitchFamily="18" charset="0"/>
              </a:rPr>
              <a:t> </a:t>
            </a:r>
            <a:r>
              <a:rPr lang="en-US" altLang="zh-CN" sz="3600" b="1" smtClean="0">
                <a:solidFill>
                  <a:srgbClr val="00B0F0"/>
                </a:solidFill>
                <a:latin typeface="Century" panose="02040604050505020304" pitchFamily="18" charset="0"/>
                <a:sym typeface="Century" panose="02040604050505020304" pitchFamily="18" charset="0"/>
              </a:rPr>
              <a:t>Job Market Analysis based on bigdata</a:t>
            </a:r>
            <a:endParaRPr lang="zh-CN" altLang="en-US" sz="3600" b="1" dirty="0">
              <a:solidFill>
                <a:srgbClr val="00B0F0"/>
              </a:solidFill>
              <a:latin typeface="Century" panose="02040604050505020304" pitchFamily="18" charset="0"/>
              <a:sym typeface="Century" panose="02040604050505020304" pitchFamily="18" charset="0"/>
            </a:endParaRPr>
          </a:p>
        </p:txBody>
      </p:sp>
      <p:graphicFrame>
        <p:nvGraphicFramePr>
          <p:cNvPr id="9" name="Chart 8"/>
          <p:cNvGraphicFramePr>
            <a:graphicFrameLocks/>
          </p:cNvGraphicFramePr>
          <p:nvPr>
            <p:extLst>
              <p:ext uri="{D42A27DB-BD31-4B8C-83A1-F6EECF244321}">
                <p14:modId xmlns:p14="http://schemas.microsoft.com/office/powerpoint/2010/main" val="1223147731"/>
              </p:ext>
            </p:extLst>
          </p:nvPr>
        </p:nvGraphicFramePr>
        <p:xfrm>
          <a:off x="4146884" y="901450"/>
          <a:ext cx="4620126" cy="30038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p:cNvGraphicFramePr>
            <a:graphicFrameLocks noGrp="1"/>
          </p:cNvGraphicFramePr>
          <p:nvPr>
            <p:extLst>
              <p:ext uri="{D42A27DB-BD31-4B8C-83A1-F6EECF244321}">
                <p14:modId xmlns:p14="http://schemas.microsoft.com/office/powerpoint/2010/main" val="427184483"/>
              </p:ext>
            </p:extLst>
          </p:nvPr>
        </p:nvGraphicFramePr>
        <p:xfrm>
          <a:off x="6455610" y="3994532"/>
          <a:ext cx="2311400" cy="2202180"/>
        </p:xfrm>
        <a:graphic>
          <a:graphicData uri="http://schemas.openxmlformats.org/drawingml/2006/table">
            <a:tbl>
              <a:tblPr>
                <a:tableStyleId>{5C22544A-7EE6-4342-B048-85BDC9FD1C3A}</a:tableStyleId>
              </a:tblPr>
              <a:tblGrid>
                <a:gridCol w="901700"/>
                <a:gridCol w="1409700"/>
              </a:tblGrid>
              <a:tr h="198120">
                <a:tc>
                  <a:txBody>
                    <a:bodyPr/>
                    <a:lstStyle/>
                    <a:p>
                      <a:pPr algn="l" fontAlgn="b"/>
                      <a:r>
                        <a:rPr lang="en-US" sz="1200" u="none" strike="noStrike">
                          <a:effectLst/>
                        </a:rPr>
                        <a:t>Income range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Income Sum</a:t>
                      </a:r>
                      <a:endParaRPr lang="en-US" sz="1200" b="0" i="0" u="none" strike="noStrike">
                        <a:solidFill>
                          <a:srgbClr val="000000"/>
                        </a:solidFill>
                        <a:effectLst/>
                        <a:latin typeface="Calibri" panose="020F0502020204030204" pitchFamily="34" charset="0"/>
                      </a:endParaRPr>
                    </a:p>
                  </a:txBody>
                  <a:tcPr marL="7620" marR="7620" marT="7620" marB="0" anchor="b"/>
                </a:tc>
              </a:tr>
              <a:tr h="228600">
                <a:tc>
                  <a:txBody>
                    <a:bodyPr/>
                    <a:lstStyle/>
                    <a:p>
                      <a:pPr algn="just" fontAlgn="ctr"/>
                      <a:r>
                        <a:rPr lang="en-US" sz="1400" u="none" strike="noStrike">
                          <a:effectLst/>
                        </a:rPr>
                        <a:t>0~25k</a:t>
                      </a:r>
                      <a:endParaRPr lang="en-US"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b"/>
                      <a:r>
                        <a:rPr lang="en-US" sz="1400" u="none" strike="noStrike">
                          <a:effectLst/>
                        </a:rPr>
                        <a:t>1767221322</a:t>
                      </a:r>
                      <a:endParaRPr lang="en-US" sz="1400" b="0" i="0" u="none" strike="noStrike">
                        <a:solidFill>
                          <a:srgbClr val="000000"/>
                        </a:solidFill>
                        <a:effectLst/>
                        <a:latin typeface="Calibri" panose="020F0502020204030204" pitchFamily="34" charset="0"/>
                      </a:endParaRPr>
                    </a:p>
                  </a:txBody>
                  <a:tcPr marL="7620" marR="7620" marT="7620" marB="0" anchor="b"/>
                </a:tc>
              </a:tr>
              <a:tr h="457200">
                <a:tc>
                  <a:txBody>
                    <a:bodyPr/>
                    <a:lstStyle/>
                    <a:p>
                      <a:pPr algn="just" fontAlgn="ctr"/>
                      <a:r>
                        <a:rPr lang="en-US" sz="1400" u="none" strike="noStrike">
                          <a:effectLst/>
                        </a:rPr>
                        <a:t>25k~50k</a:t>
                      </a:r>
                      <a:endParaRPr lang="en-US"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b"/>
                      <a:r>
                        <a:rPr lang="en-US" sz="1400" u="none" strike="noStrike">
                          <a:effectLst/>
                        </a:rPr>
                        <a:t>10772401123</a:t>
                      </a:r>
                      <a:endParaRPr lang="en-US" sz="1400" b="0" i="0" u="none" strike="noStrike">
                        <a:solidFill>
                          <a:srgbClr val="000000"/>
                        </a:solidFill>
                        <a:effectLst/>
                        <a:latin typeface="Calibri" panose="020F0502020204030204" pitchFamily="34" charset="0"/>
                      </a:endParaRPr>
                    </a:p>
                  </a:txBody>
                  <a:tcPr marL="7620" marR="7620" marT="7620" marB="0" anchor="b"/>
                </a:tc>
              </a:tr>
              <a:tr h="457200">
                <a:tc>
                  <a:txBody>
                    <a:bodyPr/>
                    <a:lstStyle/>
                    <a:p>
                      <a:pPr algn="just" fontAlgn="ctr"/>
                      <a:r>
                        <a:rPr lang="en-US" sz="1400" u="none" strike="noStrike">
                          <a:effectLst/>
                        </a:rPr>
                        <a:t>50k~75k</a:t>
                      </a:r>
                      <a:endParaRPr lang="en-US"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b"/>
                      <a:r>
                        <a:rPr lang="en-US" sz="1400" u="none" strike="noStrike">
                          <a:effectLst/>
                        </a:rPr>
                        <a:t>8086235520</a:t>
                      </a:r>
                      <a:endParaRPr lang="en-US" sz="1400" b="0" i="0" u="none" strike="noStrike">
                        <a:solidFill>
                          <a:srgbClr val="000000"/>
                        </a:solidFill>
                        <a:effectLst/>
                        <a:latin typeface="Calibri" panose="020F0502020204030204" pitchFamily="34" charset="0"/>
                      </a:endParaRPr>
                    </a:p>
                  </a:txBody>
                  <a:tcPr marL="7620" marR="7620" marT="7620" marB="0" anchor="b"/>
                </a:tc>
              </a:tr>
              <a:tr h="457200">
                <a:tc>
                  <a:txBody>
                    <a:bodyPr/>
                    <a:lstStyle/>
                    <a:p>
                      <a:pPr algn="just" fontAlgn="ctr"/>
                      <a:r>
                        <a:rPr lang="en-US" sz="1400" u="none" strike="noStrike">
                          <a:effectLst/>
                        </a:rPr>
                        <a:t>75k~100k</a:t>
                      </a:r>
                      <a:endParaRPr lang="en-US"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b"/>
                      <a:r>
                        <a:rPr lang="en-US" sz="1400" u="none" strike="noStrike">
                          <a:effectLst/>
                        </a:rPr>
                        <a:t>2037526624</a:t>
                      </a:r>
                      <a:endParaRPr lang="en-US" sz="1400" b="0" i="0" u="none" strike="noStrike">
                        <a:solidFill>
                          <a:srgbClr val="000000"/>
                        </a:solidFill>
                        <a:effectLst/>
                        <a:latin typeface="Calibri" panose="020F0502020204030204" pitchFamily="34" charset="0"/>
                      </a:endParaRPr>
                    </a:p>
                  </a:txBody>
                  <a:tcPr marL="7620" marR="7620" marT="7620" marB="0" anchor="b"/>
                </a:tc>
              </a:tr>
              <a:tr h="228600">
                <a:tc>
                  <a:txBody>
                    <a:bodyPr/>
                    <a:lstStyle/>
                    <a:p>
                      <a:pPr algn="just" fontAlgn="ctr"/>
                      <a:r>
                        <a:rPr lang="en-US" sz="1400" u="none" strike="noStrike">
                          <a:effectLst/>
                        </a:rPr>
                        <a:t>&gt;100k</a:t>
                      </a:r>
                      <a:endParaRPr lang="en-US"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r" fontAlgn="b"/>
                      <a:r>
                        <a:rPr lang="en-US" sz="1400" u="none" strike="noStrike" dirty="0">
                          <a:effectLst/>
                        </a:rPr>
                        <a:t>1956339629</a:t>
                      </a:r>
                      <a:endParaRPr lang="en-US" sz="14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noChangeArrowheads="1"/>
          </p:cNvSpPr>
          <p:nvPr/>
        </p:nvSpPr>
        <p:spPr bwMode="auto">
          <a:xfrm>
            <a:off x="6553200" y="6477000"/>
            <a:ext cx="2133600" cy="228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9pPr>
          </a:lstStyle>
          <a:p>
            <a:pPr>
              <a:buClr>
                <a:schemeClr val="tx1"/>
              </a:buClr>
              <a:buFont typeface="Wingdings" panose="05000000000000000000" pitchFamily="2" charset="2"/>
              <a:buNone/>
            </a:pPr>
            <a:fld id="{DE4BFBC4-4E30-4650-B8A4-BA704EC7A81B}" type="slidenum">
              <a:rPr lang="en-US" altLang="en-US" sz="900">
                <a:latin typeface="Verdana" panose="020B0604030504040204" pitchFamily="34" charset="0"/>
                <a:sym typeface="Verdana" panose="020B0604030504040204" pitchFamily="34" charset="0"/>
              </a:rPr>
              <a:pPr>
                <a:buClr>
                  <a:schemeClr val="tx1"/>
                </a:buClr>
                <a:buFont typeface="Wingdings" panose="05000000000000000000" pitchFamily="2" charset="2"/>
                <a:buNone/>
              </a:pPr>
              <a:t>15</a:t>
            </a:fld>
            <a:endParaRPr lang="en-US" altLang="en-US" sz="900">
              <a:latin typeface="Verdana" panose="020B0604030504040204" pitchFamily="34" charset="0"/>
              <a:sym typeface="Verdana" panose="020B0604030504040204" pitchFamily="34" charset="0"/>
            </a:endParaRPr>
          </a:p>
        </p:txBody>
      </p:sp>
      <p:sp>
        <p:nvSpPr>
          <p:cNvPr id="16388" name="Rectangle 3"/>
          <p:cNvSpPr>
            <a:spLocks noGrp="1" noChangeArrowheads="1"/>
          </p:cNvSpPr>
          <p:nvPr>
            <p:ph type="body" idx="4294967295"/>
          </p:nvPr>
        </p:nvSpPr>
        <p:spPr>
          <a:xfrm>
            <a:off x="0" y="1462088"/>
            <a:ext cx="7785100" cy="1077912"/>
          </a:xfrm>
          <a:noFill/>
          <a:ln/>
        </p:spPr>
        <p:txBody>
          <a:bodyPr anchor="ctr">
            <a:normAutofit fontScale="92500"/>
          </a:bodyPr>
          <a:lstStyle/>
          <a:p>
            <a:pPr marL="0" indent="0">
              <a:buFontTx/>
              <a:buNone/>
            </a:pPr>
            <a:endParaRPr lang="zh-CN" altLang="en-US" sz="100" b="1" dirty="0"/>
          </a:p>
          <a:p>
            <a:pPr marL="0" indent="0">
              <a:buFontTx/>
              <a:buNone/>
            </a:pPr>
            <a:r>
              <a:rPr lang="en-US" altLang="en-US" sz="2400" b="1" dirty="0">
                <a:latin typeface="Century" panose="02040604050505020304" pitchFamily="18" charset="0"/>
                <a:sym typeface="Century" panose="02040604050505020304" pitchFamily="18" charset="0"/>
              </a:rPr>
              <a:t>Result</a:t>
            </a:r>
            <a:r>
              <a:rPr lang="zh-CN" altLang="en-US" sz="2400" b="1" dirty="0">
                <a:latin typeface="Century" panose="02040604050505020304" pitchFamily="18" charset="0"/>
                <a:sym typeface="Century" panose="02040604050505020304" pitchFamily="18" charset="0"/>
              </a:rPr>
              <a:t>s:</a:t>
            </a:r>
          </a:p>
          <a:p>
            <a:pPr marL="0" indent="0">
              <a:buFontTx/>
              <a:buNone/>
            </a:pPr>
            <a:r>
              <a:rPr lang="zh-CN" altLang="en-US" sz="2400" b="1" dirty="0">
                <a:latin typeface="Century" panose="02040604050505020304" pitchFamily="18" charset="0"/>
                <a:sym typeface="Century" panose="02040604050505020304" pitchFamily="18" charset="0"/>
              </a:rPr>
              <a:t>2. the relation </a:t>
            </a:r>
            <a:r>
              <a:rPr lang="zh-CN" altLang="en-US" sz="2400" b="1" dirty="0" smtClean="0">
                <a:latin typeface="Century" panose="02040604050505020304" pitchFamily="18" charset="0"/>
                <a:sym typeface="Century" panose="02040604050505020304" pitchFamily="18" charset="0"/>
              </a:rPr>
              <a:t>between </a:t>
            </a:r>
            <a:r>
              <a:rPr lang="en-US" altLang="zh-CN" sz="2400" b="1" dirty="0" smtClean="0">
                <a:latin typeface="Century" panose="02040604050505020304" pitchFamily="18" charset="0"/>
                <a:sym typeface="Century" panose="02040604050505020304" pitchFamily="18" charset="0"/>
              </a:rPr>
              <a:t>salary and</a:t>
            </a:r>
            <a:r>
              <a:rPr lang="zh-CN" altLang="en-US" sz="2400" b="1" dirty="0" smtClean="0">
                <a:latin typeface="Century" panose="02040604050505020304" pitchFamily="18" charset="0"/>
                <a:sym typeface="Century" panose="02040604050505020304" pitchFamily="18" charset="0"/>
              </a:rPr>
              <a:t> </a:t>
            </a:r>
            <a:r>
              <a:rPr lang="en-US" altLang="zh-CN" sz="2400" b="1" dirty="0" smtClean="0">
                <a:latin typeface="Century" panose="02040604050505020304" pitchFamily="18" charset="0"/>
                <a:sym typeface="Century" panose="02040604050505020304" pitchFamily="18" charset="0"/>
              </a:rPr>
              <a:t>working experience </a:t>
            </a:r>
            <a:endParaRPr lang="zh-CN" altLang="en-US" sz="1800" b="1" dirty="0">
              <a:solidFill>
                <a:srgbClr val="00B0F0"/>
              </a:solidFill>
              <a:latin typeface="Century" panose="02040604050505020304" pitchFamily="18" charset="0"/>
              <a:sym typeface="Century" panose="02040604050505020304" pitchFamily="18" charset="0"/>
            </a:endParaRPr>
          </a:p>
          <a:p>
            <a:pPr marL="0" indent="0">
              <a:buFontTx/>
              <a:buNone/>
            </a:pPr>
            <a:endParaRPr lang="zh-CN" altLang="en-US" sz="1800" b="1" dirty="0">
              <a:latin typeface="Century" panose="02040604050505020304" pitchFamily="18" charset="0"/>
              <a:sym typeface="Century" panose="02040604050505020304" pitchFamily="18" charset="0"/>
            </a:endParaRPr>
          </a:p>
        </p:txBody>
      </p:sp>
      <p:pic>
        <p:nvPicPr>
          <p:cNvPr id="2" name="图片 1"/>
          <p:cNvPicPr>
            <a:picLocks noChangeAspect="1"/>
          </p:cNvPicPr>
          <p:nvPr/>
        </p:nvPicPr>
        <p:blipFill>
          <a:blip r:embed="rId2"/>
          <a:stretch>
            <a:fillRect/>
          </a:stretch>
        </p:blipFill>
        <p:spPr>
          <a:xfrm>
            <a:off x="1019556" y="2310723"/>
            <a:ext cx="6477000" cy="4025545"/>
          </a:xfrm>
          <a:prstGeom prst="rect">
            <a:avLst/>
          </a:prstGeom>
        </p:spPr>
      </p:pic>
      <p:sp>
        <p:nvSpPr>
          <p:cNvPr id="3" name="矩形 2"/>
          <p:cNvSpPr/>
          <p:nvPr/>
        </p:nvSpPr>
        <p:spPr>
          <a:xfrm>
            <a:off x="3344167" y="6336268"/>
            <a:ext cx="2252465" cy="369332"/>
          </a:xfrm>
          <a:prstGeom prst="rect">
            <a:avLst/>
          </a:prstGeom>
        </p:spPr>
        <p:txBody>
          <a:bodyPr wrap="none">
            <a:spAutoFit/>
          </a:bodyPr>
          <a:lstStyle/>
          <a:p>
            <a:r>
              <a:rPr lang="en-US" altLang="zh-CN" dirty="0"/>
              <a:t>Office Assistant I~IV </a:t>
            </a:r>
            <a:endParaRPr lang="zh-CN" altLang="en-US" dirty="0"/>
          </a:p>
        </p:txBody>
      </p:sp>
      <p:sp>
        <p:nvSpPr>
          <p:cNvPr id="7" name="Rectangle 2"/>
          <p:cNvSpPr txBox="1">
            <a:spLocks noChangeArrowheads="1"/>
          </p:cNvSpPr>
          <p:nvPr/>
        </p:nvSpPr>
        <p:spPr>
          <a:xfrm>
            <a:off x="191262" y="204281"/>
            <a:ext cx="8705850" cy="1243012"/>
          </a:xfrm>
          <a:prstGeom prst="rect">
            <a:avLst/>
          </a:prstGeom>
          <a:noFill/>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buFontTx/>
            </a:pPr>
            <a:r>
              <a:rPr lang="en-US" altLang="en-US" sz="3600" b="1" smtClean="0">
                <a:latin typeface="Century" panose="02040604050505020304" pitchFamily="18" charset="0"/>
                <a:sym typeface="Century" panose="02040604050505020304" pitchFamily="18" charset="0"/>
              </a:rPr>
              <a:t> </a:t>
            </a:r>
            <a:r>
              <a:rPr lang="en-US" altLang="zh-CN" sz="3600" b="1" smtClean="0">
                <a:solidFill>
                  <a:srgbClr val="00B0F0"/>
                </a:solidFill>
                <a:latin typeface="Century" panose="02040604050505020304" pitchFamily="18" charset="0"/>
                <a:sym typeface="Century" panose="02040604050505020304" pitchFamily="18" charset="0"/>
              </a:rPr>
              <a:t>Job Market Analysis based on bigdata</a:t>
            </a:r>
            <a:endParaRPr lang="zh-CN" altLang="en-US" sz="3600" b="1" dirty="0">
              <a:solidFill>
                <a:srgbClr val="00B0F0"/>
              </a:solidFill>
              <a:latin typeface="Century" panose="02040604050505020304" pitchFamily="18" charset="0"/>
              <a:sym typeface="Century" panose="020406040505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5919" y="2095499"/>
            <a:ext cx="8872982" cy="3429001"/>
          </a:xfrm>
          <a:prstGeom prst="rect">
            <a:avLst/>
          </a:prstGeom>
        </p:spPr>
      </p:pic>
      <p:sp>
        <p:nvSpPr>
          <p:cNvPr id="3" name="矩形 2"/>
          <p:cNvSpPr/>
          <p:nvPr/>
        </p:nvSpPr>
        <p:spPr>
          <a:xfrm>
            <a:off x="3208283" y="5873234"/>
            <a:ext cx="2295633" cy="369332"/>
          </a:xfrm>
          <a:prstGeom prst="rect">
            <a:avLst/>
          </a:prstGeom>
        </p:spPr>
        <p:txBody>
          <a:bodyPr wrap="none">
            <a:spAutoFit/>
          </a:bodyPr>
          <a:lstStyle/>
          <a:p>
            <a:r>
              <a:rPr lang="en-US" altLang="zh-CN" dirty="0"/>
              <a:t>Teacher Grade 1~12 </a:t>
            </a:r>
            <a:endParaRPr lang="zh-CN" altLang="en-US" dirty="0"/>
          </a:p>
        </p:txBody>
      </p:sp>
      <p:sp>
        <p:nvSpPr>
          <p:cNvPr id="4" name="Rectangle 2"/>
          <p:cNvSpPr txBox="1">
            <a:spLocks noChangeArrowheads="1"/>
          </p:cNvSpPr>
          <p:nvPr/>
        </p:nvSpPr>
        <p:spPr>
          <a:xfrm>
            <a:off x="438150" y="277813"/>
            <a:ext cx="8705850" cy="1243012"/>
          </a:xfrm>
          <a:prstGeom prst="rect">
            <a:avLst/>
          </a:prstGeom>
          <a:noFill/>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buFontTx/>
            </a:pPr>
            <a:r>
              <a:rPr lang="en-US" altLang="en-US" sz="3600" b="1" smtClean="0">
                <a:latin typeface="Century" panose="02040604050505020304" pitchFamily="18" charset="0"/>
                <a:sym typeface="Century" panose="02040604050505020304" pitchFamily="18" charset="0"/>
              </a:rPr>
              <a:t> </a:t>
            </a:r>
            <a:r>
              <a:rPr lang="en-US" altLang="zh-CN" sz="3600" b="1" smtClean="0">
                <a:solidFill>
                  <a:srgbClr val="00B0F0"/>
                </a:solidFill>
                <a:latin typeface="Century" panose="02040604050505020304" pitchFamily="18" charset="0"/>
                <a:sym typeface="Century" panose="02040604050505020304" pitchFamily="18" charset="0"/>
              </a:rPr>
              <a:t>Job Market Analysis based on bigdata</a:t>
            </a:r>
            <a:endParaRPr lang="zh-CN" altLang="en-US" sz="3600" b="1" dirty="0">
              <a:solidFill>
                <a:srgbClr val="00B0F0"/>
              </a:solidFill>
              <a:latin typeface="Century" panose="02040604050505020304" pitchFamily="18" charset="0"/>
              <a:sym typeface="Century" panose="02040604050505020304" pitchFamily="18" charset="0"/>
            </a:endParaRPr>
          </a:p>
        </p:txBody>
      </p:sp>
    </p:spTree>
    <p:extLst>
      <p:ext uri="{BB962C8B-B14F-4D97-AF65-F5344CB8AC3E}">
        <p14:creationId xmlns:p14="http://schemas.microsoft.com/office/powerpoint/2010/main" val="8012130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5100" y="2100489"/>
            <a:ext cx="8864600" cy="3412168"/>
          </a:xfrm>
          <a:prstGeom prst="rect">
            <a:avLst/>
          </a:prstGeom>
        </p:spPr>
      </p:pic>
      <p:sp>
        <p:nvSpPr>
          <p:cNvPr id="3" name="矩形 2"/>
          <p:cNvSpPr/>
          <p:nvPr/>
        </p:nvSpPr>
        <p:spPr>
          <a:xfrm>
            <a:off x="3360332" y="5873234"/>
            <a:ext cx="2423335" cy="369332"/>
          </a:xfrm>
          <a:prstGeom prst="rect">
            <a:avLst/>
          </a:prstGeom>
        </p:spPr>
        <p:txBody>
          <a:bodyPr wrap="none">
            <a:spAutoFit/>
          </a:bodyPr>
          <a:lstStyle/>
          <a:p>
            <a:r>
              <a:rPr lang="en-US" altLang="zh-CN" dirty="0"/>
              <a:t>Systems Analyst I~VII </a:t>
            </a:r>
            <a:endParaRPr lang="zh-CN" altLang="en-US" dirty="0"/>
          </a:p>
        </p:txBody>
      </p:sp>
      <p:sp>
        <p:nvSpPr>
          <p:cNvPr id="4" name="Rectangle 2"/>
          <p:cNvSpPr txBox="1">
            <a:spLocks noChangeArrowheads="1"/>
          </p:cNvSpPr>
          <p:nvPr/>
        </p:nvSpPr>
        <p:spPr>
          <a:xfrm>
            <a:off x="438150" y="277813"/>
            <a:ext cx="8705850" cy="1243012"/>
          </a:xfrm>
          <a:prstGeom prst="rect">
            <a:avLst/>
          </a:prstGeom>
          <a:noFill/>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buFontTx/>
            </a:pPr>
            <a:r>
              <a:rPr lang="en-US" altLang="en-US" sz="3600" b="1" smtClean="0">
                <a:latin typeface="Century" panose="02040604050505020304" pitchFamily="18" charset="0"/>
                <a:sym typeface="Century" panose="02040604050505020304" pitchFamily="18" charset="0"/>
              </a:rPr>
              <a:t> </a:t>
            </a:r>
            <a:r>
              <a:rPr lang="en-US" altLang="zh-CN" sz="3600" b="1" smtClean="0">
                <a:solidFill>
                  <a:srgbClr val="00B0F0"/>
                </a:solidFill>
                <a:latin typeface="Century" panose="02040604050505020304" pitchFamily="18" charset="0"/>
                <a:sym typeface="Century" panose="02040604050505020304" pitchFamily="18" charset="0"/>
              </a:rPr>
              <a:t>Job Market Analysis based on bigdata</a:t>
            </a:r>
            <a:endParaRPr lang="zh-CN" altLang="en-US" sz="3600" b="1" dirty="0">
              <a:solidFill>
                <a:srgbClr val="00B0F0"/>
              </a:solidFill>
              <a:latin typeface="Century" panose="02040604050505020304" pitchFamily="18" charset="0"/>
              <a:sym typeface="Century" panose="02040604050505020304" pitchFamily="18" charset="0"/>
            </a:endParaRPr>
          </a:p>
        </p:txBody>
      </p:sp>
    </p:spTree>
    <p:extLst>
      <p:ext uri="{BB962C8B-B14F-4D97-AF65-F5344CB8AC3E}">
        <p14:creationId xmlns:p14="http://schemas.microsoft.com/office/powerpoint/2010/main" val="26504157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39700" y="2184399"/>
            <a:ext cx="8890000" cy="3421945"/>
          </a:xfrm>
          <a:prstGeom prst="rect">
            <a:avLst/>
          </a:prstGeom>
        </p:spPr>
      </p:pic>
      <p:sp>
        <p:nvSpPr>
          <p:cNvPr id="3" name="矩形 2"/>
          <p:cNvSpPr/>
          <p:nvPr/>
        </p:nvSpPr>
        <p:spPr>
          <a:xfrm>
            <a:off x="3238435" y="5962134"/>
            <a:ext cx="2667129" cy="369332"/>
          </a:xfrm>
          <a:prstGeom prst="rect">
            <a:avLst/>
          </a:prstGeom>
        </p:spPr>
        <p:txBody>
          <a:bodyPr wrap="none">
            <a:spAutoFit/>
          </a:bodyPr>
          <a:lstStyle/>
          <a:p>
            <a:r>
              <a:rPr lang="en-US" altLang="zh-CN" dirty="0"/>
              <a:t>Program Specialist I~VII </a:t>
            </a:r>
            <a:endParaRPr lang="zh-CN" altLang="en-US" dirty="0"/>
          </a:p>
        </p:txBody>
      </p:sp>
      <p:sp>
        <p:nvSpPr>
          <p:cNvPr id="4" name="Rectangle 2"/>
          <p:cNvSpPr txBox="1">
            <a:spLocks noChangeArrowheads="1"/>
          </p:cNvSpPr>
          <p:nvPr/>
        </p:nvSpPr>
        <p:spPr>
          <a:xfrm>
            <a:off x="438150" y="277813"/>
            <a:ext cx="8705850" cy="1243012"/>
          </a:xfrm>
          <a:prstGeom prst="rect">
            <a:avLst/>
          </a:prstGeom>
          <a:noFill/>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buFontTx/>
            </a:pPr>
            <a:r>
              <a:rPr lang="en-US" altLang="en-US" sz="3600" b="1" smtClean="0">
                <a:latin typeface="Century" panose="02040604050505020304" pitchFamily="18" charset="0"/>
                <a:sym typeface="Century" panose="02040604050505020304" pitchFamily="18" charset="0"/>
              </a:rPr>
              <a:t> </a:t>
            </a:r>
            <a:r>
              <a:rPr lang="en-US" altLang="zh-CN" sz="3600" b="1" smtClean="0">
                <a:solidFill>
                  <a:srgbClr val="00B0F0"/>
                </a:solidFill>
                <a:latin typeface="Century" panose="02040604050505020304" pitchFamily="18" charset="0"/>
                <a:sym typeface="Century" panose="02040604050505020304" pitchFamily="18" charset="0"/>
              </a:rPr>
              <a:t>Job Market Analysis based on bigdata</a:t>
            </a:r>
            <a:endParaRPr lang="zh-CN" altLang="en-US" sz="3600" b="1" dirty="0">
              <a:solidFill>
                <a:srgbClr val="00B0F0"/>
              </a:solidFill>
              <a:latin typeface="Century" panose="02040604050505020304" pitchFamily="18" charset="0"/>
              <a:sym typeface="Century" panose="02040604050505020304" pitchFamily="18" charset="0"/>
            </a:endParaRPr>
          </a:p>
        </p:txBody>
      </p:sp>
    </p:spTree>
    <p:extLst>
      <p:ext uri="{BB962C8B-B14F-4D97-AF65-F5344CB8AC3E}">
        <p14:creationId xmlns:p14="http://schemas.microsoft.com/office/powerpoint/2010/main" val="27396002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noChangeArrowheads="1"/>
          </p:cNvSpPr>
          <p:nvPr/>
        </p:nvSpPr>
        <p:spPr bwMode="auto">
          <a:xfrm>
            <a:off x="6553200" y="6477000"/>
            <a:ext cx="2133600" cy="228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9pPr>
          </a:lstStyle>
          <a:p>
            <a:pPr>
              <a:buClr>
                <a:schemeClr val="tx1"/>
              </a:buClr>
              <a:buFont typeface="Wingdings" panose="05000000000000000000" pitchFamily="2" charset="2"/>
              <a:buNone/>
            </a:pPr>
            <a:fld id="{99EAE7DA-4BEB-46DA-A4DD-63B1F947865E}" type="slidenum">
              <a:rPr lang="en-US" altLang="en-US" sz="900">
                <a:latin typeface="Verdana" panose="020B0604030504040204" pitchFamily="34" charset="0"/>
                <a:sym typeface="Verdana" panose="020B0604030504040204" pitchFamily="34" charset="0"/>
              </a:rPr>
              <a:pPr>
                <a:buClr>
                  <a:schemeClr val="tx1"/>
                </a:buClr>
                <a:buFont typeface="Wingdings" panose="05000000000000000000" pitchFamily="2" charset="2"/>
                <a:buNone/>
              </a:pPr>
              <a:t>19</a:t>
            </a:fld>
            <a:endParaRPr lang="en-US" altLang="en-US" sz="900">
              <a:latin typeface="Verdana" panose="020B0604030504040204" pitchFamily="34" charset="0"/>
              <a:sym typeface="Verdana" panose="020B0604030504040204" pitchFamily="34" charset="0"/>
            </a:endParaRPr>
          </a:p>
        </p:txBody>
      </p:sp>
      <p:sp>
        <p:nvSpPr>
          <p:cNvPr id="17412" name="Rectangle 3"/>
          <p:cNvSpPr>
            <a:spLocks noGrp="1" noChangeArrowheads="1"/>
          </p:cNvSpPr>
          <p:nvPr>
            <p:ph type="body" idx="4294967295"/>
          </p:nvPr>
        </p:nvSpPr>
        <p:spPr>
          <a:xfrm>
            <a:off x="0" y="1130300"/>
            <a:ext cx="7785100" cy="5346700"/>
          </a:xfrm>
          <a:noFill/>
          <a:ln/>
        </p:spPr>
        <p:txBody>
          <a:bodyPr anchor="ctr">
            <a:normAutofit fontScale="25000" lnSpcReduction="20000"/>
          </a:bodyPr>
          <a:lstStyle/>
          <a:p>
            <a:pPr marL="0" indent="0">
              <a:buFontTx/>
              <a:buNone/>
            </a:pPr>
            <a:endParaRPr lang="zh-CN" altLang="en-US" sz="200" b="1" dirty="0"/>
          </a:p>
          <a:p>
            <a:pPr marL="0" indent="0">
              <a:buFontTx/>
              <a:buNone/>
            </a:pPr>
            <a:r>
              <a:rPr lang="zh-CN" altLang="en-US" sz="6000" b="1" dirty="0">
                <a:latin typeface="Century" panose="02040604050505020304" pitchFamily="18" charset="0"/>
                <a:sym typeface="Century" panose="02040604050505020304" pitchFamily="18" charset="0"/>
              </a:rPr>
              <a:t>Conclusion</a:t>
            </a:r>
          </a:p>
          <a:p>
            <a:pPr marL="0" indent="0">
              <a:buNone/>
            </a:pPr>
            <a:r>
              <a:rPr lang="en-US" altLang="zh-CN" sz="6000" b="1" dirty="0" smtClean="0">
                <a:latin typeface="Century" panose="02040604050505020304" pitchFamily="18" charset="0"/>
                <a:sym typeface="Century" panose="02040604050505020304" pitchFamily="18" charset="0"/>
              </a:rPr>
              <a:t>1.From </a:t>
            </a:r>
            <a:r>
              <a:rPr lang="en-US" altLang="zh-CN" sz="6000" b="1" dirty="0">
                <a:latin typeface="Century" panose="02040604050505020304" pitchFamily="18" charset="0"/>
                <a:sym typeface="Century" panose="02040604050505020304" pitchFamily="18" charset="0"/>
              </a:rPr>
              <a:t>NYC job Dataset , we have get the information about which job skill is hot in market, and which job is highly paid, from dataset we saw is a job skills is highly demanded is usually highly paid, and some job skills is rare is dataset but still highly rewarded.</a:t>
            </a:r>
          </a:p>
          <a:p>
            <a:pPr marL="0" indent="0">
              <a:buNone/>
            </a:pPr>
            <a:r>
              <a:rPr lang="en-US" altLang="zh-CN" sz="6000" b="1" dirty="0" smtClean="0">
                <a:latin typeface="Century" panose="02040604050505020304" pitchFamily="18" charset="0"/>
                <a:sym typeface="Century" panose="02040604050505020304" pitchFamily="18" charset="0"/>
              </a:rPr>
              <a:t>2.From </a:t>
            </a:r>
            <a:r>
              <a:rPr lang="en-US" altLang="zh-CN" sz="6000" b="1" dirty="0">
                <a:latin typeface="Century" panose="02040604050505020304" pitchFamily="18" charset="0"/>
                <a:sym typeface="Century" panose="02040604050505020304" pitchFamily="18" charset="0"/>
              </a:rPr>
              <a:t>Texas tax Dataset, we can see a general upward trend for salary in working years in general positions such as teachers , company staff ,managers regardless of their professional level is entry or senior.</a:t>
            </a:r>
          </a:p>
          <a:p>
            <a:pPr marL="0" indent="0">
              <a:buNone/>
            </a:pPr>
            <a:r>
              <a:rPr lang="en-US" altLang="zh-CN" sz="6000" b="1" dirty="0" smtClean="0">
                <a:latin typeface="Century" panose="02040604050505020304" pitchFamily="18" charset="0"/>
                <a:sym typeface="Century" panose="02040604050505020304" pitchFamily="18" charset="0"/>
              </a:rPr>
              <a:t>However</a:t>
            </a:r>
            <a:r>
              <a:rPr lang="en-US" altLang="zh-CN" sz="6000" b="1" dirty="0">
                <a:latin typeface="Century" panose="02040604050505020304" pitchFamily="18" charset="0"/>
                <a:sym typeface="Century" panose="02040604050505020304" pitchFamily="18" charset="0"/>
              </a:rPr>
              <a:t>, in the technology-based career, like computer system specialist , there is no </a:t>
            </a:r>
            <a:r>
              <a:rPr lang="en-US" altLang="zh-CN" sz="6000" b="1" dirty="0" smtClean="0">
                <a:latin typeface="Century" panose="02040604050505020304" pitchFamily="18" charset="0"/>
                <a:sym typeface="Century" panose="02040604050505020304" pitchFamily="18" charset="0"/>
              </a:rPr>
              <a:t>such </a:t>
            </a:r>
            <a:r>
              <a:rPr lang="en-US" altLang="zh-CN" sz="6000" b="1" dirty="0">
                <a:latin typeface="Century" panose="02040604050505020304" pitchFamily="18" charset="0"/>
                <a:sym typeface="Century" panose="02040604050505020304" pitchFamily="18" charset="0"/>
              </a:rPr>
              <a:t>clear trend 	shows salary rise with working years, it might fall instead. But the in </a:t>
            </a:r>
            <a:r>
              <a:rPr lang="en-US" altLang="zh-CN" sz="6000" b="1" dirty="0" smtClean="0">
                <a:latin typeface="Century" panose="02040604050505020304" pitchFamily="18" charset="0"/>
                <a:sym typeface="Century" panose="02040604050505020304" pitchFamily="18" charset="0"/>
              </a:rPr>
              <a:t>such </a:t>
            </a:r>
            <a:r>
              <a:rPr lang="en-US" altLang="zh-CN" sz="6000" b="1" dirty="0">
                <a:latin typeface="Century" panose="02040604050505020304" pitchFamily="18" charset="0"/>
                <a:sym typeface="Century" panose="02040604050505020304" pitchFamily="18" charset="0"/>
              </a:rPr>
              <a:t>position clearly shows the trend 	that the professional level higher rank ,the 	better </a:t>
            </a:r>
            <a:r>
              <a:rPr lang="en-US" altLang="zh-CN" sz="6000" b="1" dirty="0" smtClean="0">
                <a:latin typeface="Century" panose="02040604050505020304" pitchFamily="18" charset="0"/>
                <a:sym typeface="Century" panose="02040604050505020304" pitchFamily="18" charset="0"/>
              </a:rPr>
              <a:t>paid</a:t>
            </a:r>
            <a:r>
              <a:rPr lang="en-US" altLang="zh-CN" sz="6000" b="1" dirty="0">
                <a:latin typeface="Century" panose="02040604050505020304" pitchFamily="18" charset="0"/>
                <a:sym typeface="Century" panose="02040604050505020304" pitchFamily="18" charset="0"/>
              </a:rPr>
              <a:t>.</a:t>
            </a:r>
          </a:p>
          <a:p>
            <a:pPr marL="0" indent="0">
              <a:buNone/>
            </a:pPr>
            <a:r>
              <a:rPr lang="en-US" altLang="zh-CN" sz="6000" b="1" dirty="0">
                <a:latin typeface="Century" panose="02040604050505020304" pitchFamily="18" charset="0"/>
                <a:sym typeface="Century" panose="02040604050505020304" pitchFamily="18" charset="0"/>
              </a:rPr>
              <a:t>3</a:t>
            </a:r>
            <a:r>
              <a:rPr lang="en-US" altLang="zh-CN" sz="6000" b="1" dirty="0" smtClean="0">
                <a:latin typeface="Century" panose="02040604050505020304" pitchFamily="18" charset="0"/>
                <a:sym typeface="Century" panose="02040604050505020304" pitchFamily="18" charset="0"/>
              </a:rPr>
              <a:t>. From </a:t>
            </a:r>
            <a:r>
              <a:rPr lang="en-US" altLang="zh-CN" sz="6000" b="1" dirty="0">
                <a:latin typeface="Century" panose="02040604050505020304" pitchFamily="18" charset="0"/>
                <a:sym typeface="Century" panose="02040604050505020304" pitchFamily="18" charset="0"/>
              </a:rPr>
              <a:t>Texas  tax Dataset, we know that the distribution of  the  personal income, for </a:t>
            </a:r>
            <a:r>
              <a:rPr lang="en-US" altLang="zh-CN" sz="6000" b="1" dirty="0" smtClean="0">
                <a:latin typeface="Century" panose="02040604050505020304" pitchFamily="18" charset="0"/>
                <a:sym typeface="Century" panose="02040604050505020304" pitchFamily="18" charset="0"/>
              </a:rPr>
              <a:t>exam </a:t>
            </a:r>
            <a:r>
              <a:rPr lang="en-US" altLang="zh-CN" sz="6000" b="1" dirty="0">
                <a:latin typeface="Century" panose="02040604050505020304" pitchFamily="18" charset="0"/>
                <a:sym typeface="Century" panose="02040604050505020304" pitchFamily="18" charset="0"/>
              </a:rPr>
              <a:t>50.79% of 	people  income within range of 25k-50k, and all the people in that range </a:t>
            </a:r>
            <a:r>
              <a:rPr lang="en-US" altLang="zh-CN" sz="6000" b="1" dirty="0" smtClean="0">
                <a:latin typeface="Century" panose="02040604050505020304" pitchFamily="18" charset="0"/>
                <a:sym typeface="Century" panose="02040604050505020304" pitchFamily="18" charset="0"/>
              </a:rPr>
              <a:t>make </a:t>
            </a:r>
            <a:r>
              <a:rPr lang="en-US" altLang="zh-CN" sz="6000" b="1" dirty="0">
                <a:latin typeface="Century" panose="02040604050505020304" pitchFamily="18" charset="0"/>
                <a:sym typeface="Century" panose="02040604050505020304" pitchFamily="18" charset="0"/>
              </a:rPr>
              <a:t>a 44% of society total income, </a:t>
            </a:r>
            <a:r>
              <a:rPr lang="en-US" altLang="zh-CN" sz="6000" b="1" dirty="0" smtClean="0">
                <a:latin typeface="Century" panose="02040604050505020304" pitchFamily="18" charset="0"/>
                <a:sym typeface="Century" panose="02040604050505020304" pitchFamily="18" charset="0"/>
              </a:rPr>
              <a:t>we </a:t>
            </a:r>
            <a:r>
              <a:rPr lang="en-US" altLang="zh-CN" sz="6000" b="1" dirty="0">
                <a:latin typeface="Century" panose="02040604050505020304" pitchFamily="18" charset="0"/>
                <a:sym typeface="Century" panose="02040604050505020304" pitchFamily="18" charset="0"/>
              </a:rPr>
              <a:t>can use this data evaluate economy or tax policy.  </a:t>
            </a:r>
            <a:endParaRPr lang="en-US" altLang="zh-CN" sz="6000" b="1" dirty="0" smtClean="0">
              <a:latin typeface="Century" panose="02040604050505020304" pitchFamily="18" charset="0"/>
              <a:sym typeface="Century" panose="02040604050505020304" pitchFamily="18" charset="0"/>
            </a:endParaRPr>
          </a:p>
          <a:p>
            <a:pPr marL="0" indent="0">
              <a:buNone/>
            </a:pPr>
            <a:endParaRPr lang="en-US" altLang="zh-CN" sz="2900" b="1" dirty="0">
              <a:latin typeface="Century" panose="02040604050505020304" pitchFamily="18" charset="0"/>
              <a:sym typeface="Century" panose="02040604050505020304" pitchFamily="18" charset="0"/>
            </a:endParaRPr>
          </a:p>
          <a:p>
            <a:pPr marL="0" indent="0">
              <a:buNone/>
            </a:pPr>
            <a:endParaRPr lang="zh-CN" altLang="en-US" sz="2900" b="1" dirty="0">
              <a:latin typeface="Century" panose="02040604050505020304" pitchFamily="18" charset="0"/>
              <a:sym typeface="Century" panose="02040604050505020304" pitchFamily="18" charset="0"/>
            </a:endParaRPr>
          </a:p>
          <a:p>
            <a:pPr marL="0" indent="0">
              <a:buFontTx/>
              <a:buNone/>
            </a:pPr>
            <a:r>
              <a:rPr lang="zh-CN" altLang="en-US" sz="5000" b="1" dirty="0">
                <a:latin typeface="Century" panose="02040604050505020304" pitchFamily="18" charset="0"/>
                <a:sym typeface="Century" panose="02040604050505020304" pitchFamily="18" charset="0"/>
              </a:rPr>
              <a:t>Acknowledgements</a:t>
            </a:r>
          </a:p>
          <a:p>
            <a:pPr marL="0" indent="0">
              <a:buFontTx/>
              <a:buNone/>
            </a:pPr>
            <a:r>
              <a:rPr lang="zh-CN" altLang="en-US" sz="5000" b="1" dirty="0">
                <a:latin typeface="Century" panose="02040604050505020304" pitchFamily="18" charset="0"/>
                <a:sym typeface="Century" panose="02040604050505020304" pitchFamily="18" charset="0"/>
              </a:rPr>
              <a:t> </a:t>
            </a:r>
          </a:p>
          <a:p>
            <a:pPr marL="0" indent="0">
              <a:buFontTx/>
              <a:buNone/>
            </a:pPr>
            <a:r>
              <a:rPr lang="zh-CN" altLang="en-US" sz="5000" b="1" dirty="0">
                <a:latin typeface="Century" panose="02040604050505020304" pitchFamily="18" charset="0"/>
                <a:sym typeface="Century" panose="02040604050505020304" pitchFamily="18" charset="0"/>
              </a:rPr>
              <a:t>Thanks Amazon for providing Amazon AWS voucher for us to use Amazon cloud services</a:t>
            </a:r>
          </a:p>
          <a:p>
            <a:pPr marL="0" indent="0">
              <a:buFontTx/>
              <a:buNone/>
            </a:pPr>
            <a:endParaRPr lang="zh-CN" altLang="en-US" sz="5000" b="1" dirty="0">
              <a:latin typeface="Century" panose="02040604050505020304" pitchFamily="18" charset="0"/>
              <a:sym typeface="Century" panose="02040604050505020304" pitchFamily="18" charset="0"/>
            </a:endParaRPr>
          </a:p>
          <a:p>
            <a:pPr marL="0" indent="0">
              <a:buFontTx/>
              <a:buNone/>
            </a:pPr>
            <a:r>
              <a:rPr lang="zh-CN" altLang="en-US" sz="5000" b="1" dirty="0">
                <a:latin typeface="Century" panose="02040604050505020304" pitchFamily="18" charset="0"/>
                <a:sym typeface="Century" panose="02040604050505020304" pitchFamily="18" charset="0"/>
              </a:rPr>
              <a:t>Thanks NYU OPEN DATA project for their public DataSets </a:t>
            </a:r>
          </a:p>
          <a:p>
            <a:pPr marL="0" indent="0">
              <a:buFontTx/>
              <a:buNone/>
            </a:pPr>
            <a:endParaRPr lang="zh-CN" altLang="en-US" sz="2000" b="1" dirty="0">
              <a:solidFill>
                <a:srgbClr val="00B0F0"/>
              </a:solidFill>
              <a:latin typeface="Century" panose="02040604050505020304" pitchFamily="18" charset="0"/>
              <a:sym typeface="Century" panose="02040604050505020304" pitchFamily="18" charset="0"/>
            </a:endParaRPr>
          </a:p>
          <a:p>
            <a:pPr marL="0" indent="0">
              <a:buFontTx/>
              <a:buNone/>
            </a:pPr>
            <a:endParaRPr lang="zh-CN" altLang="en-US" sz="2000" b="1" dirty="0">
              <a:latin typeface="Century" panose="02040604050505020304" pitchFamily="18" charset="0"/>
              <a:sym typeface="Century" panose="02040604050505020304" pitchFamily="18" charset="0"/>
            </a:endParaRPr>
          </a:p>
        </p:txBody>
      </p:sp>
      <p:sp>
        <p:nvSpPr>
          <p:cNvPr id="5" name="Rectangle 2"/>
          <p:cNvSpPr txBox="1">
            <a:spLocks noChangeArrowheads="1"/>
          </p:cNvSpPr>
          <p:nvPr/>
        </p:nvSpPr>
        <p:spPr>
          <a:xfrm>
            <a:off x="438150" y="277813"/>
            <a:ext cx="8705850" cy="1243012"/>
          </a:xfrm>
          <a:prstGeom prst="rect">
            <a:avLst/>
          </a:prstGeom>
          <a:noFill/>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buFontTx/>
            </a:pPr>
            <a:r>
              <a:rPr lang="en-US" altLang="en-US" sz="3600" b="1" smtClean="0">
                <a:latin typeface="Century" panose="02040604050505020304" pitchFamily="18" charset="0"/>
                <a:sym typeface="Century" panose="02040604050505020304" pitchFamily="18" charset="0"/>
              </a:rPr>
              <a:t> </a:t>
            </a:r>
            <a:r>
              <a:rPr lang="en-US" altLang="zh-CN" sz="3600" b="1" smtClean="0">
                <a:solidFill>
                  <a:srgbClr val="00B0F0"/>
                </a:solidFill>
                <a:latin typeface="Century" panose="02040604050505020304" pitchFamily="18" charset="0"/>
                <a:sym typeface="Century" panose="02040604050505020304" pitchFamily="18" charset="0"/>
              </a:rPr>
              <a:t>Job Market Analysis based on bigdata</a:t>
            </a:r>
            <a:endParaRPr lang="zh-CN" altLang="en-US" sz="3600" b="1" dirty="0">
              <a:solidFill>
                <a:srgbClr val="00B0F0"/>
              </a:solidFill>
              <a:latin typeface="Century" panose="02040604050505020304" pitchFamily="18" charset="0"/>
              <a:sym typeface="Century" panose="020406040505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noChangeArrowheads="1"/>
          </p:cNvSpPr>
          <p:nvPr/>
        </p:nvSpPr>
        <p:spPr bwMode="auto">
          <a:xfrm>
            <a:off x="6553200" y="6477000"/>
            <a:ext cx="2133600" cy="228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9pPr>
          </a:lstStyle>
          <a:p>
            <a:pPr>
              <a:buClr>
                <a:schemeClr val="tx1"/>
              </a:buClr>
              <a:buFont typeface="Wingdings" panose="05000000000000000000" pitchFamily="2" charset="2"/>
              <a:buNone/>
            </a:pPr>
            <a:fld id="{795D0EEA-6005-41B1-B249-7C193D03AE33}" type="slidenum">
              <a:rPr lang="en-US" altLang="en-US" sz="900">
                <a:latin typeface="Verdana" panose="020B0604030504040204" pitchFamily="34" charset="0"/>
                <a:sym typeface="Verdana" panose="020B0604030504040204" pitchFamily="34" charset="0"/>
              </a:rPr>
              <a:pPr>
                <a:buClr>
                  <a:schemeClr val="tx1"/>
                </a:buClr>
                <a:buFont typeface="Wingdings" panose="05000000000000000000" pitchFamily="2" charset="2"/>
                <a:buNone/>
              </a:pPr>
              <a:t>2</a:t>
            </a:fld>
            <a:endParaRPr lang="en-US" altLang="en-US" sz="900">
              <a:latin typeface="Verdana" panose="020B0604030504040204" pitchFamily="34" charset="0"/>
              <a:sym typeface="Verdana" panose="020B0604030504040204" pitchFamily="34" charset="0"/>
            </a:endParaRPr>
          </a:p>
        </p:txBody>
      </p:sp>
      <p:sp>
        <p:nvSpPr>
          <p:cNvPr id="5123" name="Rectangle 2"/>
          <p:cNvSpPr>
            <a:spLocks noGrp="1" noChangeArrowheads="1"/>
          </p:cNvSpPr>
          <p:nvPr>
            <p:ph type="title" idx="4294967295"/>
          </p:nvPr>
        </p:nvSpPr>
        <p:spPr>
          <a:xfrm>
            <a:off x="438150" y="277813"/>
            <a:ext cx="8705850" cy="1243012"/>
          </a:xfrm>
          <a:noFill/>
        </p:spPr>
        <p:txBody>
          <a:bodyPr/>
          <a:lstStyle/>
          <a:p>
            <a:r>
              <a:rPr lang="en-US" altLang="en-US" sz="3600" b="1" dirty="0">
                <a:latin typeface="Century" panose="02040604050505020304" pitchFamily="18" charset="0"/>
                <a:sym typeface="Century" panose="02040604050505020304" pitchFamily="18" charset="0"/>
              </a:rPr>
              <a:t> </a:t>
            </a:r>
            <a:r>
              <a:rPr lang="en-US" altLang="zh-CN" sz="3600" b="1" dirty="0">
                <a:solidFill>
                  <a:srgbClr val="00B0F0"/>
                </a:solidFill>
                <a:latin typeface="Century" panose="02040604050505020304" pitchFamily="18" charset="0"/>
                <a:sym typeface="Century" panose="02040604050505020304" pitchFamily="18" charset="0"/>
              </a:rPr>
              <a:t>Job Market Analysis based on </a:t>
            </a:r>
            <a:r>
              <a:rPr lang="en-US" altLang="zh-CN" sz="3600" b="1" dirty="0" err="1">
                <a:solidFill>
                  <a:srgbClr val="00B0F0"/>
                </a:solidFill>
                <a:latin typeface="Century" panose="02040604050505020304" pitchFamily="18" charset="0"/>
                <a:sym typeface="Century" panose="02040604050505020304" pitchFamily="18" charset="0"/>
              </a:rPr>
              <a:t>bigdata</a:t>
            </a:r>
            <a:endParaRPr lang="zh-CN" altLang="en-US" sz="3600" b="1" dirty="0">
              <a:solidFill>
                <a:srgbClr val="00B0F0"/>
              </a:solidFill>
              <a:latin typeface="Century" panose="02040604050505020304" pitchFamily="18" charset="0"/>
              <a:sym typeface="Century" panose="02040604050505020304" pitchFamily="18" charset="0"/>
            </a:endParaRPr>
          </a:p>
        </p:txBody>
      </p:sp>
      <p:sp>
        <p:nvSpPr>
          <p:cNvPr id="5124" name="Rectangle 3"/>
          <p:cNvSpPr>
            <a:spLocks noGrp="1" noChangeArrowheads="1"/>
          </p:cNvSpPr>
          <p:nvPr>
            <p:ph type="body" idx="4294967295"/>
          </p:nvPr>
        </p:nvSpPr>
        <p:spPr>
          <a:xfrm>
            <a:off x="0" y="1130300"/>
            <a:ext cx="7785100" cy="5346700"/>
          </a:xfrm>
          <a:noFill/>
          <a:ln/>
        </p:spPr>
        <p:txBody>
          <a:bodyPr anchor="ctr">
            <a:normAutofit lnSpcReduction="10000"/>
          </a:bodyPr>
          <a:lstStyle/>
          <a:p>
            <a:pPr marL="0" indent="0">
              <a:buFontTx/>
              <a:buNone/>
            </a:pPr>
            <a:endParaRPr lang="en-US" altLang="en-US" sz="100" b="1" dirty="0"/>
          </a:p>
          <a:p>
            <a:pPr marL="0" indent="0">
              <a:buFontTx/>
              <a:buNone/>
            </a:pPr>
            <a:r>
              <a:rPr lang="en-US" altLang="en-US" sz="2000" b="1" dirty="0">
                <a:latin typeface="Century" panose="02040604050505020304" pitchFamily="18" charset="0"/>
                <a:sym typeface="Century" panose="02040604050505020304" pitchFamily="18" charset="0"/>
              </a:rPr>
              <a:t>Background</a:t>
            </a:r>
          </a:p>
          <a:p>
            <a:pPr marL="0" indent="0">
              <a:buFontTx/>
              <a:buNone/>
            </a:pPr>
            <a:r>
              <a:rPr lang="en-US" altLang="en-US" sz="1600" b="1" dirty="0">
                <a:latin typeface="Century" panose="02040604050505020304" pitchFamily="18" charset="0"/>
                <a:sym typeface="Century" panose="02040604050505020304" pitchFamily="18" charset="0"/>
              </a:rPr>
              <a:t>We attempt to use this open dataset to tailor brand new features and gain a high accuracy in prediction via analyzing the data. We hope to gain insight into e.g. what Job skills have the highest need now and in the near future in the public career of NYC, or which skills will get the highest salary for the fresh graduate, will students graduated in summer get more opportunity than those graduated in winter, And so on.</a:t>
            </a:r>
          </a:p>
          <a:p>
            <a:pPr marL="0" indent="0">
              <a:buFontTx/>
              <a:buNone/>
            </a:pPr>
            <a:endParaRPr lang="en-US" altLang="en-US" sz="1600" b="1" dirty="0">
              <a:latin typeface="Century" panose="02040604050505020304" pitchFamily="18" charset="0"/>
              <a:sym typeface="Century" panose="02040604050505020304" pitchFamily="18" charset="0"/>
            </a:endParaRPr>
          </a:p>
          <a:p>
            <a:pPr marL="0" indent="0">
              <a:buFontTx/>
              <a:buNone/>
            </a:pPr>
            <a:endParaRPr lang="en-US" altLang="en-US" sz="100" b="1" dirty="0"/>
          </a:p>
          <a:p>
            <a:pPr marL="0" indent="0">
              <a:buFontTx/>
              <a:buNone/>
            </a:pPr>
            <a:r>
              <a:rPr lang="en-US" altLang="en-US" sz="2000" b="1" dirty="0">
                <a:latin typeface="Century" panose="02040604050505020304" pitchFamily="18" charset="0"/>
                <a:sym typeface="Century" panose="02040604050505020304" pitchFamily="18" charset="0"/>
              </a:rPr>
              <a:t>Motivation</a:t>
            </a:r>
            <a:endParaRPr lang="en-US" altLang="en-US" sz="1600" b="1" dirty="0">
              <a:latin typeface="Century" panose="02040604050505020304" pitchFamily="18" charset="0"/>
              <a:sym typeface="Century" panose="02040604050505020304" pitchFamily="18" charset="0"/>
            </a:endParaRPr>
          </a:p>
          <a:p>
            <a:pPr marL="0" indent="0">
              <a:buFontTx/>
              <a:buNone/>
            </a:pPr>
            <a:r>
              <a:rPr lang="en-US" altLang="en-US" sz="1600" b="1" dirty="0">
                <a:latin typeface="Century" panose="02040604050505020304" pitchFamily="18" charset="0"/>
                <a:sym typeface="Century" panose="02040604050505020304" pitchFamily="18" charset="0"/>
              </a:rPr>
              <a:t>Data means business nowadays, who controls the data, </a:t>
            </a:r>
            <a:r>
              <a:rPr lang="en-US" altLang="en-US" sz="1600" b="1" dirty="0" err="1">
                <a:latin typeface="Century" panose="02040604050505020304" pitchFamily="18" charset="0"/>
                <a:sym typeface="Century" panose="02040604050505020304" pitchFamily="18" charset="0"/>
              </a:rPr>
              <a:t>espicailly</a:t>
            </a:r>
            <a:r>
              <a:rPr lang="en-US" altLang="en-US" sz="1600" b="1" dirty="0">
                <a:latin typeface="Century" panose="02040604050505020304" pitchFamily="18" charset="0"/>
                <a:sym typeface="Century" panose="02040604050505020304" pitchFamily="18" charset="0"/>
              </a:rPr>
              <a:t> the information hides from huge amount of data is the key to business.</a:t>
            </a:r>
          </a:p>
          <a:p>
            <a:pPr marL="0" indent="0">
              <a:buFontTx/>
              <a:buNone/>
            </a:pPr>
            <a:r>
              <a:rPr lang="en-US" altLang="en-US" sz="1600" b="1" dirty="0">
                <a:latin typeface="Century" panose="02040604050505020304" pitchFamily="18" charset="0"/>
                <a:sym typeface="Century" panose="02040604050505020304" pitchFamily="18" charset="0"/>
              </a:rPr>
              <a:t>Also nowadays people kept questioning the problem hide in higher education, find a job is not as easier as before. The researchers in education almost reached a consensus this fact, that education is usually not match for industry needs. So if we can dig into the needs of market and give this information for people who needed it, such as teacher , professor in college,  government department, students in college. It will have a huge impact on </a:t>
            </a:r>
            <a:r>
              <a:rPr lang="en-US" altLang="en-US" sz="1600" b="1" dirty="0" err="1">
                <a:latin typeface="Century" panose="02040604050505020304" pitchFamily="18" charset="0"/>
                <a:sym typeface="Century" panose="02040604050505020304" pitchFamily="18" charset="0"/>
              </a:rPr>
              <a:t>enprove</a:t>
            </a:r>
            <a:r>
              <a:rPr lang="en-US" altLang="en-US" sz="1600" b="1" dirty="0">
                <a:latin typeface="Century" panose="02040604050505020304" pitchFamily="18" charset="0"/>
                <a:sym typeface="Century" panose="02040604050505020304" pitchFamily="18" charset="0"/>
              </a:rPr>
              <a:t> the quality of education and reduce the employ problem we have nowadays. This result also means a boost for economic situation we have.</a:t>
            </a:r>
          </a:p>
          <a:p>
            <a:pPr marL="0" indent="0">
              <a:buFontTx/>
              <a:buNone/>
            </a:pPr>
            <a:endParaRPr lang="zh-CN" altLang="en-US" sz="1600" b="1" dirty="0">
              <a:latin typeface="Century" panose="02040604050505020304" pitchFamily="18" charset="0"/>
              <a:sym typeface="Century" panose="020406040505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noChangeArrowheads="1"/>
          </p:cNvSpPr>
          <p:nvPr/>
        </p:nvSpPr>
        <p:spPr bwMode="auto">
          <a:xfrm>
            <a:off x="6553200" y="6477000"/>
            <a:ext cx="2133600" cy="228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9pPr>
          </a:lstStyle>
          <a:p>
            <a:pPr>
              <a:buClr>
                <a:schemeClr val="tx1"/>
              </a:buClr>
              <a:buFont typeface="Wingdings" panose="05000000000000000000" pitchFamily="2" charset="2"/>
              <a:buNone/>
            </a:pPr>
            <a:fld id="{46126CC5-D8E3-4222-B146-283D8F866D8E}" type="slidenum">
              <a:rPr lang="en-US" altLang="en-US" sz="900">
                <a:latin typeface="Verdana" panose="020B0604030504040204" pitchFamily="34" charset="0"/>
                <a:sym typeface="Verdana" panose="020B0604030504040204" pitchFamily="34" charset="0"/>
              </a:rPr>
              <a:pPr>
                <a:buClr>
                  <a:schemeClr val="tx1"/>
                </a:buClr>
                <a:buFont typeface="Wingdings" panose="05000000000000000000" pitchFamily="2" charset="2"/>
                <a:buNone/>
              </a:pPr>
              <a:t>20</a:t>
            </a:fld>
            <a:endParaRPr lang="en-US" altLang="en-US" sz="900">
              <a:latin typeface="Verdana" panose="020B0604030504040204" pitchFamily="34" charset="0"/>
              <a:sym typeface="Verdana" panose="020B0604030504040204" pitchFamily="34" charset="0"/>
            </a:endParaRPr>
          </a:p>
        </p:txBody>
      </p:sp>
      <p:sp>
        <p:nvSpPr>
          <p:cNvPr id="18436" name="Rectangle 3"/>
          <p:cNvSpPr>
            <a:spLocks noGrp="1" noChangeArrowheads="1"/>
          </p:cNvSpPr>
          <p:nvPr>
            <p:ph type="body" idx="4294967295"/>
          </p:nvPr>
        </p:nvSpPr>
        <p:spPr>
          <a:xfrm>
            <a:off x="0" y="1130300"/>
            <a:ext cx="7785100" cy="5346700"/>
          </a:xfrm>
          <a:noFill/>
          <a:ln/>
        </p:spPr>
        <p:txBody>
          <a:bodyPr anchor="ctr"/>
          <a:lstStyle/>
          <a:p>
            <a:pPr marL="0" indent="0">
              <a:buFontTx/>
              <a:buNone/>
            </a:pPr>
            <a:endParaRPr lang="en-US" altLang="en-US" sz="200" b="1" dirty="0"/>
          </a:p>
          <a:p>
            <a:pPr marL="0" indent="0">
              <a:buFontTx/>
              <a:buNone/>
            </a:pPr>
            <a:r>
              <a:rPr lang="en-US" altLang="en-US" sz="2800" b="1" dirty="0">
                <a:latin typeface="Century" panose="02040604050505020304" pitchFamily="18" charset="0"/>
                <a:sym typeface="Century" panose="02040604050505020304" pitchFamily="18" charset="0"/>
              </a:rPr>
              <a:t>References</a:t>
            </a:r>
          </a:p>
          <a:p>
            <a:pPr marL="0" indent="0">
              <a:buFontTx/>
              <a:buNone/>
            </a:pPr>
            <a:r>
              <a:rPr lang="en-US" altLang="en-US" sz="2000" b="1" dirty="0" smtClean="0">
                <a:latin typeface="Century" panose="02040604050505020304" pitchFamily="18" charset="0"/>
                <a:sym typeface="Century" panose="02040604050505020304" pitchFamily="18" charset="0"/>
              </a:rPr>
              <a:t>[1]Wei Tan</a:t>
            </a:r>
            <a:r>
              <a:rPr lang="en-US" altLang="en-US" sz="2000" b="1" dirty="0">
                <a:latin typeface="Century" panose="02040604050505020304" pitchFamily="18" charset="0"/>
                <a:sym typeface="Century" panose="02040604050505020304" pitchFamily="18" charset="0"/>
              </a:rPr>
              <a:t>; Blake, M.B.; Saleh, I.; </a:t>
            </a:r>
            <a:r>
              <a:rPr lang="en-US" altLang="en-US" sz="2000" b="1" dirty="0" err="1">
                <a:latin typeface="Century" panose="02040604050505020304" pitchFamily="18" charset="0"/>
                <a:sym typeface="Century" panose="02040604050505020304" pitchFamily="18" charset="0"/>
              </a:rPr>
              <a:t>Dustdar</a:t>
            </a:r>
            <a:r>
              <a:rPr lang="en-US" altLang="en-US" sz="2000" b="1" dirty="0">
                <a:latin typeface="Century" panose="02040604050505020304" pitchFamily="18" charset="0"/>
                <a:sym typeface="Century" panose="02040604050505020304" pitchFamily="18" charset="0"/>
              </a:rPr>
              <a:t>, S., </a:t>
            </a:r>
            <a:r>
              <a:rPr lang="zh-CN" altLang="en-US" sz="2000" b="1" dirty="0">
                <a:sym typeface="Century" panose="02040604050505020304" pitchFamily="18" charset="0"/>
              </a:rPr>
              <a:t>“</a:t>
            </a:r>
            <a:r>
              <a:rPr lang="en-US" altLang="en-US" sz="2000" b="1" dirty="0" smtClean="0">
                <a:latin typeface="Century" panose="02040604050505020304" pitchFamily="18" charset="0"/>
                <a:sym typeface="Century" panose="02040604050505020304" pitchFamily="18" charset="0"/>
              </a:rPr>
              <a:t>Social-Network-Sourced </a:t>
            </a:r>
            <a:r>
              <a:rPr lang="en-US" altLang="en-US" sz="2000" b="1" dirty="0">
                <a:latin typeface="Century" panose="02040604050505020304" pitchFamily="18" charset="0"/>
                <a:sym typeface="Century" panose="02040604050505020304" pitchFamily="18" charset="0"/>
              </a:rPr>
              <a:t>Big Data Analytics</a:t>
            </a:r>
            <a:r>
              <a:rPr lang="zh-CN" altLang="en-US" sz="2000" b="1" dirty="0">
                <a:sym typeface="Century" panose="02040604050505020304" pitchFamily="18" charset="0"/>
              </a:rPr>
              <a:t>”</a:t>
            </a:r>
            <a:r>
              <a:rPr lang="en-US" altLang="en-US" sz="2000" b="1" dirty="0">
                <a:latin typeface="Century" panose="02040604050505020304" pitchFamily="18" charset="0"/>
                <a:sym typeface="Century" panose="02040604050505020304" pitchFamily="18" charset="0"/>
              </a:rPr>
              <a:t>, Internet Computing, IEEE (Volume: 17, Issue: 5), p62-69</a:t>
            </a:r>
          </a:p>
          <a:p>
            <a:pPr marL="0" indent="0">
              <a:buFontTx/>
              <a:buNone/>
            </a:pPr>
            <a:r>
              <a:rPr lang="en-US" altLang="en-US" sz="2000" b="1" dirty="0" smtClean="0">
                <a:latin typeface="Century" panose="02040604050505020304" pitchFamily="18" charset="0"/>
                <a:sym typeface="Century" panose="02040604050505020304" pitchFamily="18" charset="0"/>
              </a:rPr>
              <a:t>[2]</a:t>
            </a:r>
            <a:r>
              <a:rPr lang="en-US" altLang="en-US" sz="2000" b="1" dirty="0" err="1" smtClean="0">
                <a:latin typeface="Century" panose="02040604050505020304" pitchFamily="18" charset="0"/>
                <a:sym typeface="Century" panose="02040604050505020304" pitchFamily="18" charset="0"/>
              </a:rPr>
              <a:t>Hari</a:t>
            </a:r>
            <a:r>
              <a:rPr lang="en-US" altLang="en-US" sz="2000" b="1" dirty="0" smtClean="0">
                <a:latin typeface="Century" panose="02040604050505020304" pitchFamily="18" charset="0"/>
                <a:sym typeface="Century" panose="02040604050505020304" pitchFamily="18" charset="0"/>
              </a:rPr>
              <a:t> </a:t>
            </a:r>
            <a:r>
              <a:rPr lang="en-US" altLang="en-US" sz="2000" b="1" dirty="0">
                <a:latin typeface="Century" panose="02040604050505020304" pitchFamily="18" charset="0"/>
                <a:sym typeface="Century" panose="02040604050505020304" pitchFamily="18" charset="0"/>
              </a:rPr>
              <a:t>Arul, Andres  Morale, NYC Condo Price Estimation Using NYC  	Open Data</a:t>
            </a:r>
          </a:p>
          <a:p>
            <a:pPr marL="0" indent="0">
              <a:buFontTx/>
              <a:buNone/>
            </a:pPr>
            <a:r>
              <a:rPr lang="en-US" altLang="en-US" sz="2000" b="1" dirty="0" smtClean="0">
                <a:latin typeface="Century" panose="02040604050505020304" pitchFamily="18" charset="0"/>
                <a:sym typeface="Century" panose="02040604050505020304" pitchFamily="18" charset="0"/>
              </a:rPr>
              <a:t>[</a:t>
            </a:r>
            <a:r>
              <a:rPr lang="en-US" altLang="en-US" b="1" dirty="0">
                <a:latin typeface="Century" panose="02040604050505020304" pitchFamily="18" charset="0"/>
                <a:sym typeface="Century" panose="02040604050505020304" pitchFamily="18" charset="0"/>
              </a:rPr>
              <a:t>3</a:t>
            </a:r>
            <a:r>
              <a:rPr lang="en-US" altLang="en-US" sz="2000" b="1" dirty="0" smtClean="0">
                <a:latin typeface="Century" panose="02040604050505020304" pitchFamily="18" charset="0"/>
                <a:sym typeface="Century" panose="02040604050505020304" pitchFamily="18" charset="0"/>
              </a:rPr>
              <a:t>]Michael </a:t>
            </a:r>
            <a:r>
              <a:rPr lang="en-US" altLang="en-US" sz="2000" b="1" dirty="0">
                <a:latin typeface="Century" panose="02040604050505020304" pitchFamily="18" charset="0"/>
                <a:sym typeface="Century" panose="02040604050505020304" pitchFamily="18" charset="0"/>
              </a:rPr>
              <a:t>R. Bloomberg, Open Data Policy and Technical Manual</a:t>
            </a:r>
          </a:p>
          <a:p>
            <a:pPr marL="0" indent="0">
              <a:buFontTx/>
              <a:buNone/>
            </a:pPr>
            <a:r>
              <a:rPr lang="en-US" altLang="en-US" sz="2000" b="1" dirty="0" smtClean="0">
                <a:latin typeface="Century" panose="02040604050505020304" pitchFamily="18" charset="0"/>
                <a:sym typeface="Century" panose="02040604050505020304" pitchFamily="18" charset="0"/>
              </a:rPr>
              <a:t>[</a:t>
            </a:r>
            <a:r>
              <a:rPr lang="en-US" altLang="en-US" b="1" dirty="0">
                <a:latin typeface="Century" panose="02040604050505020304" pitchFamily="18" charset="0"/>
                <a:sym typeface="Century" panose="02040604050505020304" pitchFamily="18" charset="0"/>
              </a:rPr>
              <a:t>4</a:t>
            </a:r>
            <a:r>
              <a:rPr lang="en-US" altLang="en-US" sz="2000" b="1" dirty="0" smtClean="0">
                <a:latin typeface="Century" panose="02040604050505020304" pitchFamily="18" charset="0"/>
                <a:sym typeface="Century" panose="02040604050505020304" pitchFamily="18" charset="0"/>
              </a:rPr>
              <a:t>]</a:t>
            </a:r>
            <a:r>
              <a:rPr lang="en-US" altLang="en-US" sz="2000" b="1" dirty="0" err="1" smtClean="0">
                <a:latin typeface="Century" panose="02040604050505020304" pitchFamily="18" charset="0"/>
                <a:sym typeface="Century" panose="02040604050505020304" pitchFamily="18" charset="0"/>
              </a:rPr>
              <a:t>Manyika</a:t>
            </a:r>
            <a:r>
              <a:rPr lang="en-US" altLang="en-US" sz="2000" b="1" dirty="0">
                <a:latin typeface="Century" panose="02040604050505020304" pitchFamily="18" charset="0"/>
                <a:sym typeface="Century" panose="02040604050505020304" pitchFamily="18" charset="0"/>
              </a:rPr>
              <a:t>, James Big Data: The Next Frontier for Innovation, 	Competition &amp; Productivity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noChangeArrowheads="1"/>
          </p:cNvSpPr>
          <p:nvPr/>
        </p:nvSpPr>
        <p:spPr bwMode="auto">
          <a:xfrm>
            <a:off x="6553200" y="6477000"/>
            <a:ext cx="2133600" cy="228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9pPr>
          </a:lstStyle>
          <a:p>
            <a:pPr>
              <a:buClr>
                <a:schemeClr val="tx1"/>
              </a:buClr>
              <a:buFont typeface="Wingdings" panose="05000000000000000000" pitchFamily="2" charset="2"/>
              <a:buNone/>
            </a:pPr>
            <a:fld id="{9109AB4A-B1E5-4B70-B76D-95BD3268A38F}" type="slidenum">
              <a:rPr lang="en-US" altLang="en-US" sz="900">
                <a:latin typeface="Verdana" panose="020B0604030504040204" pitchFamily="34" charset="0"/>
                <a:sym typeface="Verdana" panose="020B0604030504040204" pitchFamily="34" charset="0"/>
              </a:rPr>
              <a:pPr>
                <a:buClr>
                  <a:schemeClr val="tx1"/>
                </a:buClr>
                <a:buFont typeface="Wingdings" panose="05000000000000000000" pitchFamily="2" charset="2"/>
                <a:buNone/>
              </a:pPr>
              <a:t>21</a:t>
            </a:fld>
            <a:endParaRPr lang="en-US" altLang="en-US" sz="900">
              <a:latin typeface="Verdana" panose="020B0604030504040204" pitchFamily="34" charset="0"/>
              <a:sym typeface="Verdana" panose="020B0604030504040204" pitchFamily="34" charset="0"/>
            </a:endParaRPr>
          </a:p>
        </p:txBody>
      </p:sp>
      <p:sp>
        <p:nvSpPr>
          <p:cNvPr id="19460" name="Rectangle 3"/>
          <p:cNvSpPr>
            <a:spLocks noGrp="1" noChangeArrowheads="1"/>
          </p:cNvSpPr>
          <p:nvPr>
            <p:ph type="body" idx="4294967295"/>
          </p:nvPr>
        </p:nvSpPr>
        <p:spPr>
          <a:xfrm>
            <a:off x="0" y="1130300"/>
            <a:ext cx="7785100" cy="5346700"/>
          </a:xfrm>
          <a:noFill/>
          <a:ln/>
        </p:spPr>
        <p:txBody>
          <a:bodyPr anchor="ctr"/>
          <a:lstStyle/>
          <a:p>
            <a:pPr marL="0" indent="0">
              <a:lnSpc>
                <a:spcPct val="80000"/>
              </a:lnSpc>
              <a:buFontTx/>
              <a:buNone/>
            </a:pPr>
            <a:endParaRPr lang="en-US" altLang="en-US" sz="5400" b="1">
              <a:solidFill>
                <a:srgbClr val="00B0F0"/>
              </a:solidFill>
              <a:latin typeface="Century" panose="02040604050505020304" pitchFamily="18" charset="0"/>
              <a:sym typeface="Century" panose="02040604050505020304" pitchFamily="18" charset="0"/>
            </a:endParaRPr>
          </a:p>
          <a:p>
            <a:pPr marL="0" indent="0">
              <a:lnSpc>
                <a:spcPct val="80000"/>
              </a:lnSpc>
              <a:buFontTx/>
              <a:buNone/>
            </a:pPr>
            <a:endParaRPr lang="en-US" altLang="en-US" sz="5400" b="1">
              <a:solidFill>
                <a:srgbClr val="00B0F0"/>
              </a:solidFill>
              <a:latin typeface="Century" panose="02040604050505020304" pitchFamily="18" charset="0"/>
              <a:sym typeface="Century" panose="02040604050505020304" pitchFamily="18" charset="0"/>
            </a:endParaRPr>
          </a:p>
          <a:p>
            <a:pPr marL="0" indent="0" algn="ctr">
              <a:lnSpc>
                <a:spcPct val="80000"/>
              </a:lnSpc>
              <a:buFontTx/>
              <a:buNone/>
            </a:pPr>
            <a:r>
              <a:rPr lang="en-US" altLang="en-US" sz="5400" b="1" i="1">
                <a:solidFill>
                  <a:srgbClr val="00B0F0"/>
                </a:solidFill>
                <a:latin typeface="Century" panose="02040604050505020304" pitchFamily="18" charset="0"/>
                <a:sym typeface="Century" panose="02040604050505020304" pitchFamily="18" charset="0"/>
              </a:rPr>
              <a:t>Thank you!</a:t>
            </a:r>
            <a:endParaRPr lang="en-US" altLang="en-US" sz="2000" b="1" i="1">
              <a:solidFill>
                <a:srgbClr val="00B0F0"/>
              </a:solidFill>
              <a:latin typeface="Century" panose="02040604050505020304" pitchFamily="18" charset="0"/>
              <a:sym typeface="Century" panose="02040604050505020304" pitchFamily="18" charset="0"/>
            </a:endParaRPr>
          </a:p>
          <a:p>
            <a:pPr marL="0" indent="0">
              <a:buFontTx/>
              <a:buNone/>
            </a:pPr>
            <a:endParaRPr lang="zh-CN" altLang="en-US" sz="2000" b="1">
              <a:latin typeface="Century" panose="02040604050505020304" pitchFamily="18" charset="0"/>
              <a:sym typeface="Century" panose="020406040505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noChangeArrowheads="1"/>
          </p:cNvSpPr>
          <p:nvPr/>
        </p:nvSpPr>
        <p:spPr bwMode="auto">
          <a:xfrm>
            <a:off x="6553200" y="6477000"/>
            <a:ext cx="2133600" cy="228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9pPr>
          </a:lstStyle>
          <a:p>
            <a:pPr>
              <a:buClr>
                <a:schemeClr val="tx1"/>
              </a:buClr>
              <a:buFont typeface="Wingdings" panose="05000000000000000000" pitchFamily="2" charset="2"/>
              <a:buNone/>
            </a:pPr>
            <a:fld id="{3B9EBE16-B80C-4E9A-A54B-AFC3C572CA32}" type="slidenum">
              <a:rPr lang="en-US" altLang="en-US" sz="900">
                <a:latin typeface="Verdana" panose="020B0604030504040204" pitchFamily="34" charset="0"/>
                <a:sym typeface="Verdana" panose="020B0604030504040204" pitchFamily="34" charset="0"/>
              </a:rPr>
              <a:pPr>
                <a:buClr>
                  <a:schemeClr val="tx1"/>
                </a:buClr>
                <a:buFont typeface="Wingdings" panose="05000000000000000000" pitchFamily="2" charset="2"/>
                <a:buNone/>
              </a:pPr>
              <a:t>3</a:t>
            </a:fld>
            <a:endParaRPr lang="en-US" altLang="en-US" sz="900">
              <a:latin typeface="Verdana" panose="020B0604030504040204" pitchFamily="34" charset="0"/>
              <a:sym typeface="Verdana" panose="020B0604030504040204" pitchFamily="34" charset="0"/>
            </a:endParaRPr>
          </a:p>
        </p:txBody>
      </p:sp>
      <p:sp>
        <p:nvSpPr>
          <p:cNvPr id="6148" name="Rectangle 3"/>
          <p:cNvSpPr>
            <a:spLocks noGrp="1" noChangeArrowheads="1"/>
          </p:cNvSpPr>
          <p:nvPr>
            <p:ph type="body" idx="4294967295"/>
          </p:nvPr>
        </p:nvSpPr>
        <p:spPr>
          <a:xfrm>
            <a:off x="0" y="1130300"/>
            <a:ext cx="7785100" cy="5346700"/>
          </a:xfrm>
          <a:noFill/>
          <a:ln/>
        </p:spPr>
        <p:txBody>
          <a:bodyPr anchor="ctr">
            <a:normAutofit/>
          </a:bodyPr>
          <a:lstStyle/>
          <a:p>
            <a:pPr marL="0" indent="0">
              <a:buFontTx/>
              <a:buNone/>
            </a:pPr>
            <a:endParaRPr lang="zh-CN" altLang="en-US" sz="100" b="1" dirty="0"/>
          </a:p>
          <a:p>
            <a:pPr marL="0" indent="0">
              <a:buFontTx/>
              <a:buNone/>
            </a:pPr>
            <a:r>
              <a:rPr lang="zh-CN" altLang="en-US" sz="2000" b="1" dirty="0">
                <a:latin typeface="Century" panose="02040604050505020304" pitchFamily="18" charset="0"/>
                <a:sym typeface="Century" panose="02040604050505020304" pitchFamily="18" charset="0"/>
              </a:rPr>
              <a:t>Data Sources</a:t>
            </a:r>
          </a:p>
          <a:p>
            <a:pPr marL="0" indent="0">
              <a:buFontTx/>
              <a:buNone/>
            </a:pPr>
            <a:endParaRPr lang="zh-CN" altLang="en-US" sz="1600" b="1" dirty="0">
              <a:latin typeface="Century" panose="02040604050505020304" pitchFamily="18" charset="0"/>
              <a:sym typeface="Century" panose="02040604050505020304" pitchFamily="18" charset="0"/>
            </a:endParaRPr>
          </a:p>
          <a:p>
            <a:pPr marL="0" indent="0">
              <a:buFontTx/>
              <a:buNone/>
            </a:pPr>
            <a:r>
              <a:rPr lang="zh-CN" altLang="en-US" sz="1600" b="1" dirty="0">
                <a:latin typeface="Century" panose="02040604050505020304" pitchFamily="18" charset="0"/>
                <a:sym typeface="Century" panose="02040604050505020304" pitchFamily="18" charset="0"/>
              </a:rPr>
              <a:t>NYC OPEN DATA</a:t>
            </a:r>
          </a:p>
          <a:p>
            <a:pPr marL="0" indent="0">
              <a:buFontTx/>
              <a:buNone/>
            </a:pPr>
            <a:r>
              <a:rPr lang="zh-CN" altLang="en-US" sz="1600" b="1" dirty="0">
                <a:latin typeface="Century" panose="02040604050505020304" pitchFamily="18" charset="0"/>
                <a:sym typeface="Century" panose="02040604050505020304" pitchFamily="18" charset="0"/>
              </a:rPr>
              <a:t>https://nycopendata.socrata.com</a:t>
            </a:r>
          </a:p>
          <a:p>
            <a:pPr marL="0" indent="0">
              <a:buFontTx/>
              <a:buNone/>
            </a:pPr>
            <a:r>
              <a:rPr lang="zh-CN" altLang="en-US" sz="1600" b="1" dirty="0">
                <a:latin typeface="Century" panose="02040604050505020304" pitchFamily="18" charset="0"/>
                <a:sym typeface="Century" panose="02040604050505020304" pitchFamily="18" charset="0"/>
              </a:rPr>
              <a:t>NYC Open Data makes the wealth of public data generated by various New York City agencies and other City organizations available for public use.</a:t>
            </a:r>
          </a:p>
          <a:p>
            <a:pPr marL="0" indent="0">
              <a:buFontTx/>
              <a:buNone/>
            </a:pPr>
            <a:r>
              <a:rPr lang="zh-CN" altLang="en-US" sz="1600" b="1" dirty="0">
                <a:latin typeface="Century" panose="02040604050505020304" pitchFamily="18" charset="0"/>
                <a:sym typeface="Century" panose="02040604050505020304" pitchFamily="18" charset="0"/>
              </a:rPr>
              <a:t>(Here we got the New York Job posting Data)</a:t>
            </a:r>
          </a:p>
          <a:p>
            <a:pPr marL="0" indent="0">
              <a:buFontTx/>
              <a:buNone/>
            </a:pPr>
            <a:r>
              <a:rPr lang="zh-CN" altLang="en-US" sz="1600" b="1" dirty="0">
                <a:latin typeface="Century" panose="02040604050505020304" pitchFamily="18" charset="0"/>
                <a:sym typeface="Century" panose="02040604050505020304" pitchFamily="18" charset="0"/>
              </a:rPr>
              <a:t>Socrata Public Data</a:t>
            </a:r>
          </a:p>
          <a:p>
            <a:pPr marL="0" indent="0">
              <a:buFontTx/>
              <a:buNone/>
            </a:pPr>
            <a:r>
              <a:rPr lang="zh-CN" altLang="en-US" sz="1600" b="1" dirty="0">
                <a:latin typeface="Century" panose="02040604050505020304" pitchFamily="18" charset="0"/>
                <a:sym typeface="Century" panose="02040604050505020304" pitchFamily="18" charset="0"/>
              </a:rPr>
              <a:t>http://www.socrata.com/</a:t>
            </a:r>
          </a:p>
          <a:p>
            <a:pPr marL="0" indent="0">
              <a:buFontTx/>
              <a:buNone/>
            </a:pPr>
            <a:r>
              <a:rPr lang="zh-CN" altLang="en-US" sz="1600" b="1" dirty="0">
                <a:latin typeface="Century" panose="02040604050505020304" pitchFamily="18" charset="0"/>
                <a:sym typeface="Century" panose="02040604050505020304" pitchFamily="18" charset="0"/>
              </a:rPr>
              <a:t>Socrata  provides user-friendly solutions deliver data to governments trying to reduce costs, to citizens who want to understand how their tax dollars are used, and to civic hackers dedicated to creating new apps and improving services.</a:t>
            </a:r>
          </a:p>
          <a:p>
            <a:pPr marL="0" indent="0">
              <a:buFontTx/>
              <a:buNone/>
            </a:pPr>
            <a:r>
              <a:rPr lang="zh-CN" altLang="en-US" sz="1600" b="1" dirty="0">
                <a:latin typeface="Century" panose="02040604050505020304" pitchFamily="18" charset="0"/>
                <a:sym typeface="Century" panose="02040604050505020304" pitchFamily="18" charset="0"/>
              </a:rPr>
              <a:t>(Here we got the Texas State Tax Information Data)</a:t>
            </a:r>
          </a:p>
          <a:p>
            <a:pPr marL="0" indent="0">
              <a:buFontTx/>
              <a:buNone/>
            </a:pPr>
            <a:endParaRPr lang="zh-CN" altLang="en-US" sz="1600" b="1" dirty="0">
              <a:solidFill>
                <a:srgbClr val="00B0F0"/>
              </a:solidFill>
              <a:latin typeface="Century" panose="02040604050505020304" pitchFamily="18" charset="0"/>
              <a:sym typeface="Century" panose="02040604050505020304" pitchFamily="18" charset="0"/>
            </a:endParaRPr>
          </a:p>
          <a:p>
            <a:pPr marL="0" indent="0">
              <a:buFontTx/>
              <a:buNone/>
            </a:pPr>
            <a:endParaRPr lang="zh-CN" altLang="en-US" sz="1600" b="1" dirty="0">
              <a:latin typeface="Century" panose="02040604050505020304" pitchFamily="18" charset="0"/>
              <a:sym typeface="Century" panose="02040604050505020304" pitchFamily="18" charset="0"/>
            </a:endParaRPr>
          </a:p>
        </p:txBody>
      </p:sp>
      <p:sp>
        <p:nvSpPr>
          <p:cNvPr id="5" name="Rectangle 2"/>
          <p:cNvSpPr txBox="1">
            <a:spLocks noChangeArrowheads="1"/>
          </p:cNvSpPr>
          <p:nvPr/>
        </p:nvSpPr>
        <p:spPr>
          <a:xfrm>
            <a:off x="182118" y="263018"/>
            <a:ext cx="8705850" cy="1243012"/>
          </a:xfrm>
          <a:prstGeom prst="rect">
            <a:avLst/>
          </a:prstGeom>
          <a:noFill/>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buFontTx/>
            </a:pPr>
            <a:r>
              <a:rPr lang="en-US" altLang="en-US" sz="3600" b="1" smtClean="0">
                <a:latin typeface="Century" panose="02040604050505020304" pitchFamily="18" charset="0"/>
                <a:sym typeface="Century" panose="02040604050505020304" pitchFamily="18" charset="0"/>
              </a:rPr>
              <a:t> </a:t>
            </a:r>
            <a:r>
              <a:rPr lang="en-US" altLang="zh-CN" sz="3600" b="1" smtClean="0">
                <a:solidFill>
                  <a:srgbClr val="00B0F0"/>
                </a:solidFill>
                <a:latin typeface="Century" panose="02040604050505020304" pitchFamily="18" charset="0"/>
                <a:sym typeface="Century" panose="02040604050505020304" pitchFamily="18" charset="0"/>
              </a:rPr>
              <a:t>Job Market Analysis based on bigdata</a:t>
            </a:r>
            <a:endParaRPr lang="zh-CN" altLang="en-US" sz="3600" b="1" dirty="0">
              <a:solidFill>
                <a:srgbClr val="00B0F0"/>
              </a:solidFill>
              <a:latin typeface="Century" panose="02040604050505020304" pitchFamily="18" charset="0"/>
              <a:sym typeface="Century" panose="020406040505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86" y="681615"/>
            <a:ext cx="5386388" cy="707886"/>
          </a:xfrm>
          <a:prstGeom prst="rect">
            <a:avLst/>
          </a:prstGeom>
        </p:spPr>
        <p:txBody>
          <a:bodyPr wrap="square">
            <a:spAutoFit/>
          </a:bodyPr>
          <a:lstStyle/>
          <a:p>
            <a:r>
              <a:rPr lang="en-US" altLang="en-US" sz="4000" b="1" dirty="0" smtClean="0">
                <a:latin typeface="Century" panose="02040604050505020304" pitchFamily="18" charset="0"/>
                <a:sym typeface="Century" panose="02040604050505020304" pitchFamily="18" charset="0"/>
              </a:rPr>
              <a:t>Design Diagram</a:t>
            </a:r>
            <a:endParaRPr lang="en-US" sz="4000" dirty="0"/>
          </a:p>
        </p:txBody>
      </p:sp>
      <p:sp>
        <p:nvSpPr>
          <p:cNvPr id="3" name="Rectangle 2"/>
          <p:cNvSpPr txBox="1">
            <a:spLocks noChangeArrowheads="1"/>
          </p:cNvSpPr>
          <p:nvPr/>
        </p:nvSpPr>
        <p:spPr>
          <a:xfrm>
            <a:off x="438150" y="277813"/>
            <a:ext cx="8705850" cy="1243012"/>
          </a:xfrm>
          <a:prstGeom prst="rect">
            <a:avLst/>
          </a:prstGeom>
          <a:noFill/>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buFontTx/>
            </a:pPr>
            <a:r>
              <a:rPr lang="en-US" altLang="en-US" sz="3600" b="1" smtClean="0">
                <a:latin typeface="Century" panose="02040604050505020304" pitchFamily="18" charset="0"/>
                <a:sym typeface="Century" panose="02040604050505020304" pitchFamily="18" charset="0"/>
              </a:rPr>
              <a:t> </a:t>
            </a:r>
            <a:r>
              <a:rPr lang="en-US" altLang="zh-CN" sz="3600" b="1" smtClean="0">
                <a:solidFill>
                  <a:srgbClr val="00B0F0"/>
                </a:solidFill>
                <a:latin typeface="Century" panose="02040604050505020304" pitchFamily="18" charset="0"/>
                <a:sym typeface="Century" panose="02040604050505020304" pitchFamily="18" charset="0"/>
              </a:rPr>
              <a:t>Job Market Analysis based on bigdata</a:t>
            </a:r>
            <a:endParaRPr lang="zh-CN" altLang="en-US" sz="3600" b="1" dirty="0">
              <a:solidFill>
                <a:srgbClr val="00B0F0"/>
              </a:solidFill>
              <a:latin typeface="Century" panose="02040604050505020304" pitchFamily="18" charset="0"/>
              <a:sym typeface="Century" panose="02040604050505020304" pitchFamily="18" charset="0"/>
            </a:endParaRPr>
          </a:p>
        </p:txBody>
      </p:sp>
      <p:pic>
        <p:nvPicPr>
          <p:cNvPr id="4" name="Picture 3"/>
          <p:cNvPicPr>
            <a:picLocks noChangeAspect="1"/>
          </p:cNvPicPr>
          <p:nvPr/>
        </p:nvPicPr>
        <p:blipFill>
          <a:blip r:embed="rId2"/>
          <a:stretch>
            <a:fillRect/>
          </a:stretch>
        </p:blipFill>
        <p:spPr>
          <a:xfrm>
            <a:off x="1296828" y="1520825"/>
            <a:ext cx="7280243" cy="5197188"/>
          </a:xfrm>
          <a:prstGeom prst="rect">
            <a:avLst/>
          </a:prstGeom>
        </p:spPr>
      </p:pic>
    </p:spTree>
    <p:extLst>
      <p:ext uri="{BB962C8B-B14F-4D97-AF65-F5344CB8AC3E}">
        <p14:creationId xmlns:p14="http://schemas.microsoft.com/office/powerpoint/2010/main" val="1984851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noChangeArrowheads="1"/>
          </p:cNvSpPr>
          <p:nvPr/>
        </p:nvSpPr>
        <p:spPr bwMode="auto">
          <a:xfrm>
            <a:off x="6553200" y="6477000"/>
            <a:ext cx="2133600" cy="228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9pPr>
          </a:lstStyle>
          <a:p>
            <a:pPr>
              <a:buClr>
                <a:schemeClr val="tx1"/>
              </a:buClr>
              <a:buFont typeface="Wingdings" panose="05000000000000000000" pitchFamily="2" charset="2"/>
              <a:buNone/>
            </a:pPr>
            <a:fld id="{B15B057B-49ED-4ACD-8D70-8288A3BF3A4D}" type="slidenum">
              <a:rPr lang="en-US" altLang="en-US" sz="900">
                <a:latin typeface="Verdana" panose="020B0604030504040204" pitchFamily="34" charset="0"/>
                <a:sym typeface="Verdana" panose="020B0604030504040204" pitchFamily="34" charset="0"/>
              </a:rPr>
              <a:pPr>
                <a:buClr>
                  <a:schemeClr val="tx1"/>
                </a:buClr>
                <a:buFont typeface="Wingdings" panose="05000000000000000000" pitchFamily="2" charset="2"/>
                <a:buNone/>
              </a:pPr>
              <a:t>5</a:t>
            </a:fld>
            <a:endParaRPr lang="en-US" altLang="en-US" sz="900">
              <a:latin typeface="Verdana" panose="020B0604030504040204" pitchFamily="34" charset="0"/>
              <a:sym typeface="Verdana" panose="020B0604030504040204" pitchFamily="34" charset="0"/>
            </a:endParaRPr>
          </a:p>
        </p:txBody>
      </p:sp>
      <p:sp>
        <p:nvSpPr>
          <p:cNvPr id="7172" name="Rectangle 3"/>
          <p:cNvSpPr>
            <a:spLocks noGrp="1" noChangeArrowheads="1"/>
          </p:cNvSpPr>
          <p:nvPr>
            <p:ph type="body" idx="4294967295"/>
          </p:nvPr>
        </p:nvSpPr>
        <p:spPr>
          <a:xfrm>
            <a:off x="0" y="1130300"/>
            <a:ext cx="7785100" cy="5346700"/>
          </a:xfrm>
          <a:noFill/>
          <a:ln/>
        </p:spPr>
        <p:txBody>
          <a:bodyPr anchor="ctr"/>
          <a:lstStyle/>
          <a:p>
            <a:pPr marL="0" indent="0">
              <a:lnSpc>
                <a:spcPct val="80000"/>
              </a:lnSpc>
              <a:buFontTx/>
              <a:buNone/>
            </a:pPr>
            <a:endParaRPr lang="en-US" altLang="en-US" sz="200" b="1" dirty="0"/>
          </a:p>
          <a:p>
            <a:pPr marL="0" indent="0">
              <a:buFontTx/>
              <a:buNone/>
            </a:pPr>
            <a:endParaRPr lang="zh-CN" altLang="en-US" sz="2000" b="1" dirty="0">
              <a:latin typeface="Century" panose="02040604050505020304" pitchFamily="18" charset="0"/>
              <a:sym typeface="Century" panose="02040604050505020304" pitchFamily="18" charset="0"/>
            </a:endParaRPr>
          </a:p>
        </p:txBody>
      </p:sp>
      <p:sp>
        <p:nvSpPr>
          <p:cNvPr id="5" name="Rectangle 2"/>
          <p:cNvSpPr txBox="1">
            <a:spLocks noChangeArrowheads="1"/>
          </p:cNvSpPr>
          <p:nvPr/>
        </p:nvSpPr>
        <p:spPr>
          <a:xfrm>
            <a:off x="385763" y="-112712"/>
            <a:ext cx="8705850" cy="1243012"/>
          </a:xfrm>
          <a:prstGeom prst="rect">
            <a:avLst/>
          </a:prstGeom>
          <a:noFill/>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buFontTx/>
            </a:pPr>
            <a:r>
              <a:rPr lang="en-US" altLang="en-US" sz="3600" b="1" smtClean="0">
                <a:latin typeface="Century" panose="02040604050505020304" pitchFamily="18" charset="0"/>
                <a:sym typeface="Century" panose="02040604050505020304" pitchFamily="18" charset="0"/>
              </a:rPr>
              <a:t> </a:t>
            </a:r>
            <a:r>
              <a:rPr lang="en-US" altLang="zh-CN" sz="3600" b="1" smtClean="0">
                <a:solidFill>
                  <a:srgbClr val="00B0F0"/>
                </a:solidFill>
                <a:latin typeface="Century" panose="02040604050505020304" pitchFamily="18" charset="0"/>
                <a:sym typeface="Century" panose="02040604050505020304" pitchFamily="18" charset="0"/>
              </a:rPr>
              <a:t>Job Market Analysis based on bigdata</a:t>
            </a:r>
            <a:endParaRPr lang="zh-CN" altLang="en-US" sz="3600" b="1" dirty="0">
              <a:solidFill>
                <a:srgbClr val="00B0F0"/>
              </a:solidFill>
              <a:latin typeface="Century" panose="02040604050505020304" pitchFamily="18" charset="0"/>
              <a:sym typeface="Century" panose="02040604050505020304" pitchFamily="18" charset="0"/>
            </a:endParaRPr>
          </a:p>
        </p:txBody>
      </p:sp>
      <p:pic>
        <p:nvPicPr>
          <p:cNvPr id="2" name="Picture 1"/>
          <p:cNvPicPr>
            <a:picLocks noChangeAspect="1"/>
          </p:cNvPicPr>
          <p:nvPr/>
        </p:nvPicPr>
        <p:blipFill>
          <a:blip r:embed="rId2"/>
          <a:stretch>
            <a:fillRect/>
          </a:stretch>
        </p:blipFill>
        <p:spPr>
          <a:xfrm>
            <a:off x="1769364" y="0"/>
            <a:ext cx="5609844" cy="673527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t>Depolyment</a:t>
            </a:r>
            <a:endParaRPr lang="en-US" altLang="en-US"/>
          </a:p>
        </p:txBody>
      </p:sp>
      <p:pic>
        <p:nvPicPr>
          <p:cNvPr id="9219" name="Picture 3"/>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a:xfrm>
            <a:off x="223838" y="2071211"/>
            <a:ext cx="4038600" cy="2058987"/>
          </a:xfrm>
          <a:noFill/>
          <a:ln/>
        </p:spPr>
      </p:pic>
      <p:pic>
        <p:nvPicPr>
          <p:cNvPr id="9220" name="Picture 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2489200" y="2894013"/>
            <a:ext cx="6197600" cy="3027362"/>
          </a:xfrm>
          <a:noFill/>
          <a:ln/>
        </p:spPr>
      </p:pic>
      <p:sp>
        <p:nvSpPr>
          <p:cNvPr id="9221" name="Text Box 5"/>
          <p:cNvSpPr txBox="1">
            <a:spLocks noChangeArrowheads="1"/>
          </p:cNvSpPr>
          <p:nvPr/>
        </p:nvSpPr>
        <p:spPr bwMode="auto">
          <a:xfrm>
            <a:off x="2601912" y="973218"/>
            <a:ext cx="5972175" cy="11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dirty="0">
                <a:latin typeface="Century" panose="02040604050505020304" pitchFamily="18" charset="0"/>
                <a:ea typeface="宋体" panose="02010600030101010101" pitchFamily="2" charset="-122"/>
                <a:sym typeface="Century" panose="02040604050505020304" pitchFamily="18" charset="0"/>
              </a:rPr>
              <a:t>1. We write code locally and test it with some dataset,</a:t>
            </a:r>
          </a:p>
          <a:p>
            <a:r>
              <a:rPr lang="zh-CN" altLang="en-US" dirty="0">
                <a:latin typeface="Century" panose="02040604050505020304" pitchFamily="18" charset="0"/>
                <a:ea typeface="宋体" panose="02010600030101010101" pitchFamily="2" charset="-122"/>
                <a:sym typeface="Century" panose="02040604050505020304" pitchFamily="18" charset="0"/>
              </a:rPr>
              <a:t>then we upload the program and input into EMR</a:t>
            </a:r>
          </a:p>
          <a:p>
            <a:r>
              <a:rPr lang="zh-CN" altLang="en-US" dirty="0">
                <a:latin typeface="Century" panose="02040604050505020304" pitchFamily="18" charset="0"/>
                <a:ea typeface="宋体" panose="02010600030101010101" pitchFamily="2" charset="-122"/>
                <a:sym typeface="Century" panose="02040604050505020304" pitchFamily="18" charset="0"/>
              </a:rPr>
              <a:t>2. we save the MapReduce output into Amazon S3</a:t>
            </a:r>
          </a:p>
          <a:p>
            <a:r>
              <a:rPr lang="zh-CN" altLang="en-US" dirty="0">
                <a:latin typeface="Century" panose="02040604050505020304" pitchFamily="18" charset="0"/>
                <a:ea typeface="宋体" panose="02010600030101010101" pitchFamily="2" charset="-122"/>
                <a:sym typeface="Century" panose="02040604050505020304" pitchFamily="18" charset="0"/>
              </a:rPr>
              <a:t>3. From there we extract file and process for visualize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noChangeArrowheads="1"/>
          </p:cNvSpPr>
          <p:nvPr/>
        </p:nvSpPr>
        <p:spPr bwMode="auto">
          <a:xfrm>
            <a:off x="6553200" y="6477000"/>
            <a:ext cx="2133600" cy="228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9pPr>
          </a:lstStyle>
          <a:p>
            <a:pPr>
              <a:buClr>
                <a:schemeClr val="tx1"/>
              </a:buClr>
              <a:buFont typeface="Wingdings" panose="05000000000000000000" pitchFamily="2" charset="2"/>
              <a:buNone/>
            </a:pPr>
            <a:fld id="{BDC10D84-E860-47DF-B3E1-1266716C19AF}" type="slidenum">
              <a:rPr lang="en-US" altLang="en-US" sz="900">
                <a:latin typeface="Verdana" panose="020B0604030504040204" pitchFamily="34" charset="0"/>
                <a:sym typeface="Verdana" panose="020B0604030504040204" pitchFamily="34" charset="0"/>
              </a:rPr>
              <a:pPr>
                <a:buClr>
                  <a:schemeClr val="tx1"/>
                </a:buClr>
                <a:buFont typeface="Wingdings" panose="05000000000000000000" pitchFamily="2" charset="2"/>
                <a:buNone/>
              </a:pPr>
              <a:t>7</a:t>
            </a:fld>
            <a:endParaRPr lang="en-US" altLang="en-US" sz="900">
              <a:latin typeface="Verdana" panose="020B0604030504040204" pitchFamily="34" charset="0"/>
              <a:sym typeface="Verdana" panose="020B0604030504040204" pitchFamily="34" charset="0"/>
            </a:endParaRPr>
          </a:p>
        </p:txBody>
      </p:sp>
      <p:sp>
        <p:nvSpPr>
          <p:cNvPr id="10244" name="Rectangle 3"/>
          <p:cNvSpPr>
            <a:spLocks noGrp="1" noChangeArrowheads="1"/>
          </p:cNvSpPr>
          <p:nvPr>
            <p:ph type="body" idx="4294967295"/>
          </p:nvPr>
        </p:nvSpPr>
        <p:spPr>
          <a:xfrm>
            <a:off x="0" y="1130300"/>
            <a:ext cx="7785100" cy="5346700"/>
          </a:xfrm>
          <a:noFill/>
          <a:ln/>
        </p:spPr>
        <p:txBody>
          <a:bodyPr anchor="ctr"/>
          <a:lstStyle/>
          <a:p>
            <a:pPr marL="0" indent="0">
              <a:buFontTx/>
              <a:buNone/>
            </a:pPr>
            <a:endParaRPr lang="zh-CN" altLang="en-US" sz="200" b="1" dirty="0"/>
          </a:p>
          <a:p>
            <a:pPr marL="0" indent="0">
              <a:buFontTx/>
              <a:buNone/>
            </a:pPr>
            <a:r>
              <a:rPr lang="zh-CN" altLang="en-US" sz="2800" b="1" dirty="0" smtClean="0">
                <a:latin typeface="Century" panose="02040604050505020304" pitchFamily="18" charset="0"/>
                <a:sym typeface="Century" panose="02040604050505020304" pitchFamily="18" charset="0"/>
              </a:rPr>
              <a:t>Results</a:t>
            </a:r>
            <a:endParaRPr lang="en-US" altLang="zh-CN" sz="2800" b="1" dirty="0" smtClean="0">
              <a:latin typeface="Century" panose="02040604050505020304" pitchFamily="18" charset="0"/>
              <a:sym typeface="Century" panose="02040604050505020304" pitchFamily="18" charset="0"/>
            </a:endParaRPr>
          </a:p>
          <a:p>
            <a:pPr marL="0" indent="0">
              <a:buFontTx/>
              <a:buNone/>
            </a:pPr>
            <a:endParaRPr lang="zh-CN" altLang="en-US" sz="2800" b="1" dirty="0">
              <a:latin typeface="Century" panose="02040604050505020304" pitchFamily="18" charset="0"/>
              <a:sym typeface="Century" panose="02040604050505020304" pitchFamily="18" charset="0"/>
            </a:endParaRPr>
          </a:p>
          <a:p>
            <a:pPr marL="0" indent="0">
              <a:buNone/>
            </a:pPr>
            <a:r>
              <a:rPr lang="en-US" altLang="zh-CN" dirty="0" smtClean="0">
                <a:latin typeface="Century" panose="02040604050505020304" pitchFamily="18" charset="0"/>
                <a:sym typeface="Century" panose="02040604050505020304" pitchFamily="18" charset="0"/>
              </a:rPr>
              <a:t>In NYC Dataset</a:t>
            </a:r>
            <a:endParaRPr lang="en-US" altLang="zh-CN" dirty="0">
              <a:latin typeface="Century" panose="02040604050505020304" pitchFamily="18" charset="0"/>
              <a:sym typeface="Century" panose="02040604050505020304" pitchFamily="18" charset="0"/>
            </a:endParaRPr>
          </a:p>
          <a:p>
            <a:pPr marL="0" indent="0">
              <a:buNone/>
            </a:pPr>
            <a:r>
              <a:rPr lang="en-US" altLang="zh-CN" sz="2000" dirty="0" smtClean="0">
                <a:latin typeface="Century" panose="02040604050505020304" pitchFamily="18" charset="0"/>
                <a:sym typeface="Century" panose="02040604050505020304" pitchFamily="18" charset="0"/>
              </a:rPr>
              <a:t>1.</a:t>
            </a:r>
            <a:r>
              <a:rPr lang="zh-CN" altLang="en-US" sz="2000" dirty="0" smtClean="0">
                <a:latin typeface="Century" panose="02040604050505020304" pitchFamily="18" charset="0"/>
                <a:sym typeface="Century" panose="02040604050505020304" pitchFamily="18" charset="0"/>
              </a:rPr>
              <a:t>Find </a:t>
            </a:r>
            <a:r>
              <a:rPr lang="zh-CN" altLang="en-US" sz="2000" dirty="0">
                <a:latin typeface="Century" panose="02040604050505020304" pitchFamily="18" charset="0"/>
                <a:sym typeface="Century" panose="02040604050505020304" pitchFamily="18" charset="0"/>
              </a:rPr>
              <a:t>out which job skills is </a:t>
            </a:r>
            <a:r>
              <a:rPr lang="en-US" altLang="zh-CN" sz="2000" dirty="0" smtClean="0">
                <a:latin typeface="Century" panose="02040604050505020304" pitchFamily="18" charset="0"/>
                <a:sym typeface="Century" panose="02040604050505020304" pitchFamily="18" charset="0"/>
              </a:rPr>
              <a:t>mostly demanded or most paid </a:t>
            </a:r>
            <a:r>
              <a:rPr lang="zh-CN" altLang="en-US" sz="2000" dirty="0" smtClean="0">
                <a:latin typeface="Century" panose="02040604050505020304" pitchFamily="18" charset="0"/>
                <a:sym typeface="Century" panose="02040604050505020304" pitchFamily="18" charset="0"/>
              </a:rPr>
              <a:t>in </a:t>
            </a:r>
            <a:r>
              <a:rPr lang="zh-CN" altLang="en-US" sz="2000" dirty="0">
                <a:latin typeface="Century" panose="02040604050505020304" pitchFamily="18" charset="0"/>
                <a:sym typeface="Century" panose="02040604050505020304" pitchFamily="18" charset="0"/>
              </a:rPr>
              <a:t>the market </a:t>
            </a:r>
            <a:endParaRPr lang="en-US" altLang="zh-CN" sz="2000" dirty="0" smtClean="0">
              <a:latin typeface="Century" panose="02040604050505020304" pitchFamily="18" charset="0"/>
              <a:sym typeface="Century" panose="02040604050505020304" pitchFamily="18" charset="0"/>
            </a:endParaRPr>
          </a:p>
          <a:p>
            <a:pPr marL="0" indent="0">
              <a:buNone/>
            </a:pPr>
            <a:r>
              <a:rPr lang="en-US" altLang="zh-CN" dirty="0" smtClean="0">
                <a:latin typeface="Century" panose="02040604050505020304" pitchFamily="18" charset="0"/>
                <a:sym typeface="Century" panose="02040604050505020304" pitchFamily="18" charset="0"/>
              </a:rPr>
              <a:t>In Texas Dataset</a:t>
            </a:r>
            <a:endParaRPr lang="en-US" altLang="zh-CN" sz="2000" dirty="0" smtClean="0">
              <a:latin typeface="Century" panose="02040604050505020304" pitchFamily="18" charset="0"/>
              <a:sym typeface="Century" panose="02040604050505020304" pitchFamily="18" charset="0"/>
            </a:endParaRPr>
          </a:p>
          <a:p>
            <a:pPr marL="0" indent="0">
              <a:buNone/>
            </a:pPr>
            <a:r>
              <a:rPr lang="zh-CN" altLang="en-US" sz="2000" dirty="0" smtClean="0">
                <a:latin typeface="Century" panose="02040604050505020304" pitchFamily="18" charset="0"/>
                <a:sym typeface="Century" panose="02040604050505020304" pitchFamily="18" charset="0"/>
              </a:rPr>
              <a:t>2</a:t>
            </a:r>
            <a:r>
              <a:rPr lang="zh-CN" altLang="en-US" sz="2000" dirty="0">
                <a:latin typeface="Century" panose="02040604050505020304" pitchFamily="18" charset="0"/>
                <a:sym typeface="Century" panose="02040604050505020304" pitchFamily="18" charset="0"/>
              </a:rPr>
              <a:t>. Find out the </a:t>
            </a:r>
            <a:r>
              <a:rPr lang="en-US" altLang="zh-CN" sz="2000" dirty="0" smtClean="0">
                <a:latin typeface="Century" panose="02040604050505020304" pitchFamily="18" charset="0"/>
                <a:sym typeface="Century" panose="02040604050505020304" pitchFamily="18" charset="0"/>
              </a:rPr>
              <a:t>relation </a:t>
            </a:r>
            <a:r>
              <a:rPr lang="zh-CN" altLang="en-US" sz="2000" dirty="0" smtClean="0">
                <a:latin typeface="Century" panose="02040604050505020304" pitchFamily="18" charset="0"/>
                <a:sym typeface="Century" panose="02040604050505020304" pitchFamily="18" charset="0"/>
              </a:rPr>
              <a:t>between </a:t>
            </a:r>
            <a:r>
              <a:rPr lang="en-US" altLang="zh-CN" sz="2000" dirty="0" smtClean="0">
                <a:latin typeface="Century" panose="02040604050505020304" pitchFamily="18" charset="0"/>
                <a:sym typeface="Century" panose="02040604050505020304" pitchFamily="18" charset="0"/>
              </a:rPr>
              <a:t>income </a:t>
            </a:r>
            <a:r>
              <a:rPr lang="zh-CN" altLang="en-US" sz="2000" dirty="0" smtClean="0">
                <a:latin typeface="Century" panose="02040604050505020304" pitchFamily="18" charset="0"/>
                <a:sym typeface="Century" panose="02040604050505020304" pitchFamily="18" charset="0"/>
              </a:rPr>
              <a:t>and </a:t>
            </a:r>
            <a:r>
              <a:rPr lang="zh-CN" altLang="en-US" sz="2000" dirty="0">
                <a:latin typeface="Century" panose="02040604050505020304" pitchFamily="18" charset="0"/>
                <a:sym typeface="Century" panose="02040604050505020304" pitchFamily="18" charset="0"/>
              </a:rPr>
              <a:t>working </a:t>
            </a:r>
            <a:r>
              <a:rPr lang="zh-CN" altLang="en-US" dirty="0">
                <a:latin typeface="Century" panose="02040604050505020304" pitchFamily="18" charset="0"/>
                <a:sym typeface="Century" panose="02040604050505020304" pitchFamily="18" charset="0"/>
              </a:rPr>
              <a:t>experience </a:t>
            </a:r>
            <a:r>
              <a:rPr lang="en-US" altLang="zh-CN" dirty="0" smtClean="0">
                <a:latin typeface="Century" panose="02040604050505020304" pitchFamily="18" charset="0"/>
                <a:sym typeface="Century" panose="02040604050505020304" pitchFamily="18" charset="0"/>
              </a:rPr>
              <a:t>in </a:t>
            </a:r>
            <a:r>
              <a:rPr lang="zh-CN" altLang="en-US" dirty="0" smtClean="0">
                <a:latin typeface="Century" panose="02040604050505020304" pitchFamily="18" charset="0"/>
                <a:sym typeface="Century" panose="02040604050505020304" pitchFamily="18" charset="0"/>
              </a:rPr>
              <a:t>different </a:t>
            </a:r>
            <a:r>
              <a:rPr lang="zh-CN" altLang="en-US" dirty="0">
                <a:latin typeface="Century" panose="02040604050505020304" pitchFamily="18" charset="0"/>
                <a:sym typeface="Century" panose="02040604050505020304" pitchFamily="18" charset="0"/>
              </a:rPr>
              <a:t>job </a:t>
            </a:r>
            <a:r>
              <a:rPr lang="zh-CN" altLang="en-US" dirty="0" smtClean="0">
                <a:latin typeface="Century" panose="02040604050505020304" pitchFamily="18" charset="0"/>
                <a:sym typeface="Century" panose="02040604050505020304" pitchFamily="18" charset="0"/>
              </a:rPr>
              <a:t>titles </a:t>
            </a:r>
            <a:r>
              <a:rPr lang="en-US" altLang="zh-CN" dirty="0" smtClean="0">
                <a:latin typeface="Century" panose="02040604050505020304" pitchFamily="18" charset="0"/>
                <a:sym typeface="Century" panose="02040604050505020304" pitchFamily="18" charset="0"/>
              </a:rPr>
              <a:t>,and the connection between professional level and salary</a:t>
            </a:r>
            <a:r>
              <a:rPr lang="zh-CN" altLang="en-US" dirty="0" smtClean="0">
                <a:latin typeface="Century" panose="02040604050505020304" pitchFamily="18" charset="0"/>
                <a:sym typeface="Century" panose="02040604050505020304" pitchFamily="18" charset="0"/>
              </a:rPr>
              <a:t> </a:t>
            </a:r>
            <a:r>
              <a:rPr lang="zh-CN" altLang="en-US" dirty="0">
                <a:latin typeface="Century" panose="02040604050505020304" pitchFamily="18" charset="0"/>
                <a:sym typeface="Century" panose="02040604050505020304" pitchFamily="18" charset="0"/>
              </a:rPr>
              <a:t>, </a:t>
            </a:r>
            <a:r>
              <a:rPr lang="zh-CN" altLang="en-US" sz="2000" dirty="0">
                <a:latin typeface="Century" panose="02040604050505020304" pitchFamily="18" charset="0"/>
                <a:sym typeface="Century" panose="02040604050505020304" pitchFamily="18" charset="0"/>
              </a:rPr>
              <a:t>in this way , we can see a </a:t>
            </a:r>
            <a:r>
              <a:rPr lang="en-US" altLang="zh-CN" dirty="0" smtClean="0">
                <a:latin typeface="Century" panose="02040604050505020304" pitchFamily="18" charset="0"/>
                <a:sym typeface="Century" panose="02040604050505020304" pitchFamily="18" charset="0"/>
              </a:rPr>
              <a:t>career’s development</a:t>
            </a:r>
            <a:r>
              <a:rPr lang="zh-CN" altLang="en-US" sz="2000" dirty="0" smtClean="0">
                <a:latin typeface="Century" panose="02040604050505020304" pitchFamily="18" charset="0"/>
                <a:sym typeface="Century" panose="02040604050505020304" pitchFamily="18" charset="0"/>
              </a:rPr>
              <a:t> potential</a:t>
            </a:r>
            <a:endParaRPr lang="zh-CN" altLang="en-US" sz="2000" dirty="0">
              <a:latin typeface="Century" panose="02040604050505020304" pitchFamily="18" charset="0"/>
              <a:sym typeface="Century" panose="02040604050505020304" pitchFamily="18" charset="0"/>
            </a:endParaRPr>
          </a:p>
          <a:p>
            <a:pPr marL="0" indent="0">
              <a:buFontTx/>
              <a:buNone/>
            </a:pPr>
            <a:r>
              <a:rPr lang="en-US" altLang="zh-CN" sz="2000" b="1" dirty="0" smtClean="0">
                <a:latin typeface="Century" panose="02040604050505020304" pitchFamily="18" charset="0"/>
                <a:sym typeface="Century" panose="02040604050505020304" pitchFamily="18" charset="0"/>
              </a:rPr>
              <a:t>3. </a:t>
            </a:r>
            <a:r>
              <a:rPr lang="en-US" altLang="zh-CN" b="1" dirty="0" smtClean="0">
                <a:latin typeface="Century" panose="02040604050505020304" pitchFamily="18" charset="0"/>
                <a:sym typeface="Century" panose="02040604050505020304" pitchFamily="18" charset="0"/>
              </a:rPr>
              <a:t>Find out the salary distribution </a:t>
            </a:r>
            <a:endParaRPr lang="zh-CN" altLang="en-US" sz="2000" b="1" dirty="0">
              <a:latin typeface="Century" panose="02040604050505020304" pitchFamily="18" charset="0"/>
              <a:sym typeface="Century" panose="02040604050505020304" pitchFamily="18" charset="0"/>
            </a:endParaRPr>
          </a:p>
        </p:txBody>
      </p:sp>
      <p:sp>
        <p:nvSpPr>
          <p:cNvPr id="5" name="Rectangle 2"/>
          <p:cNvSpPr txBox="1">
            <a:spLocks noChangeArrowheads="1"/>
          </p:cNvSpPr>
          <p:nvPr/>
        </p:nvSpPr>
        <p:spPr>
          <a:xfrm>
            <a:off x="438150" y="277813"/>
            <a:ext cx="8705850" cy="1243012"/>
          </a:xfrm>
          <a:prstGeom prst="rect">
            <a:avLst/>
          </a:prstGeom>
          <a:noFill/>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buFontTx/>
            </a:pPr>
            <a:r>
              <a:rPr lang="en-US" altLang="en-US" sz="3600" b="1" smtClean="0">
                <a:latin typeface="Century" panose="02040604050505020304" pitchFamily="18" charset="0"/>
                <a:sym typeface="Century" panose="02040604050505020304" pitchFamily="18" charset="0"/>
              </a:rPr>
              <a:t> </a:t>
            </a:r>
            <a:r>
              <a:rPr lang="en-US" altLang="zh-CN" sz="3600" b="1" smtClean="0">
                <a:solidFill>
                  <a:srgbClr val="00B0F0"/>
                </a:solidFill>
                <a:latin typeface="Century" panose="02040604050505020304" pitchFamily="18" charset="0"/>
                <a:sym typeface="Century" panose="02040604050505020304" pitchFamily="18" charset="0"/>
              </a:rPr>
              <a:t>Job Market Analysis based on bigdata</a:t>
            </a:r>
            <a:endParaRPr lang="zh-CN" altLang="en-US" sz="3600" b="1" dirty="0">
              <a:solidFill>
                <a:srgbClr val="00B0F0"/>
              </a:solidFill>
              <a:latin typeface="Century" panose="02040604050505020304" pitchFamily="18" charset="0"/>
              <a:sym typeface="Century" panose="020406040505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noChangeArrowheads="1"/>
          </p:cNvSpPr>
          <p:nvPr/>
        </p:nvSpPr>
        <p:spPr bwMode="auto">
          <a:xfrm>
            <a:off x="6553200" y="6477000"/>
            <a:ext cx="2133600" cy="228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cs typeface="Arial" panose="020B0604020202020204" pitchFamily="34" charset="0"/>
              </a:defRPr>
            </a:lvl9pPr>
          </a:lstStyle>
          <a:p>
            <a:pPr>
              <a:buClr>
                <a:schemeClr val="tx1"/>
              </a:buClr>
              <a:buFont typeface="Wingdings" panose="05000000000000000000" pitchFamily="2" charset="2"/>
              <a:buNone/>
            </a:pPr>
            <a:fld id="{2302D51F-9237-4A95-A582-E3AE54531D7E}" type="slidenum">
              <a:rPr lang="en-US" altLang="en-US" sz="900">
                <a:latin typeface="Verdana" panose="020B0604030504040204" pitchFamily="34" charset="0"/>
                <a:sym typeface="Verdana" panose="020B0604030504040204" pitchFamily="34" charset="0"/>
              </a:rPr>
              <a:pPr>
                <a:buClr>
                  <a:schemeClr val="tx1"/>
                </a:buClr>
                <a:buFont typeface="Wingdings" panose="05000000000000000000" pitchFamily="2" charset="2"/>
                <a:buNone/>
              </a:pPr>
              <a:t>8</a:t>
            </a:fld>
            <a:endParaRPr lang="en-US" altLang="en-US" sz="900">
              <a:latin typeface="Verdana" panose="020B0604030504040204" pitchFamily="34" charset="0"/>
              <a:sym typeface="Verdana" panose="020B0604030504040204" pitchFamily="34" charset="0"/>
            </a:endParaRPr>
          </a:p>
        </p:txBody>
      </p:sp>
      <p:sp>
        <p:nvSpPr>
          <p:cNvPr id="11268" name="Rectangle 3"/>
          <p:cNvSpPr>
            <a:spLocks noGrp="1" noChangeArrowheads="1"/>
          </p:cNvSpPr>
          <p:nvPr>
            <p:ph type="body" idx="4294967295"/>
          </p:nvPr>
        </p:nvSpPr>
        <p:spPr>
          <a:xfrm>
            <a:off x="0" y="1130300"/>
            <a:ext cx="7785100" cy="5346700"/>
          </a:xfrm>
          <a:noFill/>
          <a:ln/>
        </p:spPr>
        <p:txBody>
          <a:bodyPr anchor="ctr"/>
          <a:lstStyle/>
          <a:p>
            <a:pPr marL="0" indent="0">
              <a:buFontTx/>
              <a:buNone/>
            </a:pPr>
            <a:endParaRPr lang="zh-CN" altLang="en-US" sz="200" b="1" dirty="0"/>
          </a:p>
          <a:p>
            <a:pPr marL="0" indent="0">
              <a:buFontTx/>
              <a:buNone/>
            </a:pPr>
            <a:r>
              <a:rPr lang="zh-CN" altLang="en-US" sz="2800" b="1" dirty="0">
                <a:latin typeface="Century" panose="02040604050505020304" pitchFamily="18" charset="0"/>
                <a:sym typeface="Century" panose="02040604050505020304" pitchFamily="18" charset="0"/>
              </a:rPr>
              <a:t>Obstacles</a:t>
            </a:r>
          </a:p>
          <a:p>
            <a:pPr marL="0" indent="0">
              <a:buFontTx/>
              <a:buNone/>
            </a:pPr>
            <a:r>
              <a:rPr lang="zh-CN" altLang="en-US" sz="2000" b="1" dirty="0">
                <a:latin typeface="Century" panose="02040604050505020304" pitchFamily="18" charset="0"/>
                <a:sym typeface="Century" panose="02040604050505020304" pitchFamily="18" charset="0"/>
              </a:rPr>
              <a:t>1. hard to get  dataset with exposing to personal salary, so we can only try with public and goverment salary</a:t>
            </a:r>
          </a:p>
          <a:p>
            <a:pPr marL="0" indent="0">
              <a:buFontTx/>
              <a:buNone/>
            </a:pPr>
            <a:endParaRPr lang="zh-CN" altLang="en-US" sz="2000" b="1" dirty="0">
              <a:latin typeface="Century" panose="02040604050505020304" pitchFamily="18" charset="0"/>
              <a:sym typeface="Century" panose="02040604050505020304" pitchFamily="18" charset="0"/>
            </a:endParaRPr>
          </a:p>
          <a:p>
            <a:pPr marL="0" indent="0">
              <a:buFontTx/>
              <a:buNone/>
            </a:pPr>
            <a:r>
              <a:rPr lang="zh-CN" altLang="en-US" sz="2000" b="1" dirty="0">
                <a:latin typeface="Century" panose="02040604050505020304" pitchFamily="18" charset="0"/>
                <a:sym typeface="Century" panose="02040604050505020304" pitchFamily="18" charset="0"/>
              </a:rPr>
              <a:t>2. the pre-processing of data is a creative job, cause most of data is not structed enough to get into mapreduce clusters to being structed</a:t>
            </a:r>
          </a:p>
          <a:p>
            <a:pPr marL="0" indent="0">
              <a:buFontTx/>
              <a:buNone/>
            </a:pPr>
            <a:endParaRPr lang="zh-CN" altLang="en-US" sz="2000" b="1" dirty="0">
              <a:latin typeface="Century" panose="02040604050505020304" pitchFamily="18" charset="0"/>
              <a:sym typeface="Century" panose="02040604050505020304" pitchFamily="18" charset="0"/>
            </a:endParaRPr>
          </a:p>
          <a:p>
            <a:pPr marL="0" indent="0">
              <a:buFontTx/>
              <a:buNone/>
            </a:pPr>
            <a:r>
              <a:rPr lang="zh-CN" altLang="en-US" sz="2000" b="1" dirty="0">
                <a:latin typeface="Century" panose="02040604050505020304" pitchFamily="18" charset="0"/>
                <a:sym typeface="Century" panose="02040604050505020304" pitchFamily="18" charset="0"/>
              </a:rPr>
              <a:t>3. Cause we lack of bussiness and ecnomic backgroud , we spend a long time to figure out what we want from the dataset, and how we figure a way to obtain it.</a:t>
            </a:r>
          </a:p>
          <a:p>
            <a:pPr marL="0" indent="0">
              <a:buFontTx/>
              <a:buNone/>
            </a:pPr>
            <a:endParaRPr lang="zh-CN" altLang="en-US" sz="2000" b="1" dirty="0">
              <a:latin typeface="Century" panose="02040604050505020304" pitchFamily="18" charset="0"/>
              <a:sym typeface="Century" panose="02040604050505020304" pitchFamily="18" charset="0"/>
            </a:endParaRPr>
          </a:p>
          <a:p>
            <a:pPr marL="0" indent="0">
              <a:buFontTx/>
              <a:buNone/>
            </a:pPr>
            <a:r>
              <a:rPr lang="zh-CN" altLang="en-US" sz="2000" b="1" dirty="0">
                <a:latin typeface="Century" panose="02040604050505020304" pitchFamily="18" charset="0"/>
                <a:sym typeface="Century" panose="02040604050505020304" pitchFamily="18" charset="0"/>
              </a:rPr>
              <a:t>4. have a hard time deploying our program on AWS EMR.</a:t>
            </a:r>
          </a:p>
          <a:p>
            <a:pPr marL="0" indent="0">
              <a:buFontTx/>
              <a:buNone/>
            </a:pPr>
            <a:endParaRPr lang="zh-CN" altLang="en-US" sz="2000" b="1" dirty="0">
              <a:latin typeface="Century" panose="02040604050505020304" pitchFamily="18" charset="0"/>
              <a:sym typeface="Century" panose="02040604050505020304" pitchFamily="18" charset="0"/>
            </a:endParaRPr>
          </a:p>
        </p:txBody>
      </p:sp>
      <p:sp>
        <p:nvSpPr>
          <p:cNvPr id="5" name="Rectangle 2"/>
          <p:cNvSpPr txBox="1">
            <a:spLocks noChangeArrowheads="1"/>
          </p:cNvSpPr>
          <p:nvPr/>
        </p:nvSpPr>
        <p:spPr>
          <a:xfrm>
            <a:off x="438150" y="277813"/>
            <a:ext cx="8705850" cy="1243012"/>
          </a:xfrm>
          <a:prstGeom prst="rect">
            <a:avLst/>
          </a:prstGeom>
          <a:noFill/>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buFontTx/>
            </a:pPr>
            <a:r>
              <a:rPr lang="en-US" altLang="en-US" sz="3600" b="1" smtClean="0">
                <a:latin typeface="Century" panose="02040604050505020304" pitchFamily="18" charset="0"/>
                <a:sym typeface="Century" panose="02040604050505020304" pitchFamily="18" charset="0"/>
              </a:rPr>
              <a:t> </a:t>
            </a:r>
            <a:r>
              <a:rPr lang="en-US" altLang="zh-CN" sz="3600" b="1" smtClean="0">
                <a:solidFill>
                  <a:srgbClr val="00B0F0"/>
                </a:solidFill>
                <a:latin typeface="Century" panose="02040604050505020304" pitchFamily="18" charset="0"/>
                <a:sym typeface="Century" panose="02040604050505020304" pitchFamily="18" charset="0"/>
              </a:rPr>
              <a:t>Job Market Analysis based on bigdata</a:t>
            </a:r>
            <a:endParaRPr lang="zh-CN" altLang="en-US" sz="3600" b="1" dirty="0">
              <a:solidFill>
                <a:srgbClr val="00B0F0"/>
              </a:solidFill>
              <a:latin typeface="Century" panose="02040604050505020304" pitchFamily="18" charset="0"/>
              <a:sym typeface="Century" panose="020406040505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2295" y="619000"/>
            <a:ext cx="8277725" cy="840230"/>
          </a:xfrm>
          <a:prstGeom prst="rect">
            <a:avLst/>
          </a:prstGeom>
        </p:spPr>
        <p:txBody>
          <a:bodyPr wrap="square">
            <a:spAutoFit/>
          </a:bodyPr>
          <a:lstStyle/>
          <a:p>
            <a:pPr marL="0" indent="0">
              <a:lnSpc>
                <a:spcPct val="90000"/>
              </a:lnSpc>
              <a:buFontTx/>
              <a:buNone/>
            </a:pPr>
            <a:r>
              <a:rPr lang="en-US" altLang="en-US" b="1" dirty="0" smtClean="0">
                <a:latin typeface="Century" panose="02040604050505020304" pitchFamily="18" charset="0"/>
                <a:sym typeface="Century" panose="02040604050505020304" pitchFamily="18" charset="0"/>
              </a:rPr>
              <a:t>Result</a:t>
            </a:r>
            <a:r>
              <a:rPr lang="zh-CN" altLang="en-US" b="1" dirty="0" smtClean="0">
                <a:latin typeface="Century" panose="02040604050505020304" pitchFamily="18" charset="0"/>
                <a:sym typeface="Century" panose="02040604050505020304" pitchFamily="18" charset="0"/>
              </a:rPr>
              <a:t>s:</a:t>
            </a:r>
          </a:p>
          <a:p>
            <a:pPr lvl="0">
              <a:lnSpc>
                <a:spcPct val="90000"/>
              </a:lnSpc>
            </a:pPr>
            <a:r>
              <a:rPr lang="zh-CN" altLang="en-US" b="1" dirty="0" smtClean="0">
                <a:latin typeface="Century" panose="02040604050505020304" pitchFamily="18" charset="0"/>
                <a:sym typeface="Century" panose="02040604050505020304" pitchFamily="18" charset="0"/>
              </a:rPr>
              <a:t>1. the relation between </a:t>
            </a:r>
            <a:r>
              <a:rPr lang="en-US" altLang="zh-CN" b="1" dirty="0" smtClean="0">
                <a:latin typeface="Century" panose="02040604050505020304" pitchFamily="18" charset="0"/>
                <a:sym typeface="Century" panose="02040604050505020304" pitchFamily="18" charset="0"/>
              </a:rPr>
              <a:t>salary and some  </a:t>
            </a:r>
            <a:r>
              <a:rPr lang="en-US" altLang="en-US" dirty="0" smtClean="0">
                <a:latin typeface="Arial Unicode MS" panose="020B0604020202020204" pitchFamily="34" charset="-122"/>
                <a:ea typeface="inherit"/>
              </a:rPr>
              <a:t>Abstract </a:t>
            </a:r>
            <a:r>
              <a:rPr lang="en-US" altLang="en-US" dirty="0">
                <a:latin typeface="Arial Unicode MS" panose="020B0604020202020204" pitchFamily="34" charset="-122"/>
                <a:ea typeface="inherit"/>
              </a:rPr>
              <a:t>skills </a:t>
            </a:r>
            <a:r>
              <a:rPr lang="en-US" altLang="en-US" dirty="0" smtClean="0">
                <a:latin typeface="Arial Unicode MS" panose="020B0604020202020204" pitchFamily="34" charset="-122"/>
                <a:ea typeface="inherit"/>
              </a:rPr>
              <a:t>or </a:t>
            </a:r>
            <a:r>
              <a:rPr lang="en-US" altLang="en-US" dirty="0">
                <a:latin typeface="Arial Unicode MS" panose="020B0604020202020204" pitchFamily="34" charset="-122"/>
                <a:ea typeface="inherit"/>
              </a:rPr>
              <a:t>qualifications</a:t>
            </a:r>
            <a:r>
              <a:rPr lang="en-US" altLang="en-US" sz="400" dirty="0"/>
              <a:t> </a:t>
            </a:r>
            <a:endParaRPr lang="en-US" altLang="en-US" dirty="0"/>
          </a:p>
          <a:p>
            <a:pPr marL="0" indent="0">
              <a:lnSpc>
                <a:spcPct val="90000"/>
              </a:lnSpc>
              <a:buFontTx/>
              <a:buNone/>
            </a:pPr>
            <a:r>
              <a:rPr lang="zh-CN" altLang="en-US" b="1" dirty="0" smtClean="0">
                <a:latin typeface="Century" panose="02040604050505020304" pitchFamily="18" charset="0"/>
                <a:sym typeface="Century" panose="02040604050505020304" pitchFamily="18" charset="0"/>
              </a:rPr>
              <a:t> </a:t>
            </a:r>
            <a:endParaRPr lang="zh-CN" altLang="en-US" sz="1400" b="1" dirty="0">
              <a:latin typeface="Century" panose="02040604050505020304" pitchFamily="18" charset="0"/>
              <a:sym typeface="Century" panose="02040604050505020304" pitchFamily="18" charset="0"/>
            </a:endParaRPr>
          </a:p>
        </p:txBody>
      </p:sp>
      <p:sp>
        <p:nvSpPr>
          <p:cNvPr id="5" name="Rectangle 2"/>
          <p:cNvSpPr txBox="1">
            <a:spLocks noChangeArrowheads="1"/>
          </p:cNvSpPr>
          <p:nvPr/>
        </p:nvSpPr>
        <p:spPr>
          <a:xfrm>
            <a:off x="-219095" y="-90995"/>
            <a:ext cx="8705850" cy="1243012"/>
          </a:xfrm>
          <a:prstGeom prst="rect">
            <a:avLst/>
          </a:prstGeom>
          <a:noFill/>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buFontTx/>
            </a:pPr>
            <a:r>
              <a:rPr lang="en-US" altLang="en-US" sz="3600" b="1" dirty="0" smtClean="0">
                <a:latin typeface="Century" panose="02040604050505020304" pitchFamily="18" charset="0"/>
                <a:sym typeface="Century" panose="02040604050505020304" pitchFamily="18" charset="0"/>
              </a:rPr>
              <a:t> </a:t>
            </a:r>
            <a:r>
              <a:rPr lang="en-US" altLang="zh-CN" sz="3600" b="1" dirty="0" smtClean="0">
                <a:solidFill>
                  <a:srgbClr val="00B0F0"/>
                </a:solidFill>
                <a:latin typeface="Century" panose="02040604050505020304" pitchFamily="18" charset="0"/>
                <a:sym typeface="Century" panose="02040604050505020304" pitchFamily="18" charset="0"/>
              </a:rPr>
              <a:t>Job Market Analysis based on </a:t>
            </a:r>
            <a:r>
              <a:rPr lang="en-US" altLang="zh-CN" sz="3600" b="1" dirty="0" err="1" smtClean="0">
                <a:solidFill>
                  <a:srgbClr val="00B0F0"/>
                </a:solidFill>
                <a:latin typeface="Century" panose="02040604050505020304" pitchFamily="18" charset="0"/>
                <a:sym typeface="Century" panose="02040604050505020304" pitchFamily="18" charset="0"/>
              </a:rPr>
              <a:t>bigdata</a:t>
            </a:r>
            <a:endParaRPr lang="zh-CN" altLang="en-US" sz="3600" b="1" dirty="0">
              <a:solidFill>
                <a:srgbClr val="00B0F0"/>
              </a:solidFill>
              <a:latin typeface="Century" panose="02040604050505020304" pitchFamily="18" charset="0"/>
              <a:sym typeface="Century" panose="02040604050505020304"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1284790065"/>
              </p:ext>
            </p:extLst>
          </p:nvPr>
        </p:nvGraphicFramePr>
        <p:xfrm>
          <a:off x="224589" y="1459230"/>
          <a:ext cx="8486273" cy="44407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098710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186</TotalTime>
  <Pages>0</Pages>
  <Words>1080</Words>
  <Characters>0</Characters>
  <Application>Microsoft Office PowerPoint</Application>
  <DocSecurity>0</DocSecurity>
  <PresentationFormat>全屏显示(4:3)</PresentationFormat>
  <Lines>0</Lines>
  <Paragraphs>162</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 Unicode MS</vt:lpstr>
      <vt:lpstr>inherit</vt:lpstr>
      <vt:lpstr>宋体</vt:lpstr>
      <vt:lpstr>Arial</vt:lpstr>
      <vt:lpstr>Calibri</vt:lpstr>
      <vt:lpstr>Century</vt:lpstr>
      <vt:lpstr>Century Gothic</vt:lpstr>
      <vt:lpstr>Times New Roman</vt:lpstr>
      <vt:lpstr>Verdana</vt:lpstr>
      <vt:lpstr>Wingdings</vt:lpstr>
      <vt:lpstr>Wingdings 3</vt:lpstr>
      <vt:lpstr>Ion</vt:lpstr>
      <vt:lpstr>Analytics Project  Presentation</vt:lpstr>
      <vt:lpstr> Job Market Analysis based on bigdata</vt:lpstr>
      <vt:lpstr>PowerPoint 演示文稿</vt:lpstr>
      <vt:lpstr>PowerPoint 演示文稿</vt:lpstr>
      <vt:lpstr>PowerPoint 演示文稿</vt:lpstr>
      <vt:lpstr>Depolyment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Project  Presentation - Fall 2014</dc:title>
  <dc:subject/>
  <dc:creator>Lenovo</dc:creator>
  <cp:keywords/>
  <dc:description/>
  <cp:lastModifiedBy>rui guo</cp:lastModifiedBy>
  <cp:revision>34</cp:revision>
  <dcterms:created xsi:type="dcterms:W3CDTF">2013-11-15T06:11:31Z</dcterms:created>
  <dcterms:modified xsi:type="dcterms:W3CDTF">2015-02-11T23:35:52Z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1033-9.1.0.4746</vt:lpwstr>
  </property>
</Properties>
</file>