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367" autoAdjust="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700CB-C04D-4C19-85B7-51FD95AF1376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C0D0-7ADD-4BA5-BD24-AC5F6C96D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今天主要给大家讲一下上次课布置的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，一是用</a:t>
            </a:r>
            <a:r>
              <a:rPr lang="en-US" altLang="zh-CN" dirty="0" smtClean="0"/>
              <a:t>BFS,DFS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A*</a:t>
            </a:r>
            <a:r>
              <a:rPr lang="zh-CN" altLang="en-US" dirty="0" smtClean="0"/>
              <a:t>进行路径搜索，二是用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*算法来解决八数码问题。这两个问题都可以看作是寻找从初始状态到目标状态的路径的问题。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代码中用到的比较重要的数据结构，变量和数据的操作（优先队列</a:t>
            </a:r>
            <a:r>
              <a:rPr lang="en-US" altLang="zh-CN" dirty="0" err="1" smtClean="0"/>
              <a:t>openlist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和取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closelist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代码中用到的比较重要的数据结构，变量和数据的操作（优先队列</a:t>
            </a:r>
            <a:r>
              <a:rPr lang="en-US" altLang="zh-CN" dirty="0" err="1" smtClean="0"/>
              <a:t>openlist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和取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closelist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代码中用到的比较重要的数据结构，变量和数据的操作（优先队列</a:t>
            </a:r>
            <a:r>
              <a:rPr lang="en-US" altLang="zh-CN" dirty="0" err="1" smtClean="0"/>
              <a:t>openlist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和取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closelist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代码中用到的比较重要的数据结构，变量和数据的操作（优先队列</a:t>
            </a:r>
            <a:r>
              <a:rPr lang="en-US" altLang="zh-CN" dirty="0" err="1" smtClean="0"/>
              <a:t>openlist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和取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closelist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代码中用到的比较重要的数据结构，变量和数据的操作（优先队列</a:t>
            </a:r>
            <a:r>
              <a:rPr lang="en-US" altLang="zh-CN" dirty="0" err="1" smtClean="0"/>
              <a:t>openlist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和取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closelist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代码中用到的比较重要的数据结构，变量和数据的操作（优先队列</a:t>
            </a:r>
            <a:r>
              <a:rPr lang="en-US" altLang="zh-CN" dirty="0" err="1" smtClean="0"/>
              <a:t>openlist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和取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closelist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首先来简要的复习一下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的内容。广度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优先的策略是优先扩展最浅的节点，基本思想是，从顶点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出发，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访问所有与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相邻的点，或者说是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的子节点。访问结束后，再从这些子节点出发，继续访问它们的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相邻节点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，直到访问结束为止。在具体实现上，广度优先一般需要用到队列。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深度优先的策略是优先扩展最深的节点。基本思想简单说就是搜到底，重新搜。从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为起点进行搜索，访问它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的第一个没有被访问过的相邻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节点之后，再继续访问这个相邻节点的邻近节点，递归访问，直到所有节点都被访问过。深度优先搜索的过程是一个递归的过程，因为搜索与栈的后进先出相一致，所以一般是用栈来实现；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一般的搜索算法是这样子的：这里是</a:t>
            </a:r>
            <a:r>
              <a:rPr lang="en-US" altLang="zh-CN" dirty="0" smtClean="0"/>
              <a:t>BFS</a:t>
            </a:r>
            <a:r>
              <a:rPr lang="zh-CN" altLang="en-US" dirty="0" smtClean="0"/>
              <a:t>的一个伪代码，首先，先定义一个队列，用来存放</a:t>
            </a:r>
            <a:r>
              <a:rPr lang="en-US" altLang="zh-CN" dirty="0" smtClean="0"/>
              <a:t>frontier</a:t>
            </a:r>
            <a:r>
              <a:rPr lang="zh-CN" altLang="en-US" dirty="0" smtClean="0"/>
              <a:t>，然后只要这个队列非空，就每次从队头取出一个节点，对它的相邻节点进行访问。如果它的相邻节点没有被访问过，就加入队列。当访问到目标节点的时候，算法结束。需要</a:t>
            </a:r>
            <a:r>
              <a:rPr lang="zh-CN" altLang="en-US" dirty="0" smtClean="0"/>
              <a:t>注意的地方是，</a:t>
            </a:r>
            <a:r>
              <a:rPr lang="zh-CN" altLang="en-US" dirty="0" smtClean="0"/>
              <a:t>在程序里</a:t>
            </a:r>
            <a:r>
              <a:rPr lang="zh-CN" altLang="en-US" dirty="0" smtClean="0"/>
              <a:t>需要维护一个访问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，来判断和更新每个节点的访问状态。节点</a:t>
            </a:r>
            <a:r>
              <a:rPr lang="en-US" altLang="zh-CN" dirty="0" smtClean="0"/>
              <a:t>visited</a:t>
            </a:r>
            <a:r>
              <a:rPr lang="zh-CN" altLang="en-US" dirty="0" smtClean="0"/>
              <a:t>的顺序就是从开始节点到目标节点的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搜索路径；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不同搜索方法的主要区别就在于选择</a:t>
            </a:r>
            <a:r>
              <a:rPr lang="en-US" altLang="zh-CN" dirty="0" smtClean="0"/>
              <a:t>frontier</a:t>
            </a:r>
            <a:r>
              <a:rPr lang="zh-CN" altLang="en-US" dirty="0" smtClean="0"/>
              <a:t>里面的节点方式的不同。例如，前面的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是选择最早加入队列的节点，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是选择在栈的最上面，也就是最后加进去栈的节点；</a:t>
            </a:r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*搜索，是选择</a:t>
            </a:r>
            <a:r>
              <a:rPr lang="en-US" altLang="zh-CN" dirty="0" smtClean="0"/>
              <a:t>frontier</a:t>
            </a:r>
            <a:r>
              <a:rPr lang="zh-CN" altLang="en-US" dirty="0" smtClean="0"/>
              <a:t>里面代价最小，也就是具有最高的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的节点，从</a:t>
            </a:r>
            <a:r>
              <a:rPr lang="en-US" altLang="zh-CN" dirty="0" smtClean="0"/>
              <a:t>frontier</a:t>
            </a:r>
            <a:r>
              <a:rPr lang="zh-CN" altLang="en-US" dirty="0" smtClean="0"/>
              <a:t>里面拿出来，之后对这个节点来进行</a:t>
            </a:r>
            <a:r>
              <a:rPr lang="en-US" altLang="zh-CN" dirty="0" smtClean="0"/>
              <a:t>expand</a:t>
            </a:r>
            <a:r>
              <a:rPr lang="zh-CN" altLang="en-US" dirty="0" smtClean="0"/>
              <a:t>，找它的临近未访问节点，加入</a:t>
            </a:r>
            <a:r>
              <a:rPr lang="en-US" altLang="zh-CN" dirty="0" smtClean="0"/>
              <a:t>frontier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在算法实现的细节上，还包括对这个选择的节点是否是目标节点进行判断，以及把它加入</a:t>
            </a:r>
            <a:r>
              <a:rPr lang="en-US" altLang="zh-CN" dirty="0" smtClean="0"/>
              <a:t>explored set</a:t>
            </a:r>
            <a:r>
              <a:rPr lang="zh-CN" altLang="en-US" dirty="0" smtClean="0"/>
              <a:t>，还有对新加入</a:t>
            </a:r>
            <a:r>
              <a:rPr lang="en-US" altLang="zh-CN" dirty="0" smtClean="0"/>
              <a:t>frontier</a:t>
            </a:r>
            <a:r>
              <a:rPr lang="zh-CN" altLang="en-US" dirty="0" smtClean="0"/>
              <a:t>的节点进行状态的更新等。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5DAF-DC25-40CA-AA0F-A4B373E8C1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Project1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A* search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For</a:t>
            </a:r>
            <a:r>
              <a:rPr lang="en-US" altLang="zh-CN" sz="2000" dirty="0" smtClean="0">
                <a:solidFill>
                  <a:srgbClr val="C00000"/>
                </a:solidFill>
              </a:rPr>
              <a:t> shortest path search </a:t>
            </a:r>
            <a:r>
              <a:rPr lang="en-US" altLang="zh-CN" sz="2000" dirty="0" smtClean="0"/>
              <a:t>problem:</a:t>
            </a:r>
          </a:p>
          <a:p>
            <a:pPr>
              <a:buNone/>
            </a:pPr>
            <a:r>
              <a:rPr lang="en-US" altLang="zh-CN" sz="2000" dirty="0" smtClean="0"/>
              <a:t>pseudo code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                      </a:t>
            </a:r>
          </a:p>
          <a:p>
            <a:pPr>
              <a:buNone/>
            </a:pPr>
            <a:r>
              <a:rPr lang="en-US" altLang="zh-CN" sz="2000" dirty="0" smtClean="0"/>
              <a:t>                                      </a:t>
            </a:r>
            <a:r>
              <a:rPr lang="en-US" altLang="zh-CN" sz="1200" dirty="0" smtClean="0"/>
              <a:t>else if </a:t>
            </a:r>
            <a:r>
              <a:rPr lang="en-US" altLang="zh-CN" sz="1200" dirty="0" err="1" smtClean="0"/>
              <a:t>current.g+edge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current,successors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])&gt;=successors[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].g</a:t>
            </a:r>
          </a:p>
          <a:p>
            <a:pPr>
              <a:buNone/>
            </a:pPr>
            <a:r>
              <a:rPr lang="en-US" altLang="zh-CN" sz="1200" dirty="0" smtClean="0"/>
              <a:t>                                                                       continue</a:t>
            </a:r>
          </a:p>
          <a:p>
            <a:pPr>
              <a:buNone/>
            </a:pPr>
            <a:r>
              <a:rPr lang="en-US" altLang="zh-CN" sz="1200" dirty="0" smtClean="0"/>
              <a:t>                                                               successors[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]-&gt;</a:t>
            </a:r>
            <a:r>
              <a:rPr lang="en-US" altLang="zh-CN" sz="1200" dirty="0" err="1" smtClean="0"/>
              <a:t>preNode</a:t>
            </a:r>
            <a:r>
              <a:rPr lang="en-US" altLang="zh-CN" sz="1200" dirty="0" smtClean="0"/>
              <a:t>=current</a:t>
            </a:r>
          </a:p>
          <a:p>
            <a:pPr>
              <a:buNone/>
            </a:pPr>
            <a:r>
              <a:rPr lang="en-US" altLang="zh-CN" sz="1200" dirty="0" smtClean="0">
                <a:solidFill>
                  <a:prstClr val="black"/>
                </a:solidFill>
              </a:rPr>
              <a:t>                                                               successors[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</a:rPr>
              <a:t>]-&gt;h=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computeHeuristic</a:t>
            </a:r>
            <a:r>
              <a:rPr lang="en-US" altLang="zh-CN" sz="1200" dirty="0" smtClean="0">
                <a:solidFill>
                  <a:prstClr val="black"/>
                </a:solidFill>
              </a:rPr>
              <a:t>(successor-&gt;state)</a:t>
            </a:r>
          </a:p>
          <a:p>
            <a:pPr>
              <a:buNone/>
            </a:pPr>
            <a:r>
              <a:rPr lang="en-US" altLang="zh-CN" sz="1200" dirty="0" smtClean="0">
                <a:solidFill>
                  <a:prstClr val="black"/>
                </a:solidFill>
              </a:rPr>
              <a:t>                                                               successors[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</a:rPr>
              <a:t>]-&gt;g=current-&gt;g+1</a:t>
            </a: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785926"/>
            <a:ext cx="63150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A* search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Code overview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priority_queue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&lt;</a:t>
            </a:r>
            <a:r>
              <a:rPr lang="en-US" altLang="zh-CN" sz="18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GraphNode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*,vector&lt;</a:t>
            </a:r>
            <a:r>
              <a:rPr lang="en-US" altLang="zh-CN" sz="18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GraphNode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*&gt;, </a:t>
            </a:r>
            <a:r>
              <a:rPr lang="en-US" altLang="zh-CN" sz="18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cmpLarge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&gt;  </a:t>
            </a:r>
            <a:r>
              <a:rPr lang="en-US" altLang="zh-CN" sz="1800" b="1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openlist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vector&lt;</a:t>
            </a:r>
            <a:r>
              <a:rPr lang="en-US" altLang="zh-CN" sz="18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GraphNode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*&gt; </a:t>
            </a:r>
            <a:r>
              <a:rPr lang="en-US" altLang="zh-CN" sz="1800" b="1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closelist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;</a:t>
            </a:r>
            <a:endParaRPr lang="zh-CN" altLang="en-US" sz="18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Graph </a:t>
            </a:r>
            <a:r>
              <a:rPr lang="en-US" altLang="zh-CN" sz="18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graph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altLang="zh-CN" sz="18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GraphNode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1800" b="1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initNode,goalNode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vector&lt;</a:t>
            </a:r>
            <a:r>
              <a:rPr lang="en-US" altLang="zh-CN" sz="18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int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&gt; </a:t>
            </a:r>
            <a:r>
              <a:rPr lang="en-US" altLang="zh-CN" sz="1800" b="1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resultPath</a:t>
            </a:r>
            <a:r>
              <a:rPr lang="en-US" altLang="zh-CN" sz="1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altLang="zh-CN" sz="1800" dirty="0" err="1" smtClean="0">
                <a:highlight>
                  <a:srgbClr val="FFFFFF"/>
                </a:highlight>
                <a:latin typeface="Arial" pitchFamily="34" charset="0"/>
                <a:ea typeface="Arial Unicode MS" pitchFamily="34" charset="-122"/>
                <a:cs typeface="Arial" pitchFamily="34" charset="0"/>
              </a:rPr>
              <a:t>openlist.top</a:t>
            </a:r>
            <a:r>
              <a:rPr lang="en-US" altLang="zh-CN" sz="1800" dirty="0" smtClean="0">
                <a:highlight>
                  <a:srgbClr val="FFFFFF"/>
                </a:highlight>
                <a:latin typeface="Arial" pitchFamily="34" charset="0"/>
                <a:ea typeface="Arial Unicode MS" pitchFamily="34" charset="-122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altLang="zh-CN" sz="1800" dirty="0" smtClean="0">
                <a:highlight>
                  <a:srgbClr val="FFFFFF"/>
                </a:highlight>
                <a:latin typeface="Arial" pitchFamily="34" charset="0"/>
                <a:ea typeface="Arial Unicode MS" pitchFamily="34" charset="-122"/>
                <a:cs typeface="Arial" pitchFamily="34" charset="0"/>
              </a:rPr>
              <a:t>openlist.pop()</a:t>
            </a:r>
          </a:p>
          <a:p>
            <a:pPr>
              <a:buNone/>
            </a:pPr>
            <a:r>
              <a:rPr lang="en-US" altLang="zh-CN" sz="1800" dirty="0" err="1" smtClean="0">
                <a:highlight>
                  <a:srgbClr val="FFFFFF"/>
                </a:highlight>
                <a:latin typeface="Arial" pitchFamily="34" charset="0"/>
                <a:ea typeface="Arial Unicode MS" pitchFamily="34" charset="-122"/>
                <a:cs typeface="Arial" pitchFamily="34" charset="0"/>
              </a:rPr>
              <a:t>openlist.push</a:t>
            </a:r>
            <a:r>
              <a:rPr lang="en-US" altLang="zh-CN" sz="1800" dirty="0" smtClean="0">
                <a:highlight>
                  <a:srgbClr val="FFFFFF"/>
                </a:highlight>
                <a:latin typeface="Arial" pitchFamily="34" charset="0"/>
                <a:ea typeface="Arial Unicode MS" pitchFamily="34" charset="-122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altLang="zh-CN" sz="1800" dirty="0" err="1" smtClean="0">
                <a:highlight>
                  <a:srgbClr val="FFFFFF"/>
                </a:highlight>
                <a:latin typeface="Arial" pitchFamily="34" charset="0"/>
                <a:ea typeface="Arial Unicode MS" pitchFamily="34" charset="-122"/>
                <a:cs typeface="Arial" pitchFamily="34" charset="0"/>
              </a:rPr>
              <a:t>clostlist.push</a:t>
            </a:r>
            <a:r>
              <a:rPr lang="en-US" altLang="zh-CN" sz="1800" dirty="0" smtClean="0">
                <a:highlight>
                  <a:srgbClr val="FFFFFF"/>
                </a:highlight>
                <a:latin typeface="Arial" pitchFamily="34" charset="0"/>
                <a:ea typeface="Arial Unicode MS" pitchFamily="34" charset="-122"/>
                <a:cs typeface="Arial" pitchFamily="34" charset="0"/>
              </a:rPr>
              <a:t>()</a:t>
            </a:r>
            <a:endParaRPr lang="en-US" altLang="zh-CN" sz="18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8 puzzle problem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Overview: </a:t>
            </a:r>
          </a:p>
          <a:p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Use A* search;</a:t>
            </a:r>
          </a:p>
          <a:p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Similar  to A* searching shortest path problem;</a:t>
            </a:r>
          </a:p>
          <a:p>
            <a:pPr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Initial state:                                                     goal state:</a:t>
            </a:r>
          </a:p>
          <a:p>
            <a:pPr>
              <a:buNone/>
            </a:pPr>
            <a:endParaRPr lang="en-US" altLang="zh-CN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altLang="zh-CN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altLang="zh-CN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State space:</a:t>
            </a:r>
          </a:p>
          <a:p>
            <a:pPr>
              <a:buNone/>
            </a:pPr>
            <a:endParaRPr lang="en-US" altLang="zh-CN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altLang="zh-CN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altLang="zh-CN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altLang="zh-CN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Actions</a:t>
            </a:r>
            <a:r>
              <a:rPr lang="zh-CN" altLang="en-US" sz="1800" dirty="0" smtClean="0">
                <a:latin typeface="Calibri" pitchFamily="34" charset="0"/>
                <a:cs typeface="Calibri" pitchFamily="34" charset="0"/>
              </a:rPr>
              <a:t>：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move 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up,down,right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and left</a:t>
            </a:r>
          </a:p>
          <a:p>
            <a:pPr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Cost: each step costs 1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571744"/>
            <a:ext cx="1044782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71744"/>
            <a:ext cx="1048067" cy="9855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5" y="3929066"/>
            <a:ext cx="1049274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32" y="3929066"/>
            <a:ext cx="1053621" cy="9950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396" y="3929066"/>
            <a:ext cx="1063714" cy="995087"/>
          </a:xfrm>
          <a:prstGeom prst="rect">
            <a:avLst/>
          </a:prstGeom>
        </p:spPr>
      </p:pic>
      <p:sp>
        <p:nvSpPr>
          <p:cNvPr id="11" name="文本框 20"/>
          <p:cNvSpPr txBox="1"/>
          <p:nvPr/>
        </p:nvSpPr>
        <p:spPr>
          <a:xfrm>
            <a:off x="4874196" y="431584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1680" y="3929066"/>
            <a:ext cx="1075907" cy="995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8 puzzle problem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Direction definition</a:t>
            </a:r>
          </a:p>
          <a:p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                down                     left                     up                      right</a:t>
            </a:r>
          </a:p>
          <a:p>
            <a:pPr>
              <a:buNone/>
            </a:pPr>
            <a:endParaRPr lang="en-US" altLang="zh-CN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Explanation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： 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the direction in which the neighbor node moves into the                        blank node;</a:t>
            </a:r>
          </a:p>
          <a:p>
            <a:pPr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785926"/>
            <a:ext cx="6505575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8 puzzle problem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General search algorithm</a:t>
            </a:r>
          </a:p>
          <a:p>
            <a:pPr>
              <a:buNone/>
            </a:pPr>
            <a:r>
              <a:rPr lang="en-US" altLang="zh-CN" sz="2000" dirty="0" smtClean="0"/>
              <a:t>  same as A* for searching shortest path problem.</a:t>
            </a:r>
            <a:endParaRPr lang="zh-CN" altLang="en-US" sz="2000" dirty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214554"/>
            <a:ext cx="7067550" cy="279082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8 puzzle problem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Pseudo code</a:t>
            </a:r>
          </a:p>
        </p:txBody>
      </p:sp>
      <p:pic>
        <p:nvPicPr>
          <p:cNvPr id="7" name="Picture 2" descr="绘图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74" y="1500174"/>
            <a:ext cx="5948565" cy="511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8 puzzle problem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Code overview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priority_queue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 and vector</a:t>
            </a:r>
            <a:endParaRPr lang="zh-CN" altLang="en-US" sz="2000" dirty="0" smtClean="0">
              <a:solidFill>
                <a:srgbClr val="219DD2"/>
              </a:solidFill>
              <a:latin typeface="Arial" pitchFamily="34" charset="0"/>
              <a:ea typeface="宋体" pitchFamily="2" charset="-122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priority_queue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&lt;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EightPuzzleState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*,vector&lt;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EightPuzzleState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*&gt;, 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cmpLarge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&gt;  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openlist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vector&lt;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EightPuzzleState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*&gt; 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closelist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;</a:t>
            </a:r>
            <a:endParaRPr lang="zh-CN" altLang="en-US" sz="2000" dirty="0" smtClean="0">
              <a:solidFill>
                <a:srgbClr val="219DD2"/>
              </a:solidFill>
              <a:latin typeface="Arial" pitchFamily="34" charset="0"/>
              <a:ea typeface="宋体" pitchFamily="2" charset="-122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EightPuzzleState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* state;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openlist.push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(state)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state = 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openlist.top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()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openlist.pop();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closelist.push_back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(state);</a:t>
            </a:r>
            <a:endParaRPr lang="zh-CN" altLang="en-US" sz="2000" dirty="0" smtClean="0">
              <a:solidFill>
                <a:srgbClr val="219DD2"/>
              </a:solidFill>
              <a:latin typeface="Arial" pitchFamily="34" charset="0"/>
              <a:ea typeface="宋体" pitchFamily="2" charset="-122"/>
            </a:endParaRPr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8 puzzle problem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Code overview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priority_queue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 and vector</a:t>
            </a:r>
            <a:endParaRPr lang="zh-CN" altLang="en-US" sz="2000" dirty="0" smtClean="0">
              <a:solidFill>
                <a:srgbClr val="219DD2"/>
              </a:solidFill>
              <a:latin typeface="Arial" pitchFamily="34" charset="0"/>
              <a:ea typeface="宋体" pitchFamily="2" charset="-122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priority_queue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&lt;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EightPuzzleState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*,vector&lt;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EightPuzzleState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*&gt;, 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cmpLarge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&gt;  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openlist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vector&lt;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EightPuzzleState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*&gt; 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closelist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;</a:t>
            </a:r>
            <a:endParaRPr lang="zh-CN" altLang="en-US" sz="2000" dirty="0" smtClean="0">
              <a:solidFill>
                <a:srgbClr val="219DD2"/>
              </a:solidFill>
              <a:latin typeface="Arial" pitchFamily="34" charset="0"/>
              <a:ea typeface="宋体" pitchFamily="2" charset="-122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EightPuzzleState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* state;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openlist.push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(state)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state = </a:t>
            </a: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openlist.top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()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openlist.pop();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closelist.push_back</a:t>
            </a:r>
            <a:r>
              <a:rPr lang="en-US" altLang="zh-CN" sz="2000" dirty="0" smtClean="0">
                <a:solidFill>
                  <a:srgbClr val="219DD2"/>
                </a:solidFill>
                <a:latin typeface="Arial" pitchFamily="34" charset="0"/>
                <a:ea typeface="宋体" pitchFamily="2" charset="-122"/>
              </a:rPr>
              <a:t>(state);</a:t>
            </a:r>
            <a:endParaRPr lang="zh-CN" altLang="en-US" sz="2000" dirty="0" smtClean="0">
              <a:solidFill>
                <a:srgbClr val="219DD2"/>
              </a:solidFill>
              <a:latin typeface="Arial" pitchFamily="34" charset="0"/>
              <a:ea typeface="宋体" pitchFamily="2" charset="-122"/>
            </a:endParaRPr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notation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For A* search for shortest path &amp; 8 puzzle problem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Make sure you understand every step in pseudo code before you start coding.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Allocate memory for every successors, otherwise you can’t trace back to initial state.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Use simple cases for debugging.</a:t>
            </a:r>
          </a:p>
          <a:p>
            <a:pPr>
              <a:buNone/>
            </a:pPr>
            <a:endParaRPr lang="zh-CN" altLang="en-US" sz="2000" dirty="0" smtClean="0">
              <a:solidFill>
                <a:srgbClr val="219DD2"/>
              </a:solidFill>
              <a:latin typeface="Arial" pitchFamily="34" charset="0"/>
              <a:ea typeface="宋体" pitchFamily="2" charset="-122"/>
            </a:endParaRPr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notation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About submitting your code:</a:t>
            </a:r>
          </a:p>
          <a:p>
            <a:pPr>
              <a:buNone/>
            </a:pPr>
            <a:r>
              <a:rPr lang="en-US" altLang="zh-CN" sz="2000" dirty="0" smtClean="0"/>
              <a:t>    Zip your BFS_DFS.hpp, BFS_DFS.cpp, AStar.hpp, </a:t>
            </a:r>
            <a:r>
              <a:rPr lang="en-US" altLang="zh-CN" sz="2000" dirty="0" err="1" smtClean="0"/>
              <a:t>AStar.cpp,eightpuzzle.hpp</a:t>
            </a:r>
            <a:r>
              <a:rPr lang="en-US" altLang="zh-CN" sz="2000" dirty="0" smtClean="0"/>
              <a:t> and eightpuzzle.cpp to  XXXXXXXX_project_1.zip, XXXXXXXX stands for your student ID, and submit it to FTP.</a:t>
            </a: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>
              <a:solidFill>
                <a:srgbClr val="219DD2"/>
              </a:solidFill>
              <a:latin typeface="Arial" pitchFamily="34" charset="0"/>
              <a:ea typeface="宋体" pitchFamily="2" charset="-122"/>
            </a:endParaRPr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Outline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ea typeface="造字工房悦黑体验版常规体"/>
              </a:rPr>
              <a:t>BFS, DFS</a:t>
            </a:r>
          </a:p>
          <a:p>
            <a:r>
              <a:rPr lang="en-US" altLang="zh-CN" sz="2000" dirty="0" smtClean="0">
                <a:ea typeface="造字工房悦黑体验版常规体"/>
              </a:rPr>
              <a:t>A*  graph search                   route finding/searching </a:t>
            </a:r>
          </a:p>
          <a:p>
            <a:r>
              <a:rPr lang="en-US" altLang="zh-CN" sz="2000" dirty="0" smtClean="0">
                <a:ea typeface="造字工房悦黑体验版常规体"/>
              </a:rPr>
              <a:t>8 puzzle problem</a:t>
            </a:r>
          </a:p>
          <a:p>
            <a:pPr>
              <a:buNone/>
            </a:pPr>
            <a:endParaRPr lang="zh-CN" altLang="en-US" sz="2000" dirty="0">
              <a:ea typeface="造字工房悦黑体验版常规体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号 6"/>
          <p:cNvSpPr/>
          <p:nvPr/>
        </p:nvSpPr>
        <p:spPr>
          <a:xfrm>
            <a:off x="3143240" y="1285860"/>
            <a:ext cx="214314" cy="92869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BFS, DFS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ea typeface="造字工房悦黑体验版常规体"/>
              </a:rPr>
              <a:t>BFS Review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 Strategy: expand a shallowest  node first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 implementation:  use FIFO queue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 </a:t>
            </a:r>
          </a:p>
          <a:p>
            <a:pPr>
              <a:buNone/>
            </a:pPr>
            <a:endParaRPr lang="en-US" altLang="zh-CN" sz="2000" dirty="0" smtClean="0">
              <a:ea typeface="造字工房悦黑体验版常规体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造字工房悦黑体验版常规体"/>
              </a:rPr>
              <a:t>DFS review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Strategy: expand a deepest node first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Implementation: use LIFO stack</a:t>
            </a:r>
            <a:endParaRPr lang="zh-CN" altLang="en-US" sz="2000" dirty="0">
              <a:ea typeface="造字工房悦黑体验版常规体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428736"/>
            <a:ext cx="3228975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BFS, DFS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General search algorithm:</a:t>
            </a:r>
          </a:p>
          <a:p>
            <a:r>
              <a:rPr lang="en-US" altLang="zh-CN" sz="2000" dirty="0" smtClean="0">
                <a:ea typeface="造字工房悦黑体验版常规体"/>
              </a:rPr>
              <a:t>BFS</a:t>
            </a:r>
          </a:p>
          <a:p>
            <a:endParaRPr lang="en-US" altLang="zh-CN" sz="2000" dirty="0" smtClean="0">
              <a:ea typeface="造字工房悦黑体验版常规体"/>
            </a:endParaRP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bfs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(Graph,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startNode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,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endNode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queue Q;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//the 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struture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for holding  explored nodes during search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vis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[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startNode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]=true   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Q.push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startNode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)         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//initialize:  push 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startNode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to the queue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while(Q is not empty)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     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=Q.pop()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      for  all nodes j adjacent to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              if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vis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[j]==false     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//if not visited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                  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vis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[j]=true      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                    if  j==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endNode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return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                            </a:t>
            </a:r>
            <a:r>
              <a:rPr lang="en-US" altLang="zh-CN" sz="1800" dirty="0" err="1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Q.push</a:t>
            </a:r>
            <a:r>
              <a:rPr lang="en-US" altLang="zh-CN" sz="1800" dirty="0" smtClean="0">
                <a:latin typeface="Times New Roman" pitchFamily="18" charset="0"/>
                <a:ea typeface="造字工房悦黑体验版常规体"/>
                <a:cs typeface="Times New Roman" pitchFamily="18" charset="0"/>
              </a:rPr>
              <a:t>(j)   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//push unvisited node to queue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                  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                          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</a:t>
            </a:r>
            <a:endParaRPr lang="zh-CN" altLang="en-US" sz="2000" dirty="0">
              <a:ea typeface="造字工房悦黑体验版常规体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4143380"/>
            <a:ext cx="3228975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BFS, DFS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General search algorithm:</a:t>
            </a:r>
          </a:p>
          <a:p>
            <a:r>
              <a:rPr lang="en-US" altLang="zh-CN" sz="2000" dirty="0" smtClean="0">
                <a:ea typeface="造字工房悦黑体验版常规体"/>
              </a:rPr>
              <a:t>DFS   </a:t>
            </a:r>
            <a:r>
              <a:rPr lang="en-US" altLang="zh-CN" sz="1800" dirty="0" smtClean="0">
                <a:solidFill>
                  <a:srgbClr val="C00000"/>
                </a:solidFill>
                <a:ea typeface="造字工房悦黑体验版常规体"/>
              </a:rPr>
              <a:t>(non-recursive algorithm)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dfs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(Graph,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startNode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,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endNode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stack  s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s.push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startNode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vis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[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startNode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)=true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s.push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startNode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)   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造字工房悦黑体验版常规体"/>
                <a:cs typeface="Times New Roman" pitchFamily="18" charset="0"/>
              </a:rPr>
              <a:t>//initialize the stack</a:t>
            </a:r>
            <a:endParaRPr lang="en-US" altLang="zh-CN" sz="18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while (s is not empty)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=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s.top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()     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//get the top node in the stack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for  all nodes j adjacent to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       if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vis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[j]==false     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//if not visited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              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vis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[j]=true      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                if  j==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endNode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return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                </a:t>
            </a:r>
            <a:r>
              <a:rPr lang="en-US" altLang="zh-CN" sz="1800" dirty="0" err="1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s.push</a:t>
            </a: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(j)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                break  for loop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//break after one neighbor node is added to stack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                                             //so that next round start from this new node</a:t>
            </a: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     if all nodes j adjacent to i are visited  s.pop()</a:t>
            </a:r>
          </a:p>
          <a:p>
            <a:pPr>
              <a:buNone/>
            </a:pPr>
            <a:endParaRPr lang="en-US" altLang="zh-CN" sz="1800" dirty="0" smtClean="0">
              <a:ea typeface="造字工房悦黑体验版常规体"/>
            </a:endParaRPr>
          </a:p>
          <a:p>
            <a:pPr>
              <a:buNone/>
            </a:pPr>
            <a:r>
              <a:rPr lang="en-US" altLang="zh-CN" sz="1800" dirty="0" smtClean="0">
                <a:ea typeface="造字工房悦黑体验版常规体"/>
              </a:rPr>
              <a:t>            </a:t>
            </a:r>
          </a:p>
          <a:p>
            <a:pPr>
              <a:buNone/>
            </a:pPr>
            <a:endParaRPr lang="en-US" altLang="zh-CN" sz="1800" dirty="0" smtClean="0">
              <a:ea typeface="造字工房悦黑体验版常规体"/>
            </a:endParaRPr>
          </a:p>
          <a:p>
            <a:pPr>
              <a:buNone/>
            </a:pPr>
            <a:r>
              <a:rPr lang="en-US" altLang="zh-CN" sz="1800" dirty="0" smtClean="0">
                <a:ea typeface="造字工房悦黑体验版常规体"/>
              </a:rPr>
              <a:t>        </a:t>
            </a:r>
            <a:r>
              <a:rPr lang="en-US" altLang="zh-CN" sz="2000" dirty="0" smtClean="0">
                <a:ea typeface="造字工房悦黑体验版常规体"/>
              </a:rPr>
              <a:t>                   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                          </a:t>
            </a:r>
          </a:p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 </a:t>
            </a:r>
            <a:endParaRPr lang="zh-CN" altLang="en-US" sz="2000" dirty="0">
              <a:ea typeface="造字工房悦黑体验版常规体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4071942"/>
            <a:ext cx="3228975" cy="1495425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857224" y="4000504"/>
            <a:ext cx="142876" cy="2714644"/>
          </a:xfrm>
          <a:prstGeom prst="leftBrace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A* search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ea typeface="造字工房悦黑体验版常规体"/>
              </a:rPr>
              <a:t>Review</a:t>
            </a:r>
          </a:p>
          <a:p>
            <a:pPr>
              <a:buNone/>
            </a:pPr>
            <a:r>
              <a:rPr lang="en-US" altLang="zh-CN" sz="2400" dirty="0" smtClean="0">
                <a:ea typeface="造字工房悦黑体验版常规体"/>
              </a:rPr>
              <a:t> </a:t>
            </a:r>
            <a:r>
              <a:rPr lang="en-US" altLang="zh-CN" sz="2000" dirty="0" smtClean="0">
                <a:ea typeface="造字工房悦黑体验版常规体"/>
              </a:rPr>
              <a:t>Strategy: expand node with smallest g(n)+h(n) first.</a:t>
            </a:r>
          </a:p>
          <a:p>
            <a:pPr>
              <a:buNone/>
            </a:pPr>
            <a:endParaRPr lang="en-US" altLang="zh-CN" sz="2000" dirty="0" smtClean="0">
              <a:ea typeface="造字工房悦黑体验版常规体"/>
            </a:endParaRPr>
          </a:p>
          <a:p>
            <a:pPr>
              <a:buNone/>
            </a:pPr>
            <a:r>
              <a:rPr lang="en-US" altLang="zh-CN" sz="2000" dirty="0" smtClean="0"/>
              <a:t>        g: cost from initial node to current node</a:t>
            </a:r>
          </a:p>
          <a:p>
            <a:pPr>
              <a:buNone/>
            </a:pPr>
            <a:r>
              <a:rPr lang="en-US" altLang="zh-CN" sz="2000" dirty="0" smtClean="0"/>
              <a:t>        h: heuristic from current node to goal node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en-US" sz="2000" dirty="0" smtClean="0"/>
              <a:t>h(A) = 9, h(B) = 5, h(C) = 9, h(D) = 6, h(E) = 3, h(F) = 0</a:t>
            </a:r>
          </a:p>
          <a:p>
            <a:pPr>
              <a:buNone/>
            </a:pPr>
            <a:endParaRPr lang="zh-CN" altLang="en-US" sz="20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786190"/>
            <a:ext cx="3162300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A* search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ea typeface="造字工房悦黑体验版常规体"/>
              </a:rPr>
              <a:t>General search algorithm: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In the loop:</a:t>
            </a:r>
          </a:p>
          <a:p>
            <a:r>
              <a:rPr lang="en-US" altLang="zh-CN" sz="2000" dirty="0" smtClean="0"/>
              <a:t>Choose a node from frontier  </a:t>
            </a:r>
            <a:r>
              <a:rPr lang="en-US" altLang="zh-CN" sz="1800" dirty="0" smtClean="0"/>
              <a:t>(according to </a:t>
            </a:r>
            <a:r>
              <a:rPr lang="en-US" altLang="zh-CN" sz="1800" dirty="0" err="1" smtClean="0"/>
              <a:t>prioroty,then</a:t>
            </a:r>
            <a:r>
              <a:rPr lang="en-US" altLang="zh-CN" sz="1800" dirty="0" smtClean="0"/>
              <a:t> update explored set)</a:t>
            </a:r>
          </a:p>
          <a:p>
            <a:r>
              <a:rPr lang="en-US" altLang="zh-CN" sz="2000" dirty="0" smtClean="0"/>
              <a:t>Expand the chosen node </a:t>
            </a:r>
            <a:r>
              <a:rPr lang="en-US" altLang="zh-CN" sz="1800" dirty="0" smtClean="0"/>
              <a:t>(find its successors, check if each successor can be added to frontier)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643050"/>
            <a:ext cx="6823223" cy="269434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A* search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For</a:t>
            </a:r>
            <a:r>
              <a:rPr lang="en-US" altLang="zh-CN" sz="2000" dirty="0" smtClean="0">
                <a:solidFill>
                  <a:srgbClr val="C00000"/>
                </a:solidFill>
              </a:rPr>
              <a:t> shortest path search </a:t>
            </a:r>
            <a:r>
              <a:rPr lang="en-US" altLang="zh-CN" sz="2000" dirty="0" smtClean="0"/>
              <a:t>problem:</a:t>
            </a:r>
          </a:p>
          <a:p>
            <a:pPr>
              <a:buNone/>
            </a:pPr>
            <a:r>
              <a:rPr lang="en-US" altLang="zh-CN" sz="2000" dirty="0" smtClean="0"/>
              <a:t>g: for each move from node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to j,  g(j) = g(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+ edge(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 </a:t>
            </a:r>
          </a:p>
          <a:p>
            <a:pPr>
              <a:buNone/>
            </a:pPr>
            <a:r>
              <a:rPr lang="en-US" altLang="zh-CN" sz="2000" dirty="0" smtClean="0"/>
              <a:t>h: one option of choosing heuristic is to use the geometry distance</a:t>
            </a:r>
          </a:p>
          <a:p>
            <a:pPr>
              <a:buNone/>
            </a:pPr>
            <a:r>
              <a:rPr lang="en-US" altLang="zh-CN" sz="2000" dirty="0" smtClean="0"/>
              <a:t>             </a:t>
            </a:r>
          </a:p>
          <a:p>
            <a:pPr>
              <a:buNone/>
            </a:pPr>
            <a:r>
              <a:rPr lang="en-US" altLang="zh-CN" sz="2000" dirty="0" smtClean="0"/>
              <a:t>      for example: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en-US" sz="1800" dirty="0" smtClean="0"/>
              <a:t>      h(A) = 9, h(B) = 5, h(C) = 9, h(D) = 6, h(E) = 3, h(F) = 0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928934"/>
            <a:ext cx="3162300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70C0"/>
                </a:solidFill>
                <a:cs typeface="Calibri" pitchFamily="34" charset="0"/>
              </a:rPr>
              <a:t>A* search</a:t>
            </a:r>
            <a:endParaRPr lang="zh-CN" altLang="en-US" sz="3600" dirty="0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For</a:t>
            </a:r>
            <a:r>
              <a:rPr lang="en-US" altLang="zh-CN" sz="2000" dirty="0" smtClean="0">
                <a:solidFill>
                  <a:srgbClr val="C00000"/>
                </a:solidFill>
              </a:rPr>
              <a:t> shortest path search </a:t>
            </a:r>
            <a:r>
              <a:rPr lang="en-US" altLang="zh-CN" sz="2000" dirty="0" smtClean="0"/>
              <a:t>problem:</a:t>
            </a:r>
          </a:p>
          <a:p>
            <a:pPr>
              <a:buNone/>
            </a:pPr>
            <a:r>
              <a:rPr lang="en-US" altLang="zh-CN" sz="2000" dirty="0" smtClean="0"/>
              <a:t>Implementation details: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openlist</a:t>
            </a:r>
            <a:r>
              <a:rPr lang="en-US" altLang="zh-CN" sz="2000" dirty="0" smtClean="0"/>
              <a:t>: stores frontier</a:t>
            </a:r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openlist</a:t>
            </a:r>
            <a:r>
              <a:rPr lang="en-US" altLang="zh-CN" sz="1800" dirty="0" smtClean="0"/>
              <a:t> is a </a:t>
            </a:r>
            <a:r>
              <a:rPr lang="en-US" altLang="zh-CN" sz="1800" dirty="0" smtClean="0">
                <a:solidFill>
                  <a:srgbClr val="C00000"/>
                </a:solidFill>
              </a:rPr>
              <a:t>prior queue </a:t>
            </a:r>
            <a:r>
              <a:rPr lang="en-US" altLang="zh-CN" sz="1800" dirty="0" smtClean="0"/>
              <a:t>ordered by </a:t>
            </a:r>
            <a:r>
              <a:rPr lang="en-US" altLang="zh-CN" sz="1800" dirty="0" err="1" smtClean="0"/>
              <a:t>g+h</a:t>
            </a:r>
            <a:r>
              <a:rPr lang="en-US" altLang="zh-CN" sz="1800" dirty="0" smtClean="0"/>
              <a:t> values;</a:t>
            </a:r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openlist.top</a:t>
            </a:r>
            <a:r>
              <a:rPr lang="en-US" altLang="zh-CN" sz="1800" dirty="0" smtClean="0"/>
              <a:t>() returns a node with smallest </a:t>
            </a:r>
            <a:r>
              <a:rPr lang="en-US" altLang="zh-CN" sz="1800" dirty="0" err="1" smtClean="0"/>
              <a:t>g+h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2000" dirty="0" err="1" smtClean="0"/>
              <a:t>closelist</a:t>
            </a:r>
            <a:r>
              <a:rPr lang="en-US" altLang="zh-CN" sz="2000" dirty="0" smtClean="0"/>
              <a:t>: stores explored nodes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1800" dirty="0" err="1" smtClean="0"/>
              <a:t>closelist</a:t>
            </a:r>
            <a:r>
              <a:rPr lang="en-US" altLang="zh-CN" sz="1800" dirty="0" smtClean="0"/>
              <a:t> is an un-ordered list;</a:t>
            </a:r>
            <a:endParaRPr lang="en-US" altLang="zh-CN" sz="2000" dirty="0" smtClean="0"/>
          </a:p>
          <a:p>
            <a:r>
              <a:rPr lang="en-US" altLang="zh-CN" sz="2000" dirty="0" smtClean="0"/>
              <a:t>Each node: represents </a:t>
            </a:r>
            <a:r>
              <a:rPr lang="en-US" altLang="zh-CN" sz="2000" dirty="0" smtClean="0">
                <a:solidFill>
                  <a:srgbClr val="C00000"/>
                </a:solidFill>
              </a:rPr>
              <a:t>an actual node </a:t>
            </a:r>
            <a:r>
              <a:rPr lang="en-US" altLang="zh-CN" sz="2000" dirty="0" smtClean="0"/>
              <a:t>in state graph;</a:t>
            </a:r>
          </a:p>
          <a:p>
            <a:pPr>
              <a:buNone/>
            </a:pPr>
            <a:r>
              <a:rPr lang="en-US" altLang="zh-CN" sz="1800" dirty="0" smtClean="0"/>
              <a:t>main data:  node number, h and g, </a:t>
            </a:r>
          </a:p>
          <a:p>
            <a:pPr>
              <a:buNone/>
            </a:pPr>
            <a:r>
              <a:rPr lang="en-US" altLang="zh-CN" sz="1800" dirty="0" smtClean="0"/>
              <a:t>                     a pointer to its parent node, in order to reverse the search path</a:t>
            </a:r>
          </a:p>
          <a:p>
            <a:pPr>
              <a:buNone/>
            </a:pP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500034" y="1000108"/>
            <a:ext cx="6715172" cy="158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4724603"/>
            <a:ext cx="1991668" cy="2133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1545</Words>
  <PresentationFormat>全屏显示(4:3)</PresentationFormat>
  <Paragraphs>225</Paragraphs>
  <Slides>19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Project1 </vt:lpstr>
      <vt:lpstr>Outline</vt:lpstr>
      <vt:lpstr>BFS, DFS</vt:lpstr>
      <vt:lpstr>BFS, DFS</vt:lpstr>
      <vt:lpstr>BFS, DFS</vt:lpstr>
      <vt:lpstr>A* search</vt:lpstr>
      <vt:lpstr>A* search</vt:lpstr>
      <vt:lpstr>A* search</vt:lpstr>
      <vt:lpstr>A* search</vt:lpstr>
      <vt:lpstr>A* search</vt:lpstr>
      <vt:lpstr>A* search</vt:lpstr>
      <vt:lpstr>8 puzzle problem</vt:lpstr>
      <vt:lpstr>8 puzzle problem</vt:lpstr>
      <vt:lpstr>8 puzzle problem</vt:lpstr>
      <vt:lpstr>8 puzzle problem</vt:lpstr>
      <vt:lpstr>8 puzzle problem</vt:lpstr>
      <vt:lpstr>8 puzzle problem</vt:lpstr>
      <vt:lpstr>notation</vt:lpstr>
      <vt:lpstr>notation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 </dc:title>
  <dc:creator>win</dc:creator>
  <cp:lastModifiedBy>win</cp:lastModifiedBy>
  <cp:revision>29</cp:revision>
  <dcterms:created xsi:type="dcterms:W3CDTF">2017-03-12T11:48:16Z</dcterms:created>
  <dcterms:modified xsi:type="dcterms:W3CDTF">2017-03-13T10:29:45Z</dcterms:modified>
</cp:coreProperties>
</file>