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9735C-2BF8-4B9C-AEE6-E741B64C88FC}" type="datetimeFigureOut">
              <a:rPr lang="zh-CN" altLang="en-US" smtClean="0"/>
              <a:t>2020/7/28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809A1E-2162-4378-B805-B85417DED4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25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809A1E-2162-4378-B805-B85417DED41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033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809A1E-2162-4378-B805-B85417DED41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49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93C2267-F46B-4A22-AA47-B7E002739D77}" type="datetimeFigureOut">
              <a:rPr lang="zh-CN" altLang="en-US" smtClean="0"/>
              <a:t>2020/7/28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10684E3-5483-4914-93D8-0A25D5E41FD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07299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C2267-F46B-4A22-AA47-B7E002739D77}" type="datetimeFigureOut">
              <a:rPr lang="zh-CN" altLang="en-US" smtClean="0"/>
              <a:t>2020/7/28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84E3-5483-4914-93D8-0A25D5E41F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853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C2267-F46B-4A22-AA47-B7E002739D77}" type="datetimeFigureOut">
              <a:rPr lang="zh-CN" altLang="en-US" smtClean="0"/>
              <a:t>2020/7/28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84E3-5483-4914-93D8-0A25D5E41F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105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C2267-F46B-4A22-AA47-B7E002739D77}" type="datetimeFigureOut">
              <a:rPr lang="zh-CN" altLang="en-US" smtClean="0"/>
              <a:t>2020/7/28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84E3-5483-4914-93D8-0A25D5E41F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265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3C2267-F46B-4A22-AA47-B7E002739D77}" type="datetimeFigureOut">
              <a:rPr lang="zh-CN" altLang="en-US" smtClean="0"/>
              <a:t>2020/7/28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0684E3-5483-4914-93D8-0A25D5E41FD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888775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C2267-F46B-4A22-AA47-B7E002739D77}" type="datetimeFigureOut">
              <a:rPr lang="zh-CN" altLang="en-US" smtClean="0"/>
              <a:t>2020/7/28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84E3-5483-4914-93D8-0A25D5E41F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950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C2267-F46B-4A22-AA47-B7E002739D77}" type="datetimeFigureOut">
              <a:rPr lang="zh-CN" altLang="en-US" smtClean="0"/>
              <a:t>2020/7/28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84E3-5483-4914-93D8-0A25D5E41F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351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C2267-F46B-4A22-AA47-B7E002739D77}" type="datetimeFigureOut">
              <a:rPr lang="zh-CN" altLang="en-US" smtClean="0"/>
              <a:t>2020/7/28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84E3-5483-4914-93D8-0A25D5E41F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890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C2267-F46B-4A22-AA47-B7E002739D77}" type="datetimeFigureOut">
              <a:rPr lang="zh-CN" altLang="en-US" smtClean="0"/>
              <a:t>2020/7/28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84E3-5483-4914-93D8-0A25D5E41F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798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3C2267-F46B-4A22-AA47-B7E002739D77}" type="datetimeFigureOut">
              <a:rPr lang="zh-CN" altLang="en-US" smtClean="0"/>
              <a:t>2020/7/28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0684E3-5483-4914-93D8-0A25D5E41FD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97282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3C2267-F46B-4A22-AA47-B7E002739D77}" type="datetimeFigureOut">
              <a:rPr lang="zh-CN" altLang="en-US" smtClean="0"/>
              <a:t>2020/7/28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0684E3-5483-4914-93D8-0A25D5E41FD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44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93C2267-F46B-4A22-AA47-B7E002739D77}" type="datetimeFigureOut">
              <a:rPr lang="zh-CN" altLang="en-US" smtClean="0"/>
              <a:t>2020/7/28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10684E3-5483-4914-93D8-0A25D5E41FD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33473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photo, many, different, bunch&#10;&#10;Description automatically generated">
            <a:extLst>
              <a:ext uri="{FF2B5EF4-FFF2-40B4-BE49-F238E27FC236}">
                <a16:creationId xmlns:a16="http://schemas.microsoft.com/office/drawing/2014/main" id="{D0B28B5D-73D1-4EB3-BF19-8560320D68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76" b="17535"/>
          <a:stretch/>
        </p:blipFill>
        <p:spPr>
          <a:xfrm>
            <a:off x="20" y="10"/>
            <a:ext cx="12191980" cy="6859300"/>
          </a:xfrm>
          <a:prstGeom prst="rect">
            <a:avLst/>
          </a:prstGeom>
        </p:spPr>
      </p:pic>
      <p:sp>
        <p:nvSpPr>
          <p:cNvPr id="18" name="Rectangle 11">
            <a:extLst>
              <a:ext uri="{FF2B5EF4-FFF2-40B4-BE49-F238E27FC236}">
                <a16:creationId xmlns:a16="http://schemas.microsoft.com/office/drawing/2014/main" id="{EF1A96B9-F717-4812-9DB0-C99D99462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560" y="1137137"/>
            <a:ext cx="9867482" cy="4570327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226038F9-8CE0-4A41-9EF0-3A27023DE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BB5C5996-5C1E-4768-90AE-87BED835C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0509F-802B-4E49-9F5F-30C14222B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en-US" altLang="zh-CN" b="1" dirty="0"/>
              <a:t>Nintendo Switch game Analysis</a:t>
            </a:r>
            <a:endParaRPr lang="zh-CN" alt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CC4898-FFDE-4049-B9DF-003A9310AE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191B0E"/>
                </a:solidFill>
              </a:rPr>
              <a:t>By </a:t>
            </a:r>
            <a:r>
              <a:rPr lang="en-US" altLang="zh-CN" dirty="0" err="1">
                <a:solidFill>
                  <a:srgbClr val="191B0E"/>
                </a:solidFill>
              </a:rPr>
              <a:t>Xiaogang</a:t>
            </a:r>
            <a:r>
              <a:rPr lang="en-US" altLang="zh-CN" dirty="0">
                <a:solidFill>
                  <a:srgbClr val="191B0E"/>
                </a:solidFill>
              </a:rPr>
              <a:t> Zhu</a:t>
            </a:r>
            <a:endParaRPr lang="zh-CN" altLang="en-US" dirty="0">
              <a:solidFill>
                <a:srgbClr val="191B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329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49C95-4C96-4416-903F-C85CBE191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</a:t>
            </a:r>
            <a:endParaRPr lang="zh-CN" alt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F86E59A-59BE-400C-98F9-5E761B734F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471" y="1428749"/>
            <a:ext cx="8632929" cy="5128473"/>
          </a:xfrm>
        </p:spPr>
      </p:pic>
    </p:spTree>
    <p:extLst>
      <p:ext uri="{BB962C8B-B14F-4D97-AF65-F5344CB8AC3E}">
        <p14:creationId xmlns:p14="http://schemas.microsoft.com/office/powerpoint/2010/main" val="2690596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2219A-1429-4072-871B-4599B6677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802" y="357326"/>
            <a:ext cx="9601200" cy="1485900"/>
          </a:xfrm>
        </p:spPr>
        <p:txBody>
          <a:bodyPr>
            <a:normAutofit/>
          </a:bodyPr>
          <a:lstStyle/>
          <a:p>
            <a:r>
              <a:rPr lang="en-US" altLang="zh-CN" sz="3200" i="0" u="none" strike="noStrike" dirty="0">
                <a:solidFill>
                  <a:srgbClr val="000000"/>
                </a:solidFill>
                <a:effectLst/>
                <a:latin typeface="Helvetica Neue"/>
              </a:rPr>
              <a:t>How to make more people pay for the online service?</a:t>
            </a:r>
            <a:br>
              <a:rPr lang="en-US" altLang="zh-CN" sz="3200" i="0" u="none" strike="noStrike" dirty="0">
                <a:solidFill>
                  <a:srgbClr val="000000"/>
                </a:solidFill>
                <a:effectLst/>
                <a:latin typeface="Helvetica Neue"/>
              </a:rPr>
            </a:br>
            <a:endParaRPr lang="zh-CN" altLang="en-US" sz="3200" dirty="0">
              <a:latin typeface="Helvetica Neue"/>
            </a:endParaRP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4725349-9B13-4C73-843E-68A12107A4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259" y="1100276"/>
            <a:ext cx="7726925" cy="534286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867CF2-484C-49ED-BA0F-0564E923BD09}"/>
              </a:ext>
            </a:extLst>
          </p:cNvPr>
          <p:cNvSpPr txBox="1"/>
          <p:nvPr/>
        </p:nvSpPr>
        <p:spPr>
          <a:xfrm>
            <a:off x="932259" y="1366172"/>
            <a:ext cx="316034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/>
              <a:t>Top 100 high rating count games from each group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/>
              <a:t>Top 10 games genre in each group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/>
              <a:t>Make more games which can take advantage of online service.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5359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07D5D-0597-45E2-8038-3F37CF019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450" y="82118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altLang="zh-CN" sz="4400" b="1" i="0" u="none" strike="noStrike" dirty="0">
                <a:solidFill>
                  <a:srgbClr val="000000"/>
                </a:solidFill>
                <a:effectLst/>
                <a:latin typeface="Helvetica Neue"/>
              </a:rPr>
              <a:t>Different Platform makes a difference?</a:t>
            </a:r>
            <a:br>
              <a:rPr lang="en-US" altLang="zh-CN" sz="4400" b="1" i="0" u="none" strike="noStrike" dirty="0">
                <a:solidFill>
                  <a:srgbClr val="000000"/>
                </a:solidFill>
                <a:effectLst/>
                <a:latin typeface="Helvetica Neue"/>
              </a:rPr>
            </a:br>
            <a:endParaRPr lang="zh-CN" alt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00B1FBD-111F-4004-8AD1-017EFBDB78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528" y="1428750"/>
            <a:ext cx="8828871" cy="524487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1E8C991-CBF5-417C-99BD-ED89471ABE33}"/>
              </a:ext>
            </a:extLst>
          </p:cNvPr>
          <p:cNvSpPr txBox="1"/>
          <p:nvPr/>
        </p:nvSpPr>
        <p:spPr>
          <a:xfrm>
            <a:off x="1083076" y="798990"/>
            <a:ext cx="100258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Helvetica Neue"/>
              </a:rPr>
              <a:t>How is the games that transferred from other platform perform?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3339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1ED3F-E4A2-4698-9661-58939F915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71E05-7721-41DF-A0D7-865991823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772827"/>
            <a:ext cx="11345662" cy="4991877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The most popular game genre : Virtual Life, Open-World</a:t>
            </a:r>
          </a:p>
          <a:p>
            <a:r>
              <a:rPr lang="en-US" altLang="zh-CN" sz="3200" dirty="0"/>
              <a:t>Developer that makes the most popular games: Nintendo. However, their games is not considered the most successful. It will be very useful to look at Nintendo games strategy.</a:t>
            </a:r>
          </a:p>
          <a:p>
            <a:r>
              <a:rPr lang="en-US" altLang="zh-CN" sz="3200" dirty="0"/>
              <a:t>Nintendo should make more games which can take advantage of online service such as  arcade, shooter games to make more people pay for the online service.</a:t>
            </a:r>
          </a:p>
          <a:p>
            <a:r>
              <a:rPr lang="en-US" altLang="zh-CN" sz="3200" dirty="0"/>
              <a:t>Games that are transferred from other platform perform bad than games that are only on switch.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1287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EC56B-53F7-4A29-82D4-16145C048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Future work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D5B57-0829-4F6F-A798-333C20F0D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82066"/>
            <a:ext cx="9601200" cy="473179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i="0" u="none" strike="noStrike" dirty="0">
                <a:solidFill>
                  <a:srgbClr val="000000"/>
                </a:solidFill>
                <a:effectLst/>
                <a:latin typeface="Helvetica Neue"/>
              </a:rPr>
              <a:t>If we are given the selling data, can we predict game selling based on their popularity or success?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000000"/>
                </a:solidFill>
                <a:latin typeface="Helvetica Neue"/>
              </a:rPr>
              <a:t>Some games have high user and meta score may because of insufficient rating and reviews, how can we overcome this issue?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000000"/>
                </a:solidFill>
                <a:latin typeface="Helvetica Neue"/>
              </a:rPr>
              <a:t>Look at one specific big brand like Nintendo and try to figure out what’s their strategy which might be very useful for other developers.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Helvetica Neue"/>
              </a:rPr>
              <a:t>What is the distribution of the release date? Does it have a relationship with games' popularity or success?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i="0" u="none" strike="noStrike" dirty="0">
                <a:solidFill>
                  <a:srgbClr val="000000"/>
                </a:solidFill>
                <a:effectLst/>
                <a:latin typeface="Helvetica Neue"/>
              </a:rPr>
              <a:t>For some specific games, is there any difference between their critic reviews and user reviews?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rgbClr val="000000"/>
                </a:solidFill>
                <a:latin typeface="Helvetica Neue"/>
              </a:rPr>
              <a:t>Scrape </a:t>
            </a:r>
            <a:r>
              <a:rPr lang="en-US" altLang="zh-CN" dirty="0">
                <a:solidFill>
                  <a:srgbClr val="000000"/>
                </a:solidFill>
                <a:latin typeface="Helvetica Neue"/>
              </a:rPr>
              <a:t>all user review and critic review and do sentiment analysis to see how people actually think of a specific game.</a:t>
            </a:r>
            <a:endParaRPr lang="en-US" altLang="zh-CN" i="0" u="none" strike="noStrike" dirty="0">
              <a:solidFill>
                <a:srgbClr val="000000"/>
              </a:solidFill>
              <a:effectLst/>
              <a:latin typeface="Helvetica Neue"/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zh-CN" sz="2000" i="0" u="none" strike="noStrike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5899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06BC0-182D-44B1-9E53-AAD2D2636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552" y="117907"/>
            <a:ext cx="9601200" cy="1485900"/>
          </a:xfrm>
        </p:spPr>
        <p:txBody>
          <a:bodyPr/>
          <a:lstStyle/>
          <a:p>
            <a:r>
              <a:rPr lang="en-US" altLang="zh-CN" dirty="0"/>
              <a:t>Data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B1A756-988A-46F7-A2ED-129B9161B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873" y="750992"/>
            <a:ext cx="7054171" cy="4134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6AD8A9-7945-4D86-B2D8-3DEC87C26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5873" y="4920175"/>
            <a:ext cx="7056948" cy="127535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73EA62B-2146-42FE-A748-3D47A0A4FA6C}"/>
              </a:ext>
            </a:extLst>
          </p:cNvPr>
          <p:cNvSpPr txBox="1"/>
          <p:nvPr/>
        </p:nvSpPr>
        <p:spPr>
          <a:xfrm>
            <a:off x="2330388" y="227772"/>
            <a:ext cx="93348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4150 Observations,16 Variables after cleaning the data set</a:t>
            </a:r>
          </a:p>
        </p:txBody>
      </p:sp>
    </p:spTree>
    <p:extLst>
      <p:ext uri="{BB962C8B-B14F-4D97-AF65-F5344CB8AC3E}">
        <p14:creationId xmlns:p14="http://schemas.microsoft.com/office/powerpoint/2010/main" val="2643642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F30CD-06CA-4FBB-A730-9F4907312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969" y="174310"/>
            <a:ext cx="9601200" cy="1485900"/>
          </a:xfrm>
        </p:spPr>
        <p:txBody>
          <a:bodyPr/>
          <a:lstStyle/>
          <a:p>
            <a:r>
              <a:rPr lang="en-US" altLang="zh-CN" dirty="0"/>
              <a:t>Questions to ask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E7BAD-3114-4F27-B180-1D090E522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969" y="989859"/>
            <a:ext cx="10691615" cy="5757169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sz="3300" b="1" i="0" u="none" strike="noStrike" dirty="0">
                <a:solidFill>
                  <a:srgbClr val="000000"/>
                </a:solidFill>
                <a:effectLst/>
                <a:latin typeface="Helvetica Neue"/>
              </a:rPr>
              <a:t>Popularity</a:t>
            </a:r>
          </a:p>
          <a:p>
            <a:pPr marL="0" indent="0">
              <a:buNone/>
            </a:pPr>
            <a:r>
              <a:rPr lang="en-US" altLang="zh-CN" sz="3300" i="0" u="none" strike="noStrike" dirty="0">
                <a:solidFill>
                  <a:srgbClr val="000000"/>
                </a:solidFill>
                <a:effectLst/>
                <a:latin typeface="Helvetica Neue"/>
              </a:rPr>
              <a:t>Which kind of game is popular?</a:t>
            </a:r>
          </a:p>
          <a:p>
            <a:pPr marL="0" indent="0">
              <a:buNone/>
            </a:pPr>
            <a:r>
              <a:rPr lang="en-US" altLang="zh-CN" sz="3300" b="0" i="0" u="none" strike="noStrike" dirty="0">
                <a:solidFill>
                  <a:srgbClr val="000000"/>
                </a:solidFill>
                <a:effectLst/>
                <a:latin typeface="Helvetica Neue"/>
              </a:rPr>
              <a:t>Which developer's game is the most popular?</a:t>
            </a:r>
            <a:endParaRPr lang="en-US" altLang="zh-CN" sz="3300" i="0" u="none" strike="noStrike" dirty="0">
              <a:solidFill>
                <a:srgbClr val="000000"/>
              </a:solidFill>
              <a:effectLst/>
              <a:latin typeface="Helvetica Neue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3300" b="1" i="0" u="none" strike="noStrike" dirty="0">
                <a:solidFill>
                  <a:srgbClr val="000000"/>
                </a:solidFill>
                <a:effectLst/>
                <a:latin typeface="Helvetica Neue"/>
              </a:rPr>
              <a:t>Success</a:t>
            </a:r>
          </a:p>
          <a:p>
            <a:pPr marL="0" indent="0">
              <a:buNone/>
            </a:pPr>
            <a:r>
              <a:rPr lang="en-US" altLang="zh-CN" sz="3300" i="0" u="none" strike="noStrike" dirty="0">
                <a:solidFill>
                  <a:srgbClr val="000000"/>
                </a:solidFill>
                <a:effectLst/>
                <a:latin typeface="Helvetica Neue"/>
              </a:rPr>
              <a:t>Which game is the most successful?</a:t>
            </a:r>
          </a:p>
          <a:p>
            <a:pPr marL="0" indent="0">
              <a:buNone/>
            </a:pPr>
            <a:r>
              <a:rPr lang="en-US" altLang="zh-CN" sz="3300" i="0" u="none" strike="noStrike" dirty="0">
                <a:solidFill>
                  <a:srgbClr val="000000"/>
                </a:solidFill>
                <a:effectLst/>
                <a:latin typeface="Helvetica Neue"/>
              </a:rPr>
              <a:t>Which developer’s game is the most successful?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3300" b="1" i="0" u="none" strike="noStrike" dirty="0">
                <a:solidFill>
                  <a:srgbClr val="000000"/>
                </a:solidFill>
                <a:effectLst/>
                <a:latin typeface="Helvetica Neue"/>
              </a:rPr>
              <a:t>Online Service</a:t>
            </a:r>
          </a:p>
          <a:p>
            <a:pPr marL="0" indent="0">
              <a:buNone/>
            </a:pPr>
            <a:r>
              <a:rPr lang="en-US" altLang="zh-CN" sz="3300" i="0" u="none" strike="noStrike" dirty="0">
                <a:solidFill>
                  <a:srgbClr val="000000"/>
                </a:solidFill>
                <a:effectLst/>
                <a:latin typeface="Helvetica Neue"/>
              </a:rPr>
              <a:t>How to make more people pay for the online service?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3300" b="1" i="0" u="none" strike="noStrike" dirty="0">
                <a:solidFill>
                  <a:srgbClr val="000000"/>
                </a:solidFill>
                <a:effectLst/>
                <a:latin typeface="Helvetica Neue"/>
              </a:rPr>
              <a:t>Different Platform makes a difference?</a:t>
            </a:r>
          </a:p>
          <a:p>
            <a:pPr marL="0" indent="0">
              <a:buNone/>
            </a:pPr>
            <a:r>
              <a:rPr lang="en-US" altLang="zh-CN" sz="3300" dirty="0">
                <a:solidFill>
                  <a:srgbClr val="000000"/>
                </a:solidFill>
                <a:latin typeface="Helvetica Neue"/>
              </a:rPr>
              <a:t>How is the games that transferred from other platform perform?</a:t>
            </a:r>
          </a:p>
          <a:p>
            <a:endParaRPr lang="en-US" altLang="zh-CN" sz="3200" b="1" i="0" u="none" strike="noStrike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zh-CN" altLang="en-US" sz="3200" dirty="0"/>
          </a:p>
        </p:txBody>
      </p:sp>
      <p:pic>
        <p:nvPicPr>
          <p:cNvPr id="5" name="Picture 4" descr="A close up of a toy&#10;&#10;Description automatically generated">
            <a:extLst>
              <a:ext uri="{FF2B5EF4-FFF2-40B4-BE49-F238E27FC236}">
                <a16:creationId xmlns:a16="http://schemas.microsoft.com/office/drawing/2014/main" id="{C23DFCEF-482B-4E27-93D1-D8A350DBB8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8606" y="320792"/>
            <a:ext cx="1793171" cy="274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035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10D48-4DA5-4518-A218-6150023A2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185" y="108752"/>
            <a:ext cx="7355149" cy="743504"/>
          </a:xfrm>
        </p:spPr>
        <p:txBody>
          <a:bodyPr>
            <a:normAutofit fontScale="90000"/>
          </a:bodyPr>
          <a:lstStyle/>
          <a:p>
            <a:r>
              <a:rPr lang="en-US" altLang="zh-CN" sz="4400" b="1" i="0" u="none" strike="noStrike" dirty="0">
                <a:solidFill>
                  <a:srgbClr val="000000"/>
                </a:solidFill>
                <a:effectLst/>
                <a:latin typeface="Helvetica Neue"/>
              </a:rPr>
              <a:t>Popularity</a:t>
            </a:r>
            <a:br>
              <a:rPr lang="en-US" altLang="zh-CN" sz="4400" b="1" i="0" u="none" strike="noStrike" dirty="0">
                <a:solidFill>
                  <a:srgbClr val="000000"/>
                </a:solidFill>
                <a:effectLst/>
                <a:latin typeface="Helvetica Neue"/>
              </a:rPr>
            </a:b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2E129-8820-4494-83D5-EC78F94FA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85" y="852256"/>
            <a:ext cx="10977239" cy="57860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b="0" i="0" u="none" strike="noStrike" dirty="0">
                <a:solidFill>
                  <a:srgbClr val="000000"/>
                </a:solidFill>
                <a:effectLst/>
                <a:latin typeface="Helvetica Neue"/>
              </a:rPr>
              <a:t>What makes a game popular?</a:t>
            </a:r>
          </a:p>
          <a:p>
            <a:r>
              <a:rPr lang="en-US" altLang="zh-CN" sz="2800" b="0" i="0" u="none" strike="noStrike" dirty="0">
                <a:solidFill>
                  <a:srgbClr val="000000"/>
                </a:solidFill>
                <a:effectLst/>
                <a:latin typeface="Helvetica Neue"/>
              </a:rPr>
              <a:t>Games that have more ratings</a:t>
            </a:r>
          </a:p>
          <a:p>
            <a:r>
              <a:rPr lang="en-US" altLang="zh-CN" sz="2800" b="0" i="0" u="none" strike="noStrike" dirty="0">
                <a:solidFill>
                  <a:srgbClr val="000000"/>
                </a:solidFill>
                <a:effectLst/>
                <a:latin typeface="Helvetica Neue"/>
              </a:rPr>
              <a:t>Games that have more reviews</a:t>
            </a:r>
          </a:p>
          <a:p>
            <a:pPr marL="0" indent="0">
              <a:buNone/>
            </a:pPr>
            <a:endParaRPr lang="en-US" altLang="zh-CN" sz="2800" dirty="0">
              <a:solidFill>
                <a:srgbClr val="000000"/>
              </a:solidFill>
              <a:latin typeface="Helvetica Neue"/>
            </a:endParaRPr>
          </a:p>
          <a:p>
            <a:pPr marL="0" indent="0">
              <a:buNone/>
            </a:pPr>
            <a:r>
              <a:rPr lang="en-US" altLang="zh-CN" sz="2800" dirty="0">
                <a:solidFill>
                  <a:srgbClr val="000000"/>
                </a:solidFill>
                <a:latin typeface="Helvetica Neue"/>
              </a:rPr>
              <a:t>Measure Variables: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000000"/>
                </a:solidFill>
                <a:latin typeface="Helvetica Neue"/>
              </a:rPr>
              <a:t>Rating count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000000"/>
                </a:solidFill>
                <a:latin typeface="Helvetica Neue"/>
              </a:rPr>
              <a:t>Total reviews count</a:t>
            </a:r>
          </a:p>
          <a:p>
            <a:pPr marL="0" indent="0">
              <a:buNone/>
            </a:pPr>
            <a:endParaRPr lang="zh-CN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DDA2CE-6E84-4081-88F3-354A27B35288}"/>
              </a:ext>
            </a:extLst>
          </p:cNvPr>
          <p:cNvSpPr txBox="1"/>
          <p:nvPr/>
        </p:nvSpPr>
        <p:spPr>
          <a:xfrm>
            <a:off x="6096000" y="3867539"/>
            <a:ext cx="59752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 u="none" strike="noStrike" dirty="0">
                <a:solidFill>
                  <a:srgbClr val="000000"/>
                </a:solidFill>
                <a:effectLst/>
                <a:latin typeface="Helvetica Neue"/>
              </a:rPr>
              <a:t>The Legend of Zelda: Breath of the Wild</a:t>
            </a:r>
          </a:p>
          <a:p>
            <a:endParaRPr lang="en-US" altLang="zh-CN" sz="2400" b="0" i="0" u="none" strike="noStrike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Helvetica Neue"/>
              </a:rPr>
              <a:t>Rating count:15248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Helvetica Neue"/>
              </a:rPr>
              <a:t>Total reviews count: 5401</a:t>
            </a:r>
            <a:endParaRPr lang="zh-CN" altLang="en-US" sz="2400" dirty="0"/>
          </a:p>
        </p:txBody>
      </p:sp>
      <p:pic>
        <p:nvPicPr>
          <p:cNvPr id="8" name="Picture 7" descr="A person standing in front of a mountain&#10;&#10;Description automatically generated">
            <a:extLst>
              <a:ext uri="{FF2B5EF4-FFF2-40B4-BE49-F238E27FC236}">
                <a16:creationId xmlns:a16="http://schemas.microsoft.com/office/drawing/2014/main" id="{C8EB656E-AE45-4AA1-B9E5-05ECA9B89D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803" y="852256"/>
            <a:ext cx="497205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983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4695B-68D4-4E24-8E19-6B88D1C5E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061" y="172617"/>
            <a:ext cx="9601200" cy="1485900"/>
          </a:xfrm>
        </p:spPr>
        <p:txBody>
          <a:bodyPr/>
          <a:lstStyle/>
          <a:p>
            <a:r>
              <a:rPr lang="en-US" altLang="zh-CN"/>
              <a:t>Which kind of game is popular?</a:t>
            </a:r>
            <a:endParaRPr lang="zh-CN" altLang="en-US" dirty="0"/>
          </a:p>
        </p:txBody>
      </p:sp>
      <p:pic>
        <p:nvPicPr>
          <p:cNvPr id="29" name="Content Placeholder 28" descr="A screenshot of a cell phone&#10;&#10;Description automatically generated">
            <a:extLst>
              <a:ext uri="{FF2B5EF4-FFF2-40B4-BE49-F238E27FC236}">
                <a16:creationId xmlns:a16="http://schemas.microsoft.com/office/drawing/2014/main" id="{4DA5ECFB-A6DD-4855-AED4-1CD69C6A7F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560" y="802608"/>
            <a:ext cx="8988879" cy="5882775"/>
          </a:xfrm>
        </p:spPr>
      </p:pic>
    </p:spTree>
    <p:extLst>
      <p:ext uri="{BB962C8B-B14F-4D97-AF65-F5344CB8AC3E}">
        <p14:creationId xmlns:p14="http://schemas.microsoft.com/office/powerpoint/2010/main" val="736199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77EDE-C6D9-4969-9FE9-95BC9DB1F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710" y="247650"/>
            <a:ext cx="10444579" cy="1485900"/>
          </a:xfrm>
        </p:spPr>
        <p:txBody>
          <a:bodyPr>
            <a:normAutofit fontScale="90000"/>
          </a:bodyPr>
          <a:lstStyle/>
          <a:p>
            <a:r>
              <a:rPr lang="en-US" altLang="zh-CN" sz="4400" b="0" i="0" u="none" strike="noStrike" dirty="0">
                <a:solidFill>
                  <a:srgbClr val="000000"/>
                </a:solidFill>
                <a:effectLst/>
                <a:latin typeface="Helvetica Neue"/>
              </a:rPr>
              <a:t>Which developer's game is the most popular?</a:t>
            </a:r>
            <a:br>
              <a:rPr lang="en-US" altLang="zh-CN" sz="4400" i="0" u="none" strike="noStrike" dirty="0">
                <a:solidFill>
                  <a:srgbClr val="000000"/>
                </a:solidFill>
                <a:effectLst/>
                <a:latin typeface="Helvetica Neue"/>
              </a:rPr>
            </a:br>
            <a:endParaRPr lang="zh-CN" alt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D77B58C-22BB-4C42-8D2C-D418015EC8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785" y="880279"/>
            <a:ext cx="8912774" cy="5865877"/>
          </a:xfrm>
        </p:spPr>
      </p:pic>
    </p:spTree>
    <p:extLst>
      <p:ext uri="{BB962C8B-B14F-4D97-AF65-F5344CB8AC3E}">
        <p14:creationId xmlns:p14="http://schemas.microsoft.com/office/powerpoint/2010/main" val="660741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E5619-7E84-4726-AE92-4D4B31165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53" y="60686"/>
            <a:ext cx="9601200" cy="1485900"/>
          </a:xfrm>
        </p:spPr>
        <p:txBody>
          <a:bodyPr/>
          <a:lstStyle/>
          <a:p>
            <a:r>
              <a:rPr lang="en-US" altLang="zh-CN" dirty="0"/>
              <a:t>Success</a:t>
            </a:r>
            <a:endParaRPr lang="zh-CN" alt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62B7D20-8153-4A2D-B62A-F66EE1160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53" y="1546586"/>
            <a:ext cx="5766318" cy="4851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b="0" i="0" u="none" strike="noStrike" dirty="0">
                <a:solidFill>
                  <a:srgbClr val="000000"/>
                </a:solidFill>
                <a:effectLst/>
                <a:latin typeface="Helvetica Neue"/>
              </a:rPr>
              <a:t>What makes a game success?</a:t>
            </a:r>
          </a:p>
          <a:p>
            <a:r>
              <a:rPr lang="en-US" altLang="zh-CN" sz="2800" b="0" i="0" u="none" strike="noStrike" dirty="0">
                <a:solidFill>
                  <a:srgbClr val="000000"/>
                </a:solidFill>
                <a:effectLst/>
                <a:latin typeface="Helvetica Neue"/>
              </a:rPr>
              <a:t>Games that have high scores in both meta score and user score</a:t>
            </a:r>
          </a:p>
          <a:p>
            <a:pPr marL="0" indent="0">
              <a:buNone/>
            </a:pPr>
            <a:endParaRPr lang="en-US" altLang="zh-CN" sz="2800" dirty="0">
              <a:solidFill>
                <a:srgbClr val="000000"/>
              </a:solidFill>
              <a:latin typeface="Helvetica Neue"/>
            </a:endParaRPr>
          </a:p>
          <a:p>
            <a:pPr marL="0" indent="0">
              <a:buNone/>
            </a:pPr>
            <a:r>
              <a:rPr lang="en-US" altLang="zh-CN" sz="2800" dirty="0">
                <a:solidFill>
                  <a:srgbClr val="000000"/>
                </a:solidFill>
                <a:latin typeface="Helvetica Neue"/>
              </a:rPr>
              <a:t>Measure Variables: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000000"/>
                </a:solidFill>
                <a:latin typeface="Helvetica Neue"/>
              </a:rPr>
              <a:t>Average of meta score and user score</a:t>
            </a:r>
          </a:p>
        </p:txBody>
      </p:sp>
      <p:pic>
        <p:nvPicPr>
          <p:cNvPr id="6" name="Picture 5" descr="A picture containing indoor, toy, child, table&#10;&#10;Description automatically generated">
            <a:extLst>
              <a:ext uri="{FF2B5EF4-FFF2-40B4-BE49-F238E27FC236}">
                <a16:creationId xmlns:a16="http://schemas.microsoft.com/office/drawing/2014/main" id="{26D1144A-9B0F-460D-BC93-73805A1F1F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971" y="1428750"/>
            <a:ext cx="5302898" cy="26514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490033-294E-4C4B-B0BE-5A2ECEC4EB84}"/>
              </a:ext>
            </a:extLst>
          </p:cNvPr>
          <p:cNvSpPr txBox="1"/>
          <p:nvPr/>
        </p:nvSpPr>
        <p:spPr>
          <a:xfrm>
            <a:off x="7367469" y="4259902"/>
            <a:ext cx="371790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Helvetica Neue"/>
              </a:rPr>
              <a:t>Super Mario Odyssey</a:t>
            </a:r>
          </a:p>
          <a:p>
            <a:endParaRPr lang="en-US" altLang="zh-CN" sz="2400" dirty="0">
              <a:latin typeface="Helvetica Neue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Helvetica Neue"/>
              </a:rPr>
              <a:t>Average score:93</a:t>
            </a:r>
            <a:endParaRPr lang="zh-CN" altLang="en-US" sz="2400" dirty="0">
              <a:latin typeface="Helvetica Neue"/>
            </a:endParaRPr>
          </a:p>
          <a:p>
            <a:endParaRPr lang="en-US" altLang="zh-CN" sz="3200" dirty="0">
              <a:latin typeface="Helvetica Neue"/>
            </a:endParaRPr>
          </a:p>
          <a:p>
            <a:endParaRPr lang="zh-CN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A8C859-3D27-4E33-B72B-C9082CDAB714}"/>
              </a:ext>
            </a:extLst>
          </p:cNvPr>
          <p:cNvSpPr txBox="1"/>
          <p:nvPr/>
        </p:nvSpPr>
        <p:spPr>
          <a:xfrm>
            <a:off x="808653" y="803636"/>
            <a:ext cx="6094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400" i="0" u="none" strike="noStrike" dirty="0">
                <a:solidFill>
                  <a:srgbClr val="000000"/>
                </a:solidFill>
                <a:effectLst/>
                <a:latin typeface="Helvetica Neue"/>
              </a:rPr>
              <a:t>Which game is the most successful?</a:t>
            </a:r>
          </a:p>
        </p:txBody>
      </p:sp>
    </p:spTree>
    <p:extLst>
      <p:ext uri="{BB962C8B-B14F-4D97-AF65-F5344CB8AC3E}">
        <p14:creationId xmlns:p14="http://schemas.microsoft.com/office/powerpoint/2010/main" val="1711222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68811-6CF2-4C3A-8B7F-565C107EA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734" y="375081"/>
            <a:ext cx="11483266" cy="148590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Which developer’s game is the most successful?</a:t>
            </a:r>
            <a:endParaRPr lang="zh-CN" altLang="en-US" sz="3200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9E7E2E7-FC25-484D-AC60-7D2EEE3E3A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616" y="1164684"/>
            <a:ext cx="7444767" cy="5404122"/>
          </a:xfrm>
        </p:spPr>
      </p:pic>
    </p:spTree>
    <p:extLst>
      <p:ext uri="{BB962C8B-B14F-4D97-AF65-F5344CB8AC3E}">
        <p14:creationId xmlns:p14="http://schemas.microsoft.com/office/powerpoint/2010/main" val="1663480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3F57-0143-4EA4-B88E-506A3D4B3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Online service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3E29E-1F75-4C54-A476-57F80B06D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Only 18% (750 out of 4150) games can be played online.</a:t>
            </a:r>
          </a:p>
          <a:p>
            <a:r>
              <a:rPr lang="en-US" altLang="zh-CN" sz="3200" dirty="0"/>
              <a:t>online group vs not online group</a:t>
            </a:r>
          </a:p>
          <a:p>
            <a:r>
              <a:rPr lang="en-US" altLang="zh-CN" sz="3200" dirty="0"/>
              <a:t>Compare two groups’ popularity and success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6539205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1087</TotalTime>
  <Words>503</Words>
  <Application>Microsoft Office PowerPoint</Application>
  <PresentationFormat>Widescreen</PresentationFormat>
  <Paragraphs>65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Helvetica Neue</vt:lpstr>
      <vt:lpstr>等线</vt:lpstr>
      <vt:lpstr>Franklin Gothic Book</vt:lpstr>
      <vt:lpstr>Wingdings</vt:lpstr>
      <vt:lpstr>Crop</vt:lpstr>
      <vt:lpstr>Nintendo Switch game Analysis</vt:lpstr>
      <vt:lpstr>Data</vt:lpstr>
      <vt:lpstr>Questions to ask</vt:lpstr>
      <vt:lpstr>Popularity </vt:lpstr>
      <vt:lpstr>Which kind of game is popular?</vt:lpstr>
      <vt:lpstr>Which developer's game is the most popular? </vt:lpstr>
      <vt:lpstr>Success</vt:lpstr>
      <vt:lpstr>Which developer’s game is the most successful?</vt:lpstr>
      <vt:lpstr>Online service</vt:lpstr>
      <vt:lpstr>Result</vt:lpstr>
      <vt:lpstr>How to make more people pay for the online service? </vt:lpstr>
      <vt:lpstr>Different Platform makes a difference? </vt:lpstr>
      <vt:lpstr>Conclusion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Switch game Analysis</dc:title>
  <dc:creator>450596864@qq.com</dc:creator>
  <cp:lastModifiedBy>450596864@qq.com</cp:lastModifiedBy>
  <cp:revision>33</cp:revision>
  <dcterms:created xsi:type="dcterms:W3CDTF">2020-07-26T21:36:09Z</dcterms:created>
  <dcterms:modified xsi:type="dcterms:W3CDTF">2020-07-28T20:07:35Z</dcterms:modified>
</cp:coreProperties>
</file>