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pc="-29" sz="3000">
                <a:latin typeface="Graphik Medium"/>
                <a:ea typeface="Graphik Medium"/>
                <a:cs typeface="Graphik Medium"/>
                <a:sym typeface="Graphik Medium"/>
              </a:defRPr>
            </a:lvl1pPr>
          </a:lstStyle>
          <a:p>
            <a:pPr/>
            <a:r>
              <a:t>Author and Date</a:t>
            </a:r>
          </a:p>
        </p:txBody>
      </p:sp>
      <p:sp>
        <p:nvSpPr>
          <p:cNvPr id="12" name="Presentation Title"/>
          <p:cNvSpPr txBox="1"/>
          <p:nvPr>
            <p:ph type="title" hasCustomPrompt="1"/>
          </p:nvPr>
        </p:nvSpPr>
        <p:spPr>
          <a:xfrm>
            <a:off x="1219200" y="3543300"/>
            <a:ext cx="21945600" cy="4267200"/>
          </a:xfrm>
          <a:prstGeom prst="rect">
            <a:avLst/>
          </a:prstGeom>
        </p:spPr>
        <p:txBody>
          <a:bodyPr anchor="b"/>
          <a:lstStyle>
            <a:lvl1pPr>
              <a:defRPr spc="-128" sz="12800"/>
            </a:lvl1pPr>
          </a:lstStyle>
          <a:p>
            <a:pPr/>
            <a:r>
              <a:t>Presentation Title</a:t>
            </a:r>
          </a:p>
        </p:txBody>
      </p:sp>
      <p:sp>
        <p:nvSpPr>
          <p:cNvPr id="13" name="Body Level One…"/>
          <p:cNvSpPr txBox="1"/>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pc="-59" sz="6000">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Fact information</a:t>
            </a:r>
          </a:p>
        </p:txBody>
      </p:sp>
      <p:sp>
        <p:nvSpPr>
          <p:cNvPr id="107" name="Body Level One…"/>
          <p:cNvSpPr txBox="1"/>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Attribution</a:t>
            </a:r>
          </a:p>
        </p:txBody>
      </p:sp>
      <p:sp>
        <p:nvSpPr>
          <p:cNvPr id="116" name="Body Level One…"/>
          <p:cNvSpPr txBox="1"/>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Sea against sky at sunset 2"/>
          <p:cNvSpPr/>
          <p:nvPr>
            <p:ph type="pic" sz="quarter" idx="21"/>
          </p:nvPr>
        </p:nvSpPr>
        <p:spPr>
          <a:xfrm>
            <a:off x="15744825" y="5581752"/>
            <a:ext cx="7365408" cy="8280401"/>
          </a:xfrm>
          <a:prstGeom prst="rect">
            <a:avLst/>
          </a:prstGeom>
        </p:spPr>
        <p:txBody>
          <a:bodyPr lIns="91439" tIns="45719" rIns="91439" bIns="45719">
            <a:noAutofit/>
          </a:bodyPr>
          <a:lstStyle/>
          <a:p>
            <a:pPr/>
          </a:p>
        </p:txBody>
      </p:sp>
      <p:sp>
        <p:nvSpPr>
          <p:cNvPr id="125" name="Sea against sky at sunset 1"/>
          <p:cNvSpPr/>
          <p:nvPr>
            <p:ph type="pic" sz="quarter" idx="22"/>
          </p:nvPr>
        </p:nvSpPr>
        <p:spPr>
          <a:xfrm>
            <a:off x="15363825" y="1270000"/>
            <a:ext cx="8115300" cy="5409006"/>
          </a:xfrm>
          <a:prstGeom prst="rect">
            <a:avLst/>
          </a:prstGeom>
        </p:spPr>
        <p:txBody>
          <a:bodyPr lIns="91439" tIns="45719" rIns="91439" bIns="45719">
            <a:noAutofit/>
          </a:bodyPr>
          <a:lstStyle/>
          <a:p>
            <a:pPr/>
          </a:p>
        </p:txBody>
      </p:sp>
      <p:sp>
        <p:nvSpPr>
          <p:cNvPr id="126" name="Beach and sea at sunset"/>
          <p:cNvSpPr/>
          <p:nvPr>
            <p:ph type="pic" idx="23"/>
          </p:nvPr>
        </p:nvSpPr>
        <p:spPr>
          <a:xfrm>
            <a:off x="-63500" y="1270000"/>
            <a:ext cx="16764000" cy="11176000"/>
          </a:xfrm>
          <a:prstGeom prst="rect">
            <a:avLst/>
          </a:prstGeom>
        </p:spPr>
        <p:txBody>
          <a:bodyPr lIns="91439" tIns="45719" rIns="91439" bIns="45719">
            <a:noAutofit/>
          </a:bodyPr>
          <a:lstStyle/>
          <a:p>
            <a:pPr/>
          </a:p>
        </p:txBody>
      </p:sp>
      <p:sp>
        <p:nvSpPr>
          <p:cNvPr id="12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each and sea at sunset"/>
          <p:cNvSpPr/>
          <p:nvPr>
            <p:ph type="pic" idx="21"/>
          </p:nvPr>
        </p:nvSpPr>
        <p:spPr>
          <a:xfrm>
            <a:off x="1270000" y="-423334"/>
            <a:ext cx="21844000" cy="14562668"/>
          </a:xfrm>
          <a:prstGeom prst="rect">
            <a:avLst/>
          </a:prstGeom>
        </p:spPr>
        <p:txBody>
          <a:bodyPr lIns="91439" tIns="45719" rIns="91439" bIns="45719">
            <a:noAutofit/>
          </a:bodyPr>
          <a:lstStyle/>
          <a:p>
            <a:pPr/>
          </a:p>
        </p:txBody>
      </p:sp>
      <p:sp>
        <p:nvSpPr>
          <p:cNvPr id="135"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Beach and sea at sunset"/>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19200" y="3543300"/>
            <a:ext cx="21945600" cy="4267200"/>
          </a:xfrm>
          <a:prstGeom prst="rect">
            <a:avLst/>
          </a:prstGeom>
        </p:spPr>
        <p:txBody>
          <a:bodyPr anchor="b"/>
          <a:lstStyle>
            <a:lvl1pPr>
              <a:defRPr spc="-128" sz="12800">
                <a:solidFill>
                  <a:srgbClr val="FFFFFF"/>
                </a:solidFill>
              </a:defRPr>
            </a:lvl1pPr>
          </a:lstStyle>
          <a:p>
            <a:pPr/>
            <a:r>
              <a:t>Presentation Title</a:t>
            </a:r>
          </a:p>
        </p:txBody>
      </p:sp>
      <p:sp>
        <p:nvSpPr>
          <p:cNvPr id="23" name="Body Level One…"/>
          <p:cNvSpPr txBox="1"/>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pc="-29" sz="3000">
                <a:solidFill>
                  <a:srgbClr val="FFFFFF"/>
                </a:solidFill>
                <a:latin typeface="Graphik Medium"/>
                <a:ea typeface="Graphik Medium"/>
                <a:cs typeface="Graphik Medium"/>
                <a:sym typeface="Graphik Medium"/>
              </a:defRPr>
            </a:lvl1pPr>
          </a:lstStyle>
          <a:p>
            <a:pPr/>
            <a:r>
              <a:t>Author and Date</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15495" y="4585102"/>
            <a:ext cx="9757338" cy="2540001"/>
          </a:xfrm>
          <a:prstGeom prst="rect">
            <a:avLst/>
          </a:prstGeom>
        </p:spPr>
        <p:txBody>
          <a:bodyPr anchor="b"/>
          <a:lstStyle/>
          <a:p>
            <a:pPr/>
            <a:r>
              <a:t>Slide Title</a:t>
            </a:r>
          </a:p>
        </p:txBody>
      </p:sp>
      <p:sp>
        <p:nvSpPr>
          <p:cNvPr id="33" name="Sea against sky at sunset"/>
          <p:cNvSpPr/>
          <p:nvPr>
            <p:ph type="pic" idx="21"/>
          </p:nvPr>
        </p:nvSpPr>
        <p:spPr>
          <a:xfrm>
            <a:off x="9283700" y="1270000"/>
            <a:ext cx="16751300" cy="11176000"/>
          </a:xfrm>
          <a:prstGeom prst="rect">
            <a:avLst/>
          </a:prstGeom>
        </p:spPr>
        <p:txBody>
          <a:bodyPr lIns="91439" tIns="45719" rIns="91439" bIns="45719">
            <a:noAutofit/>
          </a:bodyPr>
          <a:lstStyle/>
          <a:p>
            <a:pPr/>
          </a:p>
        </p:txBody>
      </p:sp>
      <p:sp>
        <p:nvSpPr>
          <p:cNvPr id="34" name="Body Level One…"/>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457200" algn="ctr" defTabSz="825500">
              <a:lnSpc>
                <a:spcPct val="100000"/>
              </a:lnSpc>
              <a:spcBef>
                <a:spcPts val="0"/>
              </a:spcBef>
              <a:buSzTx/>
              <a:buNone/>
              <a:defRPr spc="-44">
                <a:latin typeface="Graphik Semibold"/>
                <a:ea typeface="Graphik Semibold"/>
                <a:cs typeface="Graphik Semibold"/>
                <a:sym typeface="Graphik Semibold"/>
              </a:defRPr>
            </a:lvl2pPr>
            <a:lvl3pPr marL="0" indent="914400" algn="ctr" defTabSz="825500">
              <a:lnSpc>
                <a:spcPct val="100000"/>
              </a:lnSpc>
              <a:spcBef>
                <a:spcPts val="0"/>
              </a:spcBef>
              <a:buSzTx/>
              <a:buNone/>
              <a:defRPr spc="-44">
                <a:latin typeface="Graphik Semibold"/>
                <a:ea typeface="Graphik Semibold"/>
                <a:cs typeface="Graphik Semibold"/>
                <a:sym typeface="Graphik Semibold"/>
              </a:defRPr>
            </a:lvl3pPr>
            <a:lvl4pPr marL="0" indent="1371600" algn="ctr" defTabSz="825500">
              <a:lnSpc>
                <a:spcPct val="100000"/>
              </a:lnSpc>
              <a:spcBef>
                <a:spcPts val="0"/>
              </a:spcBef>
              <a:buSzTx/>
              <a:buNone/>
              <a:defRPr spc="-44">
                <a:latin typeface="Graphik Semibold"/>
                <a:ea typeface="Graphik Semibold"/>
                <a:cs typeface="Graphik Semibold"/>
                <a:sym typeface="Graphik Semibold"/>
              </a:defRPr>
            </a:lvl4pPr>
            <a:lvl5pPr marL="0" indent="1828800" algn="ctr" defTabSz="825500">
              <a:lnSpc>
                <a:spcPct val="100000"/>
              </a:lnSpc>
              <a:spcBef>
                <a:spcPts val="0"/>
              </a:spcBef>
              <a:buSzTx/>
              <a:buNone/>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4"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19200" y="4013200"/>
            <a:ext cx="21945600" cy="8487148"/>
          </a:xfrm>
          <a:prstGeom prst="rect">
            <a:avLst/>
          </a:prstGeom>
        </p:spPr>
        <p:txBody>
          <a:bodyPr numCol="2" spcCol="2558384"/>
          <a:lstStyle/>
          <a:p>
            <a:pPr/>
            <a:r>
              <a:t>Slide bullet text</a:t>
            </a:r>
          </a:p>
          <a:p>
            <a:pPr lvl="1"/>
            <a:r>
              <a:t/>
            </a:r>
          </a:p>
          <a:p>
            <a:pPr lvl="2"/>
            <a:r>
              <a:t/>
            </a:r>
          </a:p>
          <a:p>
            <a:pPr lvl="3"/>
            <a:r>
              <a:t/>
            </a:r>
          </a:p>
          <a:p>
            <a:pPr lvl="4"/>
            <a:r>
              <a:t/>
            </a:r>
          </a:p>
        </p:txBody>
      </p:sp>
      <p:sp>
        <p:nvSpPr>
          <p:cNvPr id="53"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61" name="Sea against sky at sunset"/>
          <p:cNvSpPr/>
          <p:nvPr>
            <p:ph type="pic" idx="21"/>
          </p:nvPr>
        </p:nvSpPr>
        <p:spPr>
          <a:xfrm>
            <a:off x="12192644" y="718588"/>
            <a:ext cx="10972801" cy="12329624"/>
          </a:xfrm>
          <a:prstGeom prst="rect">
            <a:avLst/>
          </a:prstGeom>
        </p:spPr>
        <p:txBody>
          <a:bodyPr lIns="91439" tIns="45719" rIns="91439" bIns="45719">
            <a:noAutofit/>
          </a:bodyPr>
          <a:lstStyle/>
          <a:p>
            <a:pPr/>
          </a:p>
        </p:txBody>
      </p:sp>
      <p:sp>
        <p:nvSpPr>
          <p:cNvPr id="62" name="Slide Subtitle"/>
          <p:cNvSpPr txBox="1"/>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63" name="Body Level One…"/>
          <p:cNvSpPr txBox="1"/>
          <p:nvPr>
            <p:ph type="body" sz="half" idx="1" hasCustomPrompt="1"/>
          </p:nvPr>
        </p:nvSpPr>
        <p:spPr>
          <a:xfrm>
            <a:off x="1219200" y="4023221"/>
            <a:ext cx="9757569" cy="8384679"/>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xfrm>
            <a:off x="1200403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19200" y="3242270"/>
            <a:ext cx="21945600" cy="6604001"/>
          </a:xfrm>
          <a:prstGeom prst="rect">
            <a:avLst/>
          </a:prstGeom>
        </p:spPr>
        <p:txBody>
          <a:bodyPr anchor="ctr"/>
          <a:lstStyle>
            <a:lvl1pPr>
              <a:defRPr spc="0" sz="12800"/>
            </a:lvl1pPr>
          </a:lstStyle>
          <a:p>
            <a:pPr/>
            <a:r>
              <a:t>Section Title</a:t>
            </a:r>
          </a:p>
        </p:txBody>
      </p:sp>
      <p:sp>
        <p:nvSpPr>
          <p:cNvPr id="7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8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prstGeom prst="rect">
            <a:avLst/>
          </a:prstGeom>
        </p:spPr>
        <p:txBody>
          <a:bodyPr/>
          <a:lstStyle/>
          <a:p>
            <a:pPr/>
            <a:r>
              <a:t>Agenda Title</a:t>
            </a:r>
          </a:p>
        </p:txBody>
      </p:sp>
      <p:sp>
        <p:nvSpPr>
          <p:cNvPr id="89" name="Body Level One…"/>
          <p:cNvSpPr txBox="1"/>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pc="-136" sz="6800">
                <a:latin typeface="Canela Deck Regular"/>
                <a:ea typeface="Canela Deck Regular"/>
                <a:cs typeface="Canela Deck Regular"/>
                <a:sym typeface="Canela Deck Regular"/>
              </a:defRPr>
            </a:lvl1pPr>
            <a:lvl2pPr marL="0" indent="457200" defTabSz="825500">
              <a:lnSpc>
                <a:spcPct val="100000"/>
              </a:lnSpc>
              <a:buSzTx/>
              <a:buNone/>
              <a:defRPr spc="-136" sz="6800">
                <a:latin typeface="Canela Deck Regular"/>
                <a:ea typeface="Canela Deck Regular"/>
                <a:cs typeface="Canela Deck Regular"/>
                <a:sym typeface="Canela Deck Regular"/>
              </a:defRPr>
            </a:lvl2pPr>
            <a:lvl3pPr marL="0" indent="914400" defTabSz="825500">
              <a:lnSpc>
                <a:spcPct val="100000"/>
              </a:lnSpc>
              <a:buSzTx/>
              <a:buNone/>
              <a:defRPr spc="-136" sz="6800">
                <a:latin typeface="Canela Deck Regular"/>
                <a:ea typeface="Canela Deck Regular"/>
                <a:cs typeface="Canela Deck Regular"/>
                <a:sym typeface="Canela Deck Regular"/>
              </a:defRPr>
            </a:lvl3pPr>
            <a:lvl4pPr marL="0" indent="1371600" defTabSz="825500">
              <a:lnSpc>
                <a:spcPct val="100000"/>
              </a:lnSpc>
              <a:buSzTx/>
              <a:buNone/>
              <a:defRPr spc="-136" sz="6800">
                <a:latin typeface="Canela Deck Regular"/>
                <a:ea typeface="Canela Deck Regular"/>
                <a:cs typeface="Canela Deck Regular"/>
                <a:sym typeface="Canela Deck Regular"/>
              </a:defRPr>
            </a:lvl4pPr>
            <a:lvl5pPr marL="0" indent="1828800" defTabSz="825500">
              <a:lnSpc>
                <a:spcPct val="100000"/>
              </a:lnSpc>
              <a:buSzTx/>
              <a:buNone/>
              <a:defRPr spc="-136" sz="6800">
                <a:latin typeface="Canela Deck Regular"/>
                <a:ea typeface="Canela Deck Regular"/>
                <a:cs typeface="Canela Deck Regular"/>
                <a:sym typeface="Canela Deck Regular"/>
              </a:defRPr>
            </a:lvl5pPr>
          </a:lstStyle>
          <a:p>
            <a:pPr/>
            <a:r>
              <a:t>Agenda Topics</a:t>
            </a:r>
          </a:p>
          <a:p>
            <a:pPr lvl="1"/>
            <a:r>
              <a:t/>
            </a:r>
          </a:p>
          <a:p>
            <a:pPr lvl="2"/>
            <a:r>
              <a:t/>
            </a:r>
          </a:p>
          <a:p>
            <a:pPr lvl="3"/>
            <a:r>
              <a:t/>
            </a:r>
          </a:p>
          <a:p>
            <a:pPr lvl="4"/>
            <a:r>
              <a:t/>
            </a:r>
          </a:p>
        </p:txBody>
      </p:sp>
      <p:sp>
        <p:nvSpPr>
          <p:cNvPr id="90" name="Agenda Subtitle"/>
          <p:cNvSpPr txBox="1"/>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Agenda Subtitle</a:t>
            </a:r>
          </a:p>
        </p:txBody>
      </p:sp>
      <p:sp>
        <p:nvSpPr>
          <p:cNvPr id="9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7.png"/><Relationship Id="rId3" Type="http://schemas.openxmlformats.org/officeDocument/2006/relationships/image" Target="../media/image8.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hyperlink" Target="https://huskyhackathon2023.github.io/" TargetMode="External"/><Relationship Id="rId4" Type="http://schemas.openxmlformats.org/officeDocument/2006/relationships/hyperlink" Target="https://github.com/HuskyHackathon2023/HuskyHackathon2023.github.io"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1" name="logo-color.png" descr="logo-color.png"/>
          <p:cNvPicPr>
            <a:picLocks noChangeAspect="1"/>
          </p:cNvPicPr>
          <p:nvPr>
            <p:ph type="pic" idx="21"/>
          </p:nvPr>
        </p:nvPicPr>
        <p:blipFill>
          <a:blip r:embed="rId2">
            <a:extLst/>
          </a:blip>
          <a:srcRect l="0" t="21875" r="0" b="21875"/>
          <a:stretch>
            <a:fillRect/>
          </a:stretch>
        </p:blipFill>
        <p:spPr>
          <a:xfrm>
            <a:off x="0" y="0"/>
            <a:ext cx="24384000" cy="13716000"/>
          </a:xfrm>
          <a:prstGeom prst="rect">
            <a:avLst/>
          </a:prstGeom>
        </p:spPr>
      </p:pic>
      <p:sp>
        <p:nvSpPr>
          <p:cNvPr id="152" name="San Jose: Xiaoge Zhang"/>
          <p:cNvSpPr txBox="1"/>
          <p:nvPr>
            <p:ph type="body" idx="22"/>
          </p:nvPr>
        </p:nvSpPr>
        <p:spPr>
          <a:xfrm>
            <a:off x="7763387" y="11625101"/>
            <a:ext cx="8857226" cy="1324497"/>
          </a:xfrm>
          <a:prstGeom prst="rect">
            <a:avLst/>
          </a:prstGeom>
          <a:extLst>
            <a:ext uri="{C572A759-6A51-4108-AA02-DFA0A04FC94B}">
              <ma14:wrappingTextBoxFlag xmlns:ma14="http://schemas.microsoft.com/office/mac/drawingml/2011/main" val="1"/>
            </a:ext>
          </a:extLst>
        </p:spPr>
        <p:txBody>
          <a:bodyPr/>
          <a:lstStyle>
            <a:lvl1pPr defTabSz="1194816">
              <a:lnSpc>
                <a:spcPct val="80000"/>
              </a:lnSpc>
              <a:defRPr spc="-62" sz="6272">
                <a:latin typeface="+mn-lt"/>
                <a:ea typeface="+mn-ea"/>
                <a:cs typeface="+mn-cs"/>
                <a:sym typeface="Canela Bold"/>
              </a:defRPr>
            </a:lvl1pPr>
          </a:lstStyle>
          <a:p>
            <a:pPr/>
            <a:r>
              <a:t>San Jose: Xiaoge Zhang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Build with"/>
          <p:cNvSpPr txBox="1"/>
          <p:nvPr>
            <p:ph type="title"/>
          </p:nvPr>
        </p:nvSpPr>
        <p:spPr>
          <a:prstGeom prst="rect">
            <a:avLst/>
          </a:prstGeom>
        </p:spPr>
        <p:txBody>
          <a:bodyPr/>
          <a:lstStyle/>
          <a:p>
            <a:pPr/>
            <a:r>
              <a:t>Build with</a:t>
            </a:r>
          </a:p>
        </p:txBody>
      </p:sp>
      <p:sp>
        <p:nvSpPr>
          <p:cNvPr id="193" name="Microsoft Azure Cloud computing: We will leverag cloud computing technologies to store and process user data, and to ensure that the app was scalable and highly available. This allow us to provide a high-quality user experience, even as the number of use"/>
          <p:cNvSpPr txBox="1"/>
          <p:nvPr>
            <p:ph type="body" idx="1"/>
          </p:nvPr>
        </p:nvSpPr>
        <p:spPr>
          <a:xfrm>
            <a:off x="1022781" y="3199464"/>
            <a:ext cx="21945601" cy="8385548"/>
          </a:xfrm>
          <a:prstGeom prst="rect">
            <a:avLst/>
          </a:prstGeom>
        </p:spPr>
        <p:txBody>
          <a:bodyPr/>
          <a:lstStyle/>
          <a:p>
            <a:pPr marL="455745" indent="-455745" defTabSz="445770">
              <a:spcBef>
                <a:spcPts val="1200"/>
              </a:spcBef>
              <a:buSzPct val="150000"/>
              <a:buChar char="•"/>
              <a:defRPr spc="-73" sz="3672"/>
            </a:pPr>
            <a:r>
              <a:rPr>
                <a:latin typeface="Canela Deck Bold"/>
                <a:ea typeface="Canela Deck Bold"/>
                <a:cs typeface="Canela Deck Bold"/>
                <a:sym typeface="Canela Deck Bold"/>
              </a:rPr>
              <a:t>Microsoft Azure Cloud computing</a:t>
            </a:r>
            <a:r>
              <a:t>: We will leverag cloud computing technologies to store and process user data, and to ensure that the app was scalable and highly available. This allow us to provide a high-quality user experience, even as the number of users grew. </a:t>
            </a:r>
          </a:p>
          <a:p>
            <a:pPr marL="455745" indent="-455745" defTabSz="445770">
              <a:spcBef>
                <a:spcPts val="1200"/>
              </a:spcBef>
              <a:buSzPct val="150000"/>
              <a:buChar char="•"/>
              <a:defRPr spc="-73" sz="3672"/>
            </a:pPr>
            <a:r>
              <a:t> </a:t>
            </a:r>
            <a:r>
              <a:rPr>
                <a:latin typeface="Canela Deck Bold"/>
                <a:ea typeface="Canela Deck Bold"/>
                <a:cs typeface="Canela Deck Bold"/>
                <a:sym typeface="Canela Deck Bold"/>
              </a:rPr>
              <a:t>Database management:</a:t>
            </a:r>
            <a:r>
              <a:t> We will use a relational database management system to store and manage user data, and to ensure that the app was fast, reliable, and secure.</a:t>
            </a:r>
          </a:p>
          <a:p>
            <a:pPr marL="455745" indent="-455745" defTabSz="445770">
              <a:spcBef>
                <a:spcPts val="1200"/>
              </a:spcBef>
              <a:buSzPct val="150000"/>
              <a:buChar char="•"/>
              <a:defRPr spc="-73" sz="3672"/>
            </a:pPr>
            <a:r>
              <a:rPr>
                <a:latin typeface="Canela Deck Bold"/>
                <a:ea typeface="Canela Deck Bold"/>
                <a:cs typeface="Canela Deck Bold"/>
                <a:sym typeface="Canela Deck Bold"/>
              </a:rPr>
              <a:t>Google Maps API Geolocation technology: </a:t>
            </a:r>
            <a:r>
              <a:t>This will be integrated into the app to provide mapping and navigation functionality. The Google Maps API allowed us to easily display maps and routes within the app, making it easy for users to coordinate carpools and navigate to their destinations.</a:t>
            </a:r>
          </a:p>
          <a:p>
            <a:pPr marL="455745" indent="-455745" defTabSz="445770">
              <a:spcBef>
                <a:spcPts val="1200"/>
              </a:spcBef>
              <a:buSzPct val="150000"/>
              <a:buChar char="•"/>
              <a:defRPr spc="-73" sz="3672"/>
            </a:pPr>
            <a:r>
              <a:rPr>
                <a:latin typeface="Canela Deck Bold"/>
                <a:ea typeface="Canela Deck Bold"/>
                <a:cs typeface="Canela Deck Bold"/>
                <a:sym typeface="Canela Deck Bold"/>
              </a:rPr>
              <a:t>Twilio API: </a:t>
            </a:r>
            <a:r>
              <a:t>This will be integrated into the app to provide messaging functionality. The Twilio API allow us to create an in-app messaging system, making it easy for users to communicate with one another and coordinate carpools.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5" name="logo-color.png" descr="logo-color.png"/>
          <p:cNvPicPr>
            <a:picLocks noChangeAspect="1"/>
          </p:cNvPicPr>
          <p:nvPr>
            <p:ph type="pic" idx="21"/>
          </p:nvPr>
        </p:nvPicPr>
        <p:blipFill>
          <a:blip r:embed="rId2">
            <a:extLst/>
          </a:blip>
          <a:srcRect l="0" t="21875" r="0" b="21875"/>
          <a:stretch>
            <a:fillRect/>
          </a:stretch>
        </p:blipFill>
        <p:spPr>
          <a:xfrm>
            <a:off x="0" y="0"/>
            <a:ext cx="24384000" cy="13716000"/>
          </a:xfrm>
          <a:prstGeom prst="rect">
            <a:avLst/>
          </a:prstGeom>
        </p:spPr>
      </p:pic>
      <p:sp>
        <p:nvSpPr>
          <p:cNvPr id="196" name="Thanks!"/>
          <p:cNvSpPr txBox="1"/>
          <p:nvPr>
            <p:ph type="body" idx="22"/>
          </p:nvPr>
        </p:nvSpPr>
        <p:spPr>
          <a:xfrm>
            <a:off x="6070793" y="10252804"/>
            <a:ext cx="10951661" cy="3117692"/>
          </a:xfrm>
          <a:prstGeom prst="rect">
            <a:avLst/>
          </a:prstGeom>
          <a:extLst>
            <a:ext uri="{C572A759-6A51-4108-AA02-DFA0A04FC94B}">
              <ma14:wrappingTextBoxFlag xmlns:ma14="http://schemas.microsoft.com/office/mac/drawingml/2011/main" val="1"/>
            </a:ext>
          </a:extLst>
        </p:spPr>
        <p:txBody>
          <a:bodyPr/>
          <a:lstStyle>
            <a:lvl1pPr defTabSz="2438400">
              <a:lnSpc>
                <a:spcPct val="80000"/>
              </a:lnSpc>
              <a:defRPr spc="-128" sz="12800">
                <a:latin typeface="+mn-lt"/>
                <a:ea typeface="+mn-ea"/>
                <a:cs typeface="+mn-cs"/>
                <a:sym typeface="Canela Bold"/>
              </a:defRPr>
            </a:lvl1pPr>
          </a:lstStyle>
          <a:p>
            <a:pPr/>
            <a:r>
              <a:t>Thanks!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4" name="myhc_306912.jpeg" descr="myhc_306912.jpeg"/>
          <p:cNvPicPr>
            <a:picLocks noChangeAspect="1"/>
          </p:cNvPicPr>
          <p:nvPr>
            <p:ph type="pic" idx="21"/>
          </p:nvPr>
        </p:nvPicPr>
        <p:blipFill>
          <a:blip r:embed="rId2">
            <a:extLst/>
          </a:blip>
          <a:srcRect l="15252" t="0" r="15252" b="0"/>
          <a:stretch>
            <a:fillRect/>
          </a:stretch>
        </p:blipFill>
        <p:spPr>
          <a:xfrm>
            <a:off x="12192000" y="1270000"/>
            <a:ext cx="10922000" cy="11176000"/>
          </a:xfrm>
          <a:prstGeom prst="rect">
            <a:avLst/>
          </a:prstGeom>
        </p:spPr>
      </p:pic>
      <p:sp>
        <p:nvSpPr>
          <p:cNvPr id="155" name="Inspiration"/>
          <p:cNvSpPr txBox="1"/>
          <p:nvPr/>
        </p:nvSpPr>
        <p:spPr>
          <a:xfrm>
            <a:off x="1219200" y="774700"/>
            <a:ext cx="8727597"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1609344">
              <a:lnSpc>
                <a:spcPct val="80000"/>
              </a:lnSpc>
              <a:defRPr spc="-84" sz="8448">
                <a:latin typeface="+mn-lt"/>
                <a:ea typeface="+mn-ea"/>
                <a:cs typeface="+mn-cs"/>
                <a:sym typeface="Canela Bold"/>
              </a:defRPr>
            </a:lvl1pPr>
          </a:lstStyle>
          <a:p>
            <a:pPr/>
            <a:r>
              <a:t>Inspiration </a:t>
            </a:r>
          </a:p>
        </p:txBody>
      </p:sp>
      <p:sp>
        <p:nvSpPr>
          <p:cNvPr id="156" name="As a student at the Northeastern University, I understand the frustration of coordinating carpools through a group chat.…"/>
          <p:cNvSpPr txBox="1"/>
          <p:nvPr>
            <p:ph type="body" sz="half" idx="1"/>
          </p:nvPr>
        </p:nvSpPr>
        <p:spPr>
          <a:xfrm>
            <a:off x="1555918" y="2665226"/>
            <a:ext cx="9538818" cy="8159488"/>
          </a:xfrm>
          <a:prstGeom prst="rect">
            <a:avLst/>
          </a:prstGeom>
        </p:spPr>
        <p:txBody>
          <a:bodyPr/>
          <a:lstStyle/>
          <a:p>
            <a:pPr lvl="1" algn="l">
              <a:spcBef>
                <a:spcPts val="2400"/>
              </a:spcBef>
              <a:defRPr spc="-97" sz="4900">
                <a:latin typeface="Canela Deck Regular"/>
                <a:ea typeface="Canela Deck Regular"/>
                <a:cs typeface="Canela Deck Regular"/>
                <a:sym typeface="Canela Deck Regular"/>
              </a:defRPr>
            </a:pPr>
            <a:r>
              <a:t>As a student at the Northeastern University, I understand the frustration of coordinating carpools through a group chat. </a:t>
            </a:r>
          </a:p>
          <a:p>
            <a:pPr lvl="1" algn="l">
              <a:spcBef>
                <a:spcPts val="2400"/>
              </a:spcBef>
              <a:defRPr spc="-97" sz="4900">
                <a:latin typeface="Canela Deck Regular"/>
                <a:ea typeface="Canela Deck Regular"/>
                <a:cs typeface="Canela Deck Regular"/>
                <a:sym typeface="Canela Deck Regular"/>
              </a:defRPr>
            </a:pPr>
            <a:r>
              <a:t>The back and forth messaging to coordinate schedules and locations is time-consuming and inconvenient.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What it does?"/>
          <p:cNvSpPr txBox="1"/>
          <p:nvPr>
            <p:ph type="title"/>
          </p:nvPr>
        </p:nvSpPr>
        <p:spPr>
          <a:xfrm>
            <a:off x="-6160538" y="760710"/>
            <a:ext cx="21945601" cy="1727201"/>
          </a:xfrm>
          <a:prstGeom prst="rect">
            <a:avLst/>
          </a:prstGeom>
        </p:spPr>
        <p:txBody>
          <a:bodyPr/>
          <a:lstStyle/>
          <a:p>
            <a:pPr/>
            <a:r>
              <a:t>What it does?</a:t>
            </a:r>
          </a:p>
        </p:txBody>
      </p:sp>
      <p:sp>
        <p:nvSpPr>
          <p:cNvPr id="159" name="The TogetherRide app designed specifically for students connects with other students and allows them to easily coordinate carpools based on their academic and work schedules.…"/>
          <p:cNvSpPr txBox="1"/>
          <p:nvPr>
            <p:ph type="body" sz="half" idx="4294967295"/>
          </p:nvPr>
        </p:nvSpPr>
        <p:spPr>
          <a:xfrm>
            <a:off x="966661" y="3592302"/>
            <a:ext cx="9810690" cy="8385548"/>
          </a:xfrm>
          <a:prstGeom prst="rect">
            <a:avLst/>
          </a:prstGeom>
        </p:spPr>
        <p:txBody>
          <a:bodyPr/>
          <a:lstStyle/>
          <a:p>
            <a:pPr lvl="1" marL="0" indent="288036" defTabSz="520065">
              <a:lnSpc>
                <a:spcPct val="100000"/>
              </a:lnSpc>
              <a:spcBef>
                <a:spcPts val="1500"/>
              </a:spcBef>
              <a:buSzTx/>
              <a:buNone/>
              <a:defRPr spc="-61" sz="3087">
                <a:latin typeface="Canela Deck Regular"/>
                <a:ea typeface="Canela Deck Regular"/>
                <a:cs typeface="Canela Deck Regular"/>
                <a:sym typeface="Canela Deck Regular"/>
              </a:defRPr>
            </a:pPr>
            <a:r>
              <a:t>The TogetherRide app designed specifically for students connects with other students and allows them to easily coordinate carpools based on their academic and work schedules.</a:t>
            </a:r>
          </a:p>
          <a:p>
            <a:pPr lvl="1" marL="0" indent="288036" defTabSz="520065">
              <a:lnSpc>
                <a:spcPct val="100000"/>
              </a:lnSpc>
              <a:spcBef>
                <a:spcPts val="1500"/>
              </a:spcBef>
              <a:buSzTx/>
              <a:buNone/>
              <a:defRPr spc="-61" sz="3087">
                <a:latin typeface="Canela Deck Regular"/>
                <a:ea typeface="Canela Deck Regular"/>
                <a:cs typeface="Canela Deck Regular"/>
                <a:sym typeface="Canela Deck Regular"/>
              </a:defRPr>
            </a:pPr>
            <a:r>
              <a:t> The app promotes</a:t>
            </a:r>
            <a:r>
              <a:rPr>
                <a:latin typeface="Canela Deck Bold"/>
                <a:ea typeface="Canela Deck Bold"/>
                <a:cs typeface="Canela Deck Bold"/>
                <a:sym typeface="Canela Deck Bold"/>
              </a:rPr>
              <a:t> environmentally-friendly</a:t>
            </a:r>
            <a:r>
              <a:t> and </a:t>
            </a:r>
            <a:r>
              <a:rPr>
                <a:latin typeface="Canela Deck Bold"/>
                <a:ea typeface="Canela Deck Bold"/>
                <a:cs typeface="Canela Deck Bold"/>
                <a:sym typeface="Canela Deck Bold"/>
              </a:rPr>
              <a:t>community-driven</a:t>
            </a:r>
            <a:r>
              <a:t> transportation by making it simple for students to arrange carpools, reducing their carbon footprint and saving time and effort in the planning process.</a:t>
            </a:r>
          </a:p>
          <a:p>
            <a:pPr lvl="1" marL="0" indent="288036" defTabSz="520065">
              <a:lnSpc>
                <a:spcPct val="100000"/>
              </a:lnSpc>
              <a:spcBef>
                <a:spcPts val="1500"/>
              </a:spcBef>
              <a:buSzTx/>
              <a:buNone/>
              <a:defRPr spc="-61" sz="3087">
                <a:latin typeface="Canela Deck Regular"/>
                <a:ea typeface="Canela Deck Regular"/>
                <a:cs typeface="Canela Deck Regular"/>
                <a:sym typeface="Canela Deck Regular"/>
              </a:defRPr>
            </a:pPr>
            <a:r>
              <a:t> The app integrates a </a:t>
            </a:r>
            <a:r>
              <a:rPr>
                <a:latin typeface="Canela Deck Bold"/>
                <a:ea typeface="Canela Deck Bold"/>
                <a:cs typeface="Canela Deck Bold"/>
                <a:sym typeface="Canela Deck Bold"/>
              </a:rPr>
              <a:t>scheduling system</a:t>
            </a:r>
            <a:r>
              <a:t> that matches students with compatible carpool partners, streamlining the process and making it a breeze to coordinate rides.</a:t>
            </a:r>
          </a:p>
        </p:txBody>
      </p:sp>
      <p:pic>
        <p:nvPicPr>
          <p:cNvPr id="160" name="carpool.jpeg" descr="carpool.jpeg"/>
          <p:cNvPicPr>
            <a:picLocks noChangeAspect="1"/>
          </p:cNvPicPr>
          <p:nvPr/>
        </p:nvPicPr>
        <p:blipFill>
          <a:blip r:embed="rId2">
            <a:extLst/>
          </a:blip>
          <a:srcRect l="24616" t="0" r="10297" b="0"/>
          <a:stretch>
            <a:fillRect/>
          </a:stretch>
        </p:blipFill>
        <p:spPr>
          <a:xfrm>
            <a:off x="12248119" y="1551699"/>
            <a:ext cx="10922001" cy="111760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How Can I build it?"/>
          <p:cNvSpPr txBox="1"/>
          <p:nvPr>
            <p:ph type="title"/>
          </p:nvPr>
        </p:nvSpPr>
        <p:spPr>
          <a:prstGeom prst="rect">
            <a:avLst/>
          </a:prstGeom>
        </p:spPr>
        <p:txBody>
          <a:bodyPr/>
          <a:lstStyle/>
          <a:p>
            <a:pPr/>
            <a:r>
              <a:t>How Can I build it?</a:t>
            </a:r>
          </a:p>
        </p:txBody>
      </p:sp>
      <p:sp>
        <p:nvSpPr>
          <p:cNvPr id="163" name="The TogetherRide app was built using a combination of cutting-edge technologies and a user-centered design approach.…"/>
          <p:cNvSpPr txBox="1"/>
          <p:nvPr>
            <p:ph type="body" idx="4294967295"/>
          </p:nvPr>
        </p:nvSpPr>
        <p:spPr>
          <a:xfrm>
            <a:off x="408987" y="2862746"/>
            <a:ext cx="23850147" cy="10556344"/>
          </a:xfrm>
          <a:prstGeom prst="rect">
            <a:avLst/>
          </a:prstGeom>
        </p:spPr>
        <p:txBody>
          <a:bodyPr/>
          <a:lstStyle/>
          <a:p>
            <a:pPr lvl="1" marL="0" indent="306324" defTabSz="553084">
              <a:lnSpc>
                <a:spcPct val="100000"/>
              </a:lnSpc>
              <a:spcBef>
                <a:spcPts val="1600"/>
              </a:spcBef>
              <a:buSzTx/>
              <a:buNone/>
              <a:defRPr spc="-65" sz="3283">
                <a:latin typeface="Canela Deck Regular"/>
                <a:ea typeface="Canela Deck Regular"/>
                <a:cs typeface="Canela Deck Regular"/>
                <a:sym typeface="Canela Deck Regular"/>
              </a:defRPr>
            </a:pPr>
            <a:r>
              <a:t>The TogetherRide app was built using a combination of cutting-edge technologies and a user-centered design approach.</a:t>
            </a:r>
          </a:p>
          <a:p>
            <a:pPr lvl="1" marL="773352" indent="-407465" defTabSz="553084">
              <a:lnSpc>
                <a:spcPct val="100000"/>
              </a:lnSpc>
              <a:spcBef>
                <a:spcPts val="1600"/>
              </a:spcBef>
              <a:defRPr spc="-65" sz="3283">
                <a:latin typeface="Canela Deck Regular"/>
                <a:ea typeface="Canela Deck Regular"/>
                <a:cs typeface="Canela Deck Regular"/>
                <a:sym typeface="Canela Deck Regular"/>
              </a:defRPr>
            </a:pPr>
            <a:r>
              <a:rPr>
                <a:latin typeface="Canela Deck Bold"/>
                <a:ea typeface="Canela Deck Bold"/>
                <a:cs typeface="Canela Deck Bold"/>
                <a:sym typeface="Canela Deck Bold"/>
              </a:rPr>
              <a:t>Tech Stack: </a:t>
            </a:r>
            <a:r>
              <a:t>The app will be developed using a combination of JavaScript, React Native, and Node.js. The backend will  be built using MongoDB to store user data, and the app will be deployed on the cloud using Microsoft Azure.</a:t>
            </a:r>
          </a:p>
          <a:p>
            <a:pPr lvl="1" marL="773352" indent="-407465" defTabSz="553084">
              <a:lnSpc>
                <a:spcPct val="100000"/>
              </a:lnSpc>
              <a:spcBef>
                <a:spcPts val="1600"/>
              </a:spcBef>
              <a:defRPr spc="-65" sz="3283">
                <a:latin typeface="Canela Deck Regular"/>
                <a:ea typeface="Canela Deck Regular"/>
                <a:cs typeface="Canela Deck Regular"/>
                <a:sym typeface="Canela Deck Regular"/>
              </a:defRPr>
            </a:pPr>
            <a:r>
              <a:rPr>
                <a:latin typeface="Canela Deck Bold"/>
                <a:ea typeface="Canela Deck Bold"/>
                <a:cs typeface="Canela Deck Bold"/>
                <a:sym typeface="Canela Deck Bold"/>
              </a:rPr>
              <a:t>User-centered design: </a:t>
            </a:r>
            <a:r>
              <a:t>The app will be designed with the user in mind, taking into account the unique challenges and needs of students when it comes to carpooling. The interface is intuitive and user-friendly, making it easy for students to connect and coordinate carpools.</a:t>
            </a:r>
          </a:p>
          <a:p>
            <a:pPr lvl="1" marL="773352" indent="-407465" defTabSz="553084">
              <a:lnSpc>
                <a:spcPct val="100000"/>
              </a:lnSpc>
              <a:spcBef>
                <a:spcPts val="1600"/>
              </a:spcBef>
              <a:defRPr spc="-65" sz="3283">
                <a:latin typeface="Canela Deck Regular"/>
                <a:ea typeface="Canela Deck Regular"/>
                <a:cs typeface="Canela Deck Regular"/>
                <a:sym typeface="Canela Deck Regular"/>
              </a:defRPr>
            </a:pPr>
            <a:r>
              <a:rPr>
                <a:latin typeface="Canela Deck Bold"/>
                <a:ea typeface="Canela Deck Bold"/>
                <a:cs typeface="Canela Deck Bold"/>
                <a:sym typeface="Canela Deck Bold"/>
              </a:rPr>
              <a:t>Integration with schedules: </a:t>
            </a:r>
            <a:r>
              <a:t>One of the key features of the app is the integration with the users' academic and work schedules. The app uses machine learning algorithms to match students with compatible carpool partners and suggest optimal times and routes.</a:t>
            </a:r>
          </a:p>
          <a:p>
            <a:pPr lvl="1" marL="773352" indent="-407465" defTabSz="553084">
              <a:lnSpc>
                <a:spcPct val="100000"/>
              </a:lnSpc>
              <a:spcBef>
                <a:spcPts val="1600"/>
              </a:spcBef>
              <a:defRPr spc="-65" sz="3283">
                <a:latin typeface="Canela Deck Regular"/>
                <a:ea typeface="Canela Deck Regular"/>
                <a:cs typeface="Canela Deck Regular"/>
                <a:sym typeface="Canela Deck Regular"/>
              </a:defRPr>
            </a:pPr>
            <a:r>
              <a:rPr>
                <a:latin typeface="Canela Deck Bold"/>
                <a:ea typeface="Canela Deck Bold"/>
                <a:cs typeface="Canela Deck Bold"/>
                <a:sym typeface="Canela Deck Bold"/>
              </a:rPr>
              <a:t>Environmental impact tracking: </a:t>
            </a:r>
            <a:r>
              <a:t>The app also tracks the carbon savings made by each carpool and provides users with regular updates on their impact. This helps to promote environmentally-friendly behavior and incentivize students to carpool more often.</a:t>
            </a:r>
          </a:p>
          <a:p>
            <a:pPr lvl="1" marL="0" indent="306324" defTabSz="553084">
              <a:lnSpc>
                <a:spcPct val="100000"/>
              </a:lnSpc>
              <a:spcBef>
                <a:spcPts val="1600"/>
              </a:spcBef>
              <a:buSzTx/>
              <a:buNone/>
              <a:defRPr spc="-65" sz="3283">
                <a:latin typeface="Canela Deck Regular"/>
                <a:ea typeface="Canela Deck Regular"/>
                <a:cs typeface="Canela Deck Regular"/>
                <a:sym typeface="Canela Deck Regular"/>
              </a:defRPr>
            </a:pPr>
            <a:r>
              <a:t>      By bringing together advanced technology and a user-centered design approach, our carpool app makes it easy and enjoyable for students to share rides and reduce their carbon footprint.</a:t>
            </a:r>
          </a:p>
          <a:p>
            <a:pPr lvl="1" marL="0" indent="306324" defTabSz="553084">
              <a:lnSpc>
                <a:spcPct val="100000"/>
              </a:lnSpc>
              <a:spcBef>
                <a:spcPts val="1600"/>
              </a:spcBef>
              <a:buSzTx/>
              <a:buNone/>
              <a:defRPr spc="-65" sz="3283">
                <a:latin typeface="Canela Deck Regular"/>
                <a:ea typeface="Canela Deck Regular"/>
                <a:cs typeface="Canela Deck Regular"/>
                <a:sym typeface="Canela Deck Regular"/>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5" name="Screen Shot 2023-02-04 at 1.05.48 PM.png" descr="Screen Shot 2023-02-04 at 1.05.48 PM.png"/>
          <p:cNvPicPr>
            <a:picLocks noChangeAspect="1"/>
          </p:cNvPicPr>
          <p:nvPr/>
        </p:nvPicPr>
        <p:blipFill>
          <a:blip r:embed="rId2">
            <a:extLst/>
          </a:blip>
          <a:stretch>
            <a:fillRect/>
          </a:stretch>
        </p:blipFill>
        <p:spPr>
          <a:xfrm>
            <a:off x="67519" y="3031153"/>
            <a:ext cx="4769689" cy="10324068"/>
          </a:xfrm>
          <a:prstGeom prst="rect">
            <a:avLst/>
          </a:prstGeom>
          <a:ln w="12700">
            <a:miter lim="400000"/>
          </a:ln>
        </p:spPr>
      </p:pic>
      <p:sp>
        <p:nvSpPr>
          <p:cNvPr id="166" name="Logged out"/>
          <p:cNvSpPr txBox="1"/>
          <p:nvPr>
            <p:ph type="title"/>
          </p:nvPr>
        </p:nvSpPr>
        <p:spPr>
          <a:xfrm>
            <a:off x="-38401" y="452051"/>
            <a:ext cx="6111132" cy="1727201"/>
          </a:xfrm>
          <a:prstGeom prst="rect">
            <a:avLst/>
          </a:prstGeom>
        </p:spPr>
        <p:txBody>
          <a:bodyPr/>
          <a:lstStyle>
            <a:lvl1pPr>
              <a:defRPr spc="-64" sz="6400"/>
            </a:lvl1pPr>
          </a:lstStyle>
          <a:p>
            <a:pPr/>
            <a:r>
              <a:t>Logged out</a:t>
            </a:r>
          </a:p>
        </p:txBody>
      </p:sp>
      <p:sp>
        <p:nvSpPr>
          <p:cNvPr id="167" name="Register"/>
          <p:cNvSpPr txBox="1"/>
          <p:nvPr/>
        </p:nvSpPr>
        <p:spPr>
          <a:xfrm>
            <a:off x="4368060" y="452051"/>
            <a:ext cx="6111132" cy="172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nSpc>
                <a:spcPct val="80000"/>
              </a:lnSpc>
              <a:defRPr spc="-64" sz="6400">
                <a:latin typeface="+mn-lt"/>
                <a:ea typeface="+mn-ea"/>
                <a:cs typeface="+mn-cs"/>
                <a:sym typeface="Canela Bold"/>
              </a:defRPr>
            </a:lvl1pPr>
          </a:lstStyle>
          <a:p>
            <a:pPr/>
            <a:r>
              <a:t>Register </a:t>
            </a:r>
          </a:p>
        </p:txBody>
      </p:sp>
      <p:pic>
        <p:nvPicPr>
          <p:cNvPr id="168" name="Screen Shot 2023-02-04 at 1.07.52 PM.png" descr="Screen Shot 2023-02-04 at 1.07.52 PM.png"/>
          <p:cNvPicPr>
            <a:picLocks noChangeAspect="1"/>
          </p:cNvPicPr>
          <p:nvPr/>
        </p:nvPicPr>
        <p:blipFill>
          <a:blip r:embed="rId3">
            <a:extLst/>
          </a:blip>
          <a:stretch>
            <a:fillRect/>
          </a:stretch>
        </p:blipFill>
        <p:spPr>
          <a:xfrm>
            <a:off x="4814772" y="3055419"/>
            <a:ext cx="4769689" cy="10275535"/>
          </a:xfrm>
          <a:prstGeom prst="rect">
            <a:avLst/>
          </a:prstGeom>
          <a:ln w="12700">
            <a:miter lim="400000"/>
          </a:ln>
        </p:spPr>
      </p:pic>
      <p:sp>
        <p:nvSpPr>
          <p:cNvPr id="169" name="Input Info"/>
          <p:cNvSpPr txBox="1"/>
          <p:nvPr/>
        </p:nvSpPr>
        <p:spPr>
          <a:xfrm>
            <a:off x="9743875" y="452051"/>
            <a:ext cx="5352947" cy="172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nSpc>
                <a:spcPct val="80000"/>
              </a:lnSpc>
              <a:defRPr spc="-64" sz="6400">
                <a:latin typeface="+mn-lt"/>
                <a:ea typeface="+mn-ea"/>
                <a:cs typeface="+mn-cs"/>
                <a:sym typeface="Canela Bold"/>
              </a:defRPr>
            </a:lvl1pPr>
          </a:lstStyle>
          <a:p>
            <a:pPr/>
            <a:r>
              <a:t>Input Info</a:t>
            </a:r>
          </a:p>
        </p:txBody>
      </p:sp>
      <p:sp>
        <p:nvSpPr>
          <p:cNvPr id="170" name="Chats"/>
          <p:cNvSpPr txBox="1"/>
          <p:nvPr/>
        </p:nvSpPr>
        <p:spPr>
          <a:xfrm>
            <a:off x="14807883" y="452051"/>
            <a:ext cx="5086115" cy="172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nSpc>
                <a:spcPct val="80000"/>
              </a:lnSpc>
              <a:defRPr spc="-64" sz="6400">
                <a:latin typeface="+mn-lt"/>
                <a:ea typeface="+mn-ea"/>
                <a:cs typeface="+mn-cs"/>
                <a:sym typeface="Canela Bold"/>
              </a:defRPr>
            </a:lvl1pPr>
          </a:lstStyle>
          <a:p>
            <a:pPr/>
            <a:r>
              <a:t>Chats</a:t>
            </a:r>
          </a:p>
        </p:txBody>
      </p:sp>
      <p:pic>
        <p:nvPicPr>
          <p:cNvPr id="171" name="Screen Shot 2023-02-04 at 1.11.48 PM.png" descr="Screen Shot 2023-02-04 at 1.11.48 PM.png"/>
          <p:cNvPicPr>
            <a:picLocks noChangeAspect="1"/>
          </p:cNvPicPr>
          <p:nvPr/>
        </p:nvPicPr>
        <p:blipFill>
          <a:blip r:embed="rId4">
            <a:extLst/>
          </a:blip>
          <a:stretch>
            <a:fillRect/>
          </a:stretch>
        </p:blipFill>
        <p:spPr>
          <a:xfrm>
            <a:off x="14861991" y="3086992"/>
            <a:ext cx="4977899" cy="10675317"/>
          </a:xfrm>
          <a:prstGeom prst="rect">
            <a:avLst/>
          </a:prstGeom>
          <a:ln w="12700">
            <a:miter lim="400000"/>
          </a:ln>
        </p:spPr>
      </p:pic>
      <p:pic>
        <p:nvPicPr>
          <p:cNvPr id="172" name="Screen Shot 2023-02-04 at 1.31.44 PM.png" descr="Screen Shot 2023-02-04 at 1.31.44 PM.png"/>
          <p:cNvPicPr>
            <a:picLocks noChangeAspect="1"/>
          </p:cNvPicPr>
          <p:nvPr/>
        </p:nvPicPr>
        <p:blipFill>
          <a:blip r:embed="rId5">
            <a:extLst/>
          </a:blip>
          <a:stretch>
            <a:fillRect/>
          </a:stretch>
        </p:blipFill>
        <p:spPr>
          <a:xfrm>
            <a:off x="9795632" y="3086992"/>
            <a:ext cx="5249433" cy="10675317"/>
          </a:xfrm>
          <a:prstGeom prst="rect">
            <a:avLst/>
          </a:prstGeom>
          <a:ln w="12700">
            <a:miter lim="400000"/>
          </a:ln>
        </p:spPr>
      </p:pic>
      <p:sp>
        <p:nvSpPr>
          <p:cNvPr id="173" name="Footprint"/>
          <p:cNvSpPr txBox="1"/>
          <p:nvPr/>
        </p:nvSpPr>
        <p:spPr>
          <a:xfrm>
            <a:off x="19298523" y="452051"/>
            <a:ext cx="5569208" cy="172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nSpc>
                <a:spcPct val="80000"/>
              </a:lnSpc>
              <a:defRPr spc="-64" sz="6400">
                <a:latin typeface="+mn-lt"/>
                <a:ea typeface="+mn-ea"/>
                <a:cs typeface="+mn-cs"/>
                <a:sym typeface="Canela Bold"/>
              </a:defRPr>
            </a:lvl1pPr>
          </a:lstStyle>
          <a:p>
            <a:pPr/>
            <a:r>
              <a:t>Footprint </a:t>
            </a:r>
          </a:p>
        </p:txBody>
      </p:sp>
      <p:pic>
        <p:nvPicPr>
          <p:cNvPr id="174" name="Screen Shot 2023-02-04 at 1.32.44 PM.png" descr="Screen Shot 2023-02-04 at 1.32.44 PM.png"/>
          <p:cNvPicPr>
            <a:picLocks noChangeAspect="1"/>
          </p:cNvPicPr>
          <p:nvPr/>
        </p:nvPicPr>
        <p:blipFill>
          <a:blip r:embed="rId6">
            <a:extLst/>
          </a:blip>
          <a:stretch>
            <a:fillRect/>
          </a:stretch>
        </p:blipFill>
        <p:spPr>
          <a:xfrm>
            <a:off x="19694831" y="3062399"/>
            <a:ext cx="4776592" cy="10261576"/>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6" name="WechatIMG717.png" descr="WechatIMG717.png"/>
          <p:cNvPicPr>
            <a:picLocks noChangeAspect="1"/>
          </p:cNvPicPr>
          <p:nvPr/>
        </p:nvPicPr>
        <p:blipFill>
          <a:blip r:embed="rId2">
            <a:extLst/>
          </a:blip>
          <a:stretch>
            <a:fillRect/>
          </a:stretch>
        </p:blipFill>
        <p:spPr>
          <a:xfrm>
            <a:off x="-77336" y="-105326"/>
            <a:ext cx="15226047" cy="20219297"/>
          </a:xfrm>
          <a:prstGeom prst="rect">
            <a:avLst/>
          </a:prstGeom>
          <a:ln w="12700">
            <a:miter lim="400000"/>
          </a:ln>
        </p:spPr>
      </p:pic>
      <p:pic>
        <p:nvPicPr>
          <p:cNvPr id="177" name="WechatIMG720.png" descr="WechatIMG720.png"/>
          <p:cNvPicPr>
            <a:picLocks noChangeAspect="1"/>
          </p:cNvPicPr>
          <p:nvPr/>
        </p:nvPicPr>
        <p:blipFill>
          <a:blip r:embed="rId3">
            <a:extLst/>
          </a:blip>
          <a:stretch>
            <a:fillRect/>
          </a:stretch>
        </p:blipFill>
        <p:spPr>
          <a:xfrm>
            <a:off x="15157589" y="-219467"/>
            <a:ext cx="24915900" cy="14154934"/>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9" name="WechatIMG715.png" descr="WechatIMG715.png"/>
          <p:cNvPicPr>
            <a:picLocks noChangeAspect="1"/>
          </p:cNvPicPr>
          <p:nvPr>
            <p:ph type="pic" idx="21"/>
          </p:nvPr>
        </p:nvPicPr>
        <p:blipFill>
          <a:blip r:embed="rId2">
            <a:alphaModFix amt="54201"/>
            <a:extLst/>
          </a:blip>
          <a:srcRect l="6939" t="0" r="6939" b="0"/>
          <a:stretch>
            <a:fillRect/>
          </a:stretch>
        </p:blipFill>
        <p:spPr>
          <a:xfrm>
            <a:off x="0" y="0"/>
            <a:ext cx="24384000" cy="13716000"/>
          </a:xfrm>
          <a:prstGeom prst="rect">
            <a:avLst/>
          </a:prstGeom>
        </p:spPr>
      </p:pic>
      <p:sp>
        <p:nvSpPr>
          <p:cNvPr id="180" name="https://huskyhackathon2023.github.io/"/>
          <p:cNvSpPr txBox="1"/>
          <p:nvPr>
            <p:ph type="body" sz="quarter" idx="1"/>
          </p:nvPr>
        </p:nvSpPr>
        <p:spPr>
          <a:xfrm>
            <a:off x="17851332" y="4086327"/>
            <a:ext cx="5987932" cy="3575019"/>
          </a:xfrm>
          <a:prstGeom prst="rect">
            <a:avLst/>
          </a:prstGeom>
        </p:spPr>
        <p:txBody>
          <a:bodyPr/>
          <a:lstStyle>
            <a:lvl1pPr>
              <a:defRPr spc="-44" sz="4400" u="sng">
                <a:solidFill>
                  <a:srgbClr val="000000"/>
                </a:solidFill>
                <a:hlinkClick r:id="rId3" invalidUrl="" action="" tgtFrame="" tooltip="" history="1" highlightClick="0" endSnd="0"/>
              </a:defRPr>
            </a:lvl1pPr>
          </a:lstStyle>
          <a:p>
            <a:pPr>
              <a:defRPr u="none"/>
            </a:pPr>
            <a:r>
              <a:rPr u="sng">
                <a:hlinkClick r:id="rId3" invalidUrl="" action="" tgtFrame="" tooltip="" history="1" highlightClick="0" endSnd="0"/>
              </a:rPr>
              <a:t>https://huskyhackathon2023.github.io/</a:t>
            </a:r>
          </a:p>
        </p:txBody>
      </p:sp>
      <p:sp>
        <p:nvSpPr>
          <p:cNvPr id="181" name="https://github.com/HuskyHackathon2023/HuskyHackathon2023.github.io"/>
          <p:cNvSpPr txBox="1"/>
          <p:nvPr/>
        </p:nvSpPr>
        <p:spPr>
          <a:xfrm>
            <a:off x="905508" y="4474894"/>
            <a:ext cx="4918874" cy="34604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635634">
              <a:lnSpc>
                <a:spcPct val="100000"/>
              </a:lnSpc>
              <a:defRPr spc="-33" sz="3387" u="sng">
                <a:latin typeface="Graphik Semibold"/>
                <a:ea typeface="Graphik Semibold"/>
                <a:cs typeface="Graphik Semibold"/>
                <a:sym typeface="Graphik Semibold"/>
                <a:hlinkClick r:id="rId4" invalidUrl="" action="" tgtFrame="" tooltip="" history="1" highlightClick="0" endSnd="0"/>
              </a:defRPr>
            </a:lvl1pPr>
          </a:lstStyle>
          <a:p>
            <a:pPr>
              <a:defRPr u="none"/>
            </a:pPr>
            <a:r>
              <a:rPr u="sng">
                <a:hlinkClick r:id="rId4" invalidUrl="" action="" tgtFrame="" tooltip="" history="1" highlightClick="0" endSnd="0"/>
              </a:rPr>
              <a:t>https://github.com/HuskyHackathon2023/HuskyHackathon2023.github.io</a:t>
            </a:r>
          </a:p>
        </p:txBody>
      </p:sp>
      <p:sp>
        <p:nvSpPr>
          <p:cNvPr id="182" name="Website:"/>
          <p:cNvSpPr txBox="1"/>
          <p:nvPr/>
        </p:nvSpPr>
        <p:spPr>
          <a:xfrm>
            <a:off x="14425532" y="2892860"/>
            <a:ext cx="12451822" cy="204937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825500">
              <a:lnSpc>
                <a:spcPct val="100000"/>
              </a:lnSpc>
              <a:defRPr spc="-44" sz="4400">
                <a:latin typeface="Graphik Semibold"/>
                <a:ea typeface="Graphik Semibold"/>
                <a:cs typeface="Graphik Semibold"/>
                <a:sym typeface="Graphik Semibold"/>
              </a:defRPr>
            </a:lvl1pPr>
          </a:lstStyle>
          <a:p>
            <a:pPr/>
            <a:r>
              <a:t>Website:</a:t>
            </a:r>
          </a:p>
        </p:txBody>
      </p:sp>
      <p:sp>
        <p:nvSpPr>
          <p:cNvPr id="183" name="GitHub Repo"/>
          <p:cNvSpPr txBox="1"/>
          <p:nvPr/>
        </p:nvSpPr>
        <p:spPr>
          <a:xfrm>
            <a:off x="-3780120" y="2851452"/>
            <a:ext cx="14290129" cy="213218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825500">
              <a:lnSpc>
                <a:spcPct val="100000"/>
              </a:lnSpc>
              <a:defRPr spc="-44" sz="4400">
                <a:latin typeface="Graphik Semibold"/>
                <a:ea typeface="Graphik Semibold"/>
                <a:cs typeface="Graphik Semibold"/>
                <a:sym typeface="Graphik Semibold"/>
              </a:defRPr>
            </a:lvl1pPr>
          </a:lstStyle>
          <a:p>
            <a:pPr/>
            <a:r>
              <a:t>GitHub Repo</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Achievement I am proud of"/>
          <p:cNvSpPr txBox="1"/>
          <p:nvPr>
            <p:ph type="title"/>
          </p:nvPr>
        </p:nvSpPr>
        <p:spPr>
          <a:xfrm>
            <a:off x="6296174" y="508171"/>
            <a:ext cx="9760222" cy="1727201"/>
          </a:xfrm>
          <a:prstGeom prst="rect">
            <a:avLst/>
          </a:prstGeom>
        </p:spPr>
        <p:txBody>
          <a:bodyPr/>
          <a:lstStyle>
            <a:lvl1pPr defTabSz="1853183">
              <a:defRPr spc="-63" sz="6384"/>
            </a:lvl1pPr>
          </a:lstStyle>
          <a:p>
            <a:pPr/>
            <a:r>
              <a:t>Achievement I am proud of</a:t>
            </a:r>
          </a:p>
        </p:txBody>
      </p:sp>
      <p:sp>
        <p:nvSpPr>
          <p:cNvPr id="186" name="Environmental impact…"/>
          <p:cNvSpPr txBox="1"/>
          <p:nvPr>
            <p:ph type="body" sz="quarter" idx="4294967295"/>
          </p:nvPr>
        </p:nvSpPr>
        <p:spPr>
          <a:xfrm>
            <a:off x="857955" y="3470646"/>
            <a:ext cx="8739287" cy="4812347"/>
          </a:xfrm>
          <a:prstGeom prst="rect">
            <a:avLst/>
          </a:prstGeom>
        </p:spPr>
        <p:txBody>
          <a:bodyPr/>
          <a:lstStyle/>
          <a:p>
            <a:pPr lvl="1" marL="1154256" indent="-608156" defTabSz="825500">
              <a:lnSpc>
                <a:spcPct val="100000"/>
              </a:lnSpc>
              <a:defRPr spc="-97" sz="4900">
                <a:latin typeface="Canela Deck Regular"/>
                <a:ea typeface="Canela Deck Regular"/>
                <a:cs typeface="Canela Deck Regular"/>
                <a:sym typeface="Canela Deck Regular"/>
              </a:defRPr>
            </a:pPr>
            <a:r>
              <a:t>Environmental impact</a:t>
            </a:r>
          </a:p>
          <a:p>
            <a:pPr lvl="1" marL="1154256" indent="-608156" defTabSz="825500">
              <a:lnSpc>
                <a:spcPct val="100000"/>
              </a:lnSpc>
              <a:defRPr spc="-97" sz="4900">
                <a:latin typeface="Canela Deck Regular"/>
                <a:ea typeface="Canela Deck Regular"/>
                <a:cs typeface="Canela Deck Regular"/>
                <a:sym typeface="Canela Deck Regular"/>
              </a:defRPr>
            </a:pPr>
            <a:r>
              <a:t>Encouraging interaction and community</a:t>
            </a:r>
          </a:p>
        </p:txBody>
      </p:sp>
      <p:pic>
        <p:nvPicPr>
          <p:cNvPr id="187" name="Image" descr="Image"/>
          <p:cNvPicPr>
            <a:picLocks noChangeAspect="1"/>
          </p:cNvPicPr>
          <p:nvPr/>
        </p:nvPicPr>
        <p:blipFill>
          <a:blip r:embed="rId2">
            <a:extLst/>
          </a:blip>
          <a:stretch>
            <a:fillRect/>
          </a:stretch>
        </p:blipFill>
        <p:spPr>
          <a:xfrm>
            <a:off x="10216118" y="2415568"/>
            <a:ext cx="14050444" cy="975725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Challenges"/>
          <p:cNvSpPr txBox="1"/>
          <p:nvPr>
            <p:ph type="title"/>
          </p:nvPr>
        </p:nvSpPr>
        <p:spPr>
          <a:prstGeom prst="rect">
            <a:avLst/>
          </a:prstGeom>
        </p:spPr>
        <p:txBody>
          <a:bodyPr/>
          <a:lstStyle/>
          <a:p>
            <a:pPr/>
            <a:r>
              <a:t>Challenges </a:t>
            </a:r>
          </a:p>
        </p:txBody>
      </p:sp>
      <p:sp>
        <p:nvSpPr>
          <p:cNvPr id="190" name="Technical difficulties: Building a carpool app that integrates seamlessly with a variety of devices and platforms was a complex technical challenge. We faced difficulties in ensuring that the app was intuitive and easy to use, while also being highly fun"/>
          <p:cNvSpPr txBox="1"/>
          <p:nvPr>
            <p:ph type="body" idx="1"/>
          </p:nvPr>
        </p:nvSpPr>
        <p:spPr>
          <a:xfrm>
            <a:off x="1415618" y="3367823"/>
            <a:ext cx="21945601" cy="8385548"/>
          </a:xfrm>
          <a:prstGeom prst="rect">
            <a:avLst/>
          </a:prstGeom>
        </p:spPr>
        <p:txBody>
          <a:bodyPr/>
          <a:lstStyle/>
          <a:p>
            <a:pPr marL="548582" indent="-548582" defTabSz="536575">
              <a:spcBef>
                <a:spcPts val="1500"/>
              </a:spcBef>
              <a:buSzPct val="150000"/>
              <a:buChar char="•"/>
              <a:defRPr spc="-88" sz="4419"/>
            </a:pPr>
            <a:r>
              <a:rPr>
                <a:latin typeface="Canela Deck Bold"/>
                <a:ea typeface="Canela Deck Bold"/>
                <a:cs typeface="Canela Deck Bold"/>
                <a:sym typeface="Canela Deck Bold"/>
              </a:rPr>
              <a:t>Technical difficulties: </a:t>
            </a:r>
            <a:r>
              <a:t>Building a carpool app that integrates seamlessly with a variety of devices and platforms was a complex technical challenge. We faced difficulties in ensuring that the app was intuitive and easy to use, while also being highly functional and secure.</a:t>
            </a:r>
          </a:p>
          <a:p>
            <a:pPr marL="548582" indent="-548582" defTabSz="536575">
              <a:spcBef>
                <a:spcPts val="1500"/>
              </a:spcBef>
              <a:buSzPct val="150000"/>
              <a:buChar char="•"/>
              <a:defRPr spc="-88" sz="4419"/>
            </a:pPr>
            <a:r>
              <a:rPr>
                <a:latin typeface="Canela Deck Bold"/>
                <a:ea typeface="Canela Deck Bold"/>
                <a:cs typeface="Canela Deck Bold"/>
                <a:sym typeface="Canela Deck Bold"/>
              </a:rPr>
              <a:t>User adoption: </a:t>
            </a:r>
            <a:r>
              <a:t>Getting people to adopt and use the app was a challenge. We had to work hard to educate people about the benefits of carpooling and to encourage them to try the app.</a:t>
            </a:r>
          </a:p>
          <a:p>
            <a:pPr marL="548582" indent="-548582" defTabSz="536575">
              <a:spcBef>
                <a:spcPts val="1500"/>
              </a:spcBef>
              <a:buSzPct val="150000"/>
              <a:buChar char="•"/>
              <a:defRPr spc="-88" sz="4419"/>
            </a:pPr>
            <a:r>
              <a:rPr>
                <a:latin typeface="Canela Deck Bold"/>
                <a:ea typeface="Canela Deck Bold"/>
                <a:cs typeface="Canela Deck Bold"/>
                <a:sym typeface="Canela Deck Bold"/>
              </a:rPr>
              <a:t>Competition: </a:t>
            </a:r>
            <a:r>
              <a:t>With so many transportation apps already on the market, it was challenging to stand out and differentiate our app from the competition. We had to find ways to make our app more appealing and to convince people that it was the best option for carpooling.</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