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3" r:id="rId8"/>
    <p:sldId id="260" r:id="rId9"/>
    <p:sldId id="261" r:id="rId10"/>
    <p:sldId id="278" r:id="rId11"/>
    <p:sldId id="279" r:id="rId12"/>
    <p:sldId id="262" r:id="rId13"/>
    <p:sldId id="265" r:id="rId14"/>
    <p:sldId id="266" r:id="rId15"/>
    <p:sldId id="264" r:id="rId16"/>
    <p:sldId id="267" r:id="rId17"/>
    <p:sldId id="268" r:id="rId18"/>
    <p:sldId id="269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272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95969-6738-49F1-908A-789EB11AF3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D8205-2B3F-42C7-9357-D886C73FF2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2CD8205-2B3F-42C7-9357-D886C73FF2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2CD8205-2B3F-42C7-9357-D886C73FF2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2CD8205-2B3F-42C7-9357-D886C73FF2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2CD8205-2B3F-42C7-9357-D886C73FF2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2CD8205-2B3F-42C7-9357-D886C73FF2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2CD8205-2B3F-42C7-9357-D886C73FF2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2CD8205-2B3F-42C7-9357-D886C73FF2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7F43BE8-E524-4BA5-9030-108D543796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C7BEC63-32C4-46A9-8077-0DC46CEA8B2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7F43BE8-E524-4BA5-9030-108D543796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C7BEC63-32C4-46A9-8077-0DC46CEA8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7F43BE8-E524-4BA5-9030-108D543796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C7BEC63-32C4-46A9-8077-0DC46CEA8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7F43BE8-E524-4BA5-9030-108D543796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C7BEC63-32C4-46A9-8077-0DC46CEA8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false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false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7F43BE8-E524-4BA5-9030-108D543796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C7BEC63-32C4-46A9-8077-0DC46CEA8B2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true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7F43BE8-E524-4BA5-9030-108D543796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C7BEC63-32C4-46A9-8077-0DC46CEA8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true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7F43BE8-E524-4BA5-9030-108D543796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C7BEC63-32C4-46A9-8077-0DC46CEA8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7F43BE8-E524-4BA5-9030-108D543796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C7BEC63-32C4-46A9-8077-0DC46CEA8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7F43BE8-E524-4BA5-9030-108D543796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C7BEC63-32C4-46A9-8077-0DC46CEA8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F43BE8-E524-4BA5-9030-108D543796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7BEC63-32C4-46A9-8077-0DC46CEA8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7F43BE8-E524-4BA5-9030-108D543796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C7BEC63-32C4-46A9-8077-0DC46CEA8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F43BE8-E524-4BA5-9030-108D543796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7BEC63-32C4-46A9-8077-0DC46CEA8B29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基于多级深度学习IR框架的可编程通用加速器设计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答辩人 陈炫勋</a:t>
            </a:r>
            <a:endParaRPr lang="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" altLang="zh-CN"/>
              <a:t>流水线设计</a:t>
            </a:r>
            <a:endParaRPr lang="" altLang="zh-CN" dirty="0"/>
          </a:p>
        </p:txBody>
      </p:sp>
      <p:pic>
        <p:nvPicPr>
          <p:cNvPr id="9" name="图片 8" descr="非流水线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66645" y="2993390"/>
            <a:ext cx="7458075" cy="2200275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1226820" y="2139315"/>
            <a:ext cx="9798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3600"/>
              <a:t>非流水线结构</a:t>
            </a:r>
            <a:endParaRPr lang="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" altLang="zh-CN" dirty="0"/>
              <a:t>流水线设计</a:t>
            </a:r>
            <a:endParaRPr lang="" altLang="zh-CN" dirty="0"/>
          </a:p>
        </p:txBody>
      </p:sp>
      <p:pic>
        <p:nvPicPr>
          <p:cNvPr id="3" name="图片 2" descr="流水线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279775"/>
            <a:ext cx="7467600" cy="2200275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1226820" y="2139315"/>
            <a:ext cx="9798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理想的</a:t>
            </a:r>
            <a:r>
              <a:rPr lang="en-US" sz="3600"/>
              <a:t>流水线结构</a:t>
            </a:r>
            <a:endParaRPr 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流水线设计</a:t>
            </a:r>
            <a:endParaRPr lang="zh-CN" altLang="en-US" dirty="0"/>
          </a:p>
        </p:txBody>
      </p:sp>
      <p:sp>
        <p:nvSpPr>
          <p:cNvPr id="10" name="文本框 9"/>
          <p:cNvSpPr txBox="true"/>
          <p:nvPr/>
        </p:nvSpPr>
        <p:spPr>
          <a:xfrm>
            <a:off x="1226820" y="2139315"/>
            <a:ext cx="9798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不等划分的</a:t>
            </a:r>
            <a:r>
              <a:rPr lang="en-US" sz="3600"/>
              <a:t>流水线结构</a:t>
            </a:r>
            <a:endParaRPr lang="en-US" sz="3600"/>
          </a:p>
        </p:txBody>
      </p:sp>
      <p:pic>
        <p:nvPicPr>
          <p:cNvPr id="3" name="图片 2" descr="流水线-计算模块更重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3092450"/>
            <a:ext cx="1005840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true" noRot="true" noChangeAspect="true" noMove="true" noResize="true" noEditPoints="true" noAdjustHandles="true" noChangeArrowheads="true" noChangeShapeType="true"/>
          </p:cNvCxnSpPr>
          <p:nvPr/>
        </p:nvCxnSpPr>
        <p:spPr>
          <a:xfrm>
            <a:off x="1029063" y="1737088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测试验证</a:t>
            </a:r>
            <a:endParaRPr lang="zh-CN" altLang="en-US"/>
          </a:p>
        </p:txBody>
      </p:sp>
      <p:pic>
        <p:nvPicPr>
          <p:cNvPr id="9" name="图片 8" descr="矩阵乘法测试_pp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231005" y="1737360"/>
            <a:ext cx="3790950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  <a:endParaRPr lang="zh-CN" altLang="en-US" dirty="0"/>
          </a:p>
        </p:txBody>
      </p:sp>
      <p:sp>
        <p:nvSpPr>
          <p:cNvPr id="4" name="文本框 3"/>
          <p:cNvSpPr txBox="true"/>
          <p:nvPr/>
        </p:nvSpPr>
        <p:spPr>
          <a:xfrm>
            <a:off x="1215736" y="2098964"/>
            <a:ext cx="99399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错误率</a:t>
            </a:r>
            <a:endParaRPr 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正确率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75" y="2047875"/>
            <a:ext cx="504825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  <a:endParaRPr lang="zh-CN" altLang="en-US" dirty="0"/>
          </a:p>
        </p:txBody>
      </p:sp>
      <p:sp>
        <p:nvSpPr>
          <p:cNvPr id="3" name="文本框 2"/>
          <p:cNvSpPr txBox="true"/>
          <p:nvPr/>
        </p:nvSpPr>
        <p:spPr>
          <a:xfrm>
            <a:off x="1215736" y="2098964"/>
            <a:ext cx="99399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加速效果</a:t>
            </a:r>
            <a:endParaRPr 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耗时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75" y="2047875"/>
            <a:ext cx="504825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pPr fontAlgn="auto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基于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VTA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，用团队自研的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PyHCL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实现了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PyVTA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，并且大致保留了原有的功能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通过了一些例程的测试，包括简单的矩阵和向量运算，也能运行一些深度学习模型</a:t>
            </a:r>
            <a:endParaRPr 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未来工作展望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PyVTA，在加速效果上还比不上它的前辈 VTA，</a:t>
            </a:r>
            <a:r>
              <a:rPr 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有各种原因会导致这个现象，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这些都是值得做进一步探究的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</a:t>
            </a:r>
            <a:r>
              <a:rPr 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PyHCL 目前仍然是一个不太完善的工具，很多功能都是没有实现的，在开发工作中添加的还没有经过很严谨的测试，还是需要相关人员去共同维护的</a:t>
            </a:r>
            <a:endParaRPr lang="zh-CN" sz="3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5" name="副标题 4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答辩人 陈炫勋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dirty="0"/>
              <a:t>课题任务，目的和意义</a:t>
            </a:r>
            <a:endParaRPr lang="zh-CN" dirty="0"/>
          </a:p>
        </p:txBody>
      </p:sp>
      <p:sp>
        <p:nvSpPr>
          <p:cNvPr id="5" name="文本框 4"/>
          <p:cNvSpPr txBox="true"/>
          <p:nvPr/>
        </p:nvSpPr>
        <p:spPr>
          <a:xfrm>
            <a:off x="8154670" y="2181225"/>
            <a:ext cx="2656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专用加速器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右 5"/>
          <p:cNvSpPr/>
          <p:nvPr/>
        </p:nvSpPr>
        <p:spPr>
          <a:xfrm>
            <a:off x="2757170" y="2291080"/>
            <a:ext cx="5245100" cy="4248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true"/>
          <p:nvPr/>
        </p:nvSpPr>
        <p:spPr>
          <a:xfrm>
            <a:off x="1244734" y="2179597"/>
            <a:ext cx="168573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右 5"/>
          <p:cNvSpPr/>
          <p:nvPr/>
        </p:nvSpPr>
        <p:spPr>
          <a:xfrm rot="5400000">
            <a:off x="8983345" y="3328670"/>
            <a:ext cx="1000125" cy="4248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true"/>
          <p:nvPr/>
        </p:nvSpPr>
        <p:spPr>
          <a:xfrm>
            <a:off x="371475" y="4500880"/>
            <a:ext cx="5702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可编程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加速器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PyVTA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6825615" y="4500880"/>
            <a:ext cx="5314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可编程加速器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VTA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箭头: 右 5"/>
          <p:cNvSpPr/>
          <p:nvPr/>
        </p:nvSpPr>
        <p:spPr>
          <a:xfrm rot="10800000">
            <a:off x="4854575" y="4611370"/>
            <a:ext cx="2646045" cy="4248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课题任务，目的和意义</a:t>
            </a:r>
            <a:endParaRPr lang="zh-CN" altLang="en-US" dirty="0"/>
          </a:p>
        </p:txBody>
      </p:sp>
      <p:sp>
        <p:nvSpPr>
          <p:cNvPr id="10" name="文本框 9"/>
          <p:cNvSpPr txBox="true"/>
          <p:nvPr/>
        </p:nvSpPr>
        <p:spPr>
          <a:xfrm>
            <a:off x="1227455" y="2139315"/>
            <a:ext cx="97986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- </a:t>
            </a:r>
            <a:r>
              <a:rPr lang="zh-CN" altLang="en-US" sz="3600"/>
              <a:t>降低阅读门槛</a:t>
            </a:r>
            <a:endParaRPr lang="zh-CN" altLang="en-US" sz="3600"/>
          </a:p>
          <a:p>
            <a:r>
              <a:rPr lang="en-US" altLang="zh-CN" sz="3600"/>
              <a:t>- </a:t>
            </a:r>
            <a:r>
              <a:rPr lang="zh-CN" altLang="en-US" sz="3600"/>
              <a:t>为</a:t>
            </a:r>
            <a:r>
              <a:rPr lang="en-US" altLang="zh-CN" sz="3600"/>
              <a:t> PyHCL </a:t>
            </a:r>
            <a:r>
              <a:rPr lang="zh-CN" altLang="en-US" sz="3600"/>
              <a:t>创造良好生态</a:t>
            </a:r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原始材料</a:t>
            </a:r>
            <a:r>
              <a:rPr lang="en-US" altLang="zh-CN" dirty="0"/>
              <a:t>/</a:t>
            </a:r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10" name="文本框 9"/>
          <p:cNvSpPr txBox="true"/>
          <p:nvPr/>
        </p:nvSpPr>
        <p:spPr>
          <a:xfrm>
            <a:off x="1227455" y="2139315"/>
            <a:ext cx="9798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- </a:t>
            </a:r>
            <a:r>
              <a:rPr lang="zh-CN" altLang="en-US" sz="3600"/>
              <a:t>论文：A Hardware-Software Blueprint for</a:t>
            </a:r>
            <a:endParaRPr lang="zh-CN" altLang="en-US" sz="3600"/>
          </a:p>
          <a:p>
            <a:r>
              <a:rPr lang="en-US" altLang="zh-CN" sz="3600"/>
              <a:t>			  </a:t>
            </a:r>
            <a:r>
              <a:rPr lang="zh-CN" altLang="en-US" sz="3600"/>
              <a:t>Flexible Deep Learning Specialization</a:t>
            </a:r>
            <a:endParaRPr lang="zh-CN" altLang="en-US" sz="3600"/>
          </a:p>
          <a:p>
            <a:r>
              <a:rPr lang="en-US" altLang="zh-CN" sz="3600"/>
              <a:t>- </a:t>
            </a:r>
            <a:r>
              <a:rPr lang="zh-CN" sz="3600"/>
              <a:t>设计参考</a:t>
            </a:r>
            <a:r>
              <a:rPr lang="en-US" altLang="zh-CN" sz="3600"/>
              <a:t> VTA</a:t>
            </a:r>
            <a:endParaRPr lang="en-US" altLang="zh-CN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堆栈结构</a:t>
            </a:r>
            <a:endParaRPr lang="zh-CN" altLang="en-US" dirty="0"/>
          </a:p>
        </p:txBody>
      </p:sp>
      <p:pic>
        <p:nvPicPr>
          <p:cNvPr id="3" name="图片 2" descr="堆栈结构_pp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21275" y="823595"/>
            <a:ext cx="2971800" cy="5210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3335" y="286603"/>
            <a:ext cx="10058400" cy="1450757"/>
          </a:xfrm>
        </p:spPr>
        <p:txBody>
          <a:bodyPr/>
          <a:lstStyle/>
          <a:p>
            <a:r>
              <a:rPr lang="zh-CN" altLang="en-US" dirty="0"/>
              <a:t>硬件架构</a:t>
            </a:r>
            <a:endParaRPr lang="zh-CN" altLang="en-US" dirty="0"/>
          </a:p>
        </p:txBody>
      </p:sp>
      <p:pic>
        <p:nvPicPr>
          <p:cNvPr id="20" name="图片 19" descr="硬件架构_pp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760" y="-109855"/>
            <a:ext cx="9839325" cy="7077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5410" y="306923"/>
            <a:ext cx="10058400" cy="1450757"/>
          </a:xfrm>
        </p:spPr>
        <p:txBody>
          <a:bodyPr/>
          <a:lstStyle/>
          <a:p>
            <a:r>
              <a:rPr lang="zh-CN" altLang="en-US" dirty="0"/>
              <a:t>指令编码</a:t>
            </a:r>
            <a:endParaRPr lang="zh-CN" altLang="en-US" dirty="0"/>
          </a:p>
        </p:txBody>
      </p:sp>
      <p:pic>
        <p:nvPicPr>
          <p:cNvPr id="4" name="图片 3" descr="指令结构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225" y="173990"/>
            <a:ext cx="10058400" cy="5878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GEMM </a:t>
            </a:r>
            <a:r>
              <a:rPr lang="zh-CN" altLang="en-US"/>
              <a:t>运算</a:t>
            </a:r>
            <a:endParaRPr lang="zh-CN" altLang="en-US"/>
          </a:p>
        </p:txBody>
      </p:sp>
      <p:pic>
        <p:nvPicPr>
          <p:cNvPr id="7" name="图片 6" descr="GEMM计算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877060"/>
            <a:ext cx="10058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ALU </a:t>
            </a:r>
            <a:r>
              <a:rPr lang="zh-CN" altLang="en-US"/>
              <a:t>运算</a:t>
            </a:r>
            <a:endParaRPr lang="zh-CN" altLang="en-US"/>
          </a:p>
        </p:txBody>
      </p:sp>
      <p:pic>
        <p:nvPicPr>
          <p:cNvPr id="3" name="图片 2" descr="ALU运算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0" y="286385"/>
            <a:ext cx="7343775" cy="6067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true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true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true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WPS 演示</Application>
  <PresentationFormat>宽屏</PresentationFormat>
  <Paragraphs>71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Trebuchet MS</vt:lpstr>
      <vt:lpstr>Times New Roman</vt:lpstr>
      <vt:lpstr>Cambria Math</vt:lpstr>
      <vt:lpstr>Droid Sans Fallback</vt:lpstr>
      <vt:lpstr>微软雅黑</vt:lpstr>
      <vt:lpstr>宋体</vt:lpstr>
      <vt:lpstr>Arial Unicode MS</vt:lpstr>
      <vt:lpstr>Calibri Light</vt:lpstr>
      <vt:lpstr>等线</vt:lpstr>
      <vt:lpstr>Gubbi</vt:lpstr>
      <vt:lpstr>DejaVu Math TeX Gyre</vt:lpstr>
      <vt:lpstr>Webdings</vt:lpstr>
      <vt:lpstr>回顾</vt:lpstr>
      <vt:lpstr>基于 RISC-V 架构的 CPU 设计与实现</vt:lpstr>
      <vt:lpstr>背景意义/研究现状</vt:lpstr>
      <vt:lpstr>背景意义/研究现状</vt:lpstr>
      <vt:lpstr>流水线处理器设计理论基础</vt:lpstr>
      <vt:lpstr>设计与实现</vt:lpstr>
      <vt:lpstr>流水线处理器设计理论基础</vt:lpstr>
      <vt:lpstr>数据旁路</vt:lpstr>
      <vt:lpstr>PowerPoint 演示文稿</vt:lpstr>
      <vt:lpstr>GEMM 运算</vt:lpstr>
      <vt:lpstr>分支预测</vt:lpstr>
      <vt:lpstr>异常与中断模型</vt:lpstr>
      <vt:lpstr>异常与中断模型</vt:lpstr>
      <vt:lpstr>规格</vt:lpstr>
      <vt:lpstr>仿真实验与验证</vt:lpstr>
      <vt:lpstr>结果分析</vt:lpstr>
      <vt:lpstr>结果分析</vt:lpstr>
      <vt:lpstr>FPGA仿真测试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 RISC-V 架构的 CPU 设计与实现</dc:title>
  <dc:creator>Chen Sunny</dc:creator>
  <cp:lastModifiedBy>xiaogouguohe</cp:lastModifiedBy>
  <cp:revision>41</cp:revision>
  <dcterms:created xsi:type="dcterms:W3CDTF">2021-05-24T13:47:03Z</dcterms:created>
  <dcterms:modified xsi:type="dcterms:W3CDTF">2021-05-24T13:47:03Z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