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29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p:scale>
          <a:sx n="17" d="100"/>
          <a:sy n="17" d="100"/>
        </p:scale>
        <p:origin x="1507"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5509200" cy="32918400"/>
          </a:xfrm>
          <a:prstGeom prst="rect">
            <a:avLst/>
          </a:prstGeom>
        </p:spPr>
      </p:pic>
      <p:sp>
        <p:nvSpPr>
          <p:cNvPr id="2" name="Title 1"/>
          <p:cNvSpPr>
            <a:spLocks noGrp="1"/>
          </p:cNvSpPr>
          <p:nvPr>
            <p:ph type="ctrTitle"/>
          </p:nvPr>
        </p:nvSpPr>
        <p:spPr>
          <a:xfrm>
            <a:off x="13171071" y="9428482"/>
            <a:ext cx="27428294" cy="11623027"/>
          </a:xfrm>
        </p:spPr>
        <p:txBody>
          <a:bodyPr anchor="b">
            <a:normAutofit/>
          </a:bodyPr>
          <a:lstStyle>
            <a:lvl1pPr algn="r">
              <a:defRPr sz="21120">
                <a:effectLst/>
              </a:defRPr>
            </a:lvl1pPr>
          </a:lstStyle>
          <a:p>
            <a:r>
              <a:rPr lang="en-US"/>
              <a:t>Click to edit Master title style</a:t>
            </a:r>
            <a:endParaRPr lang="en-US" dirty="0"/>
          </a:p>
        </p:txBody>
      </p:sp>
      <p:sp>
        <p:nvSpPr>
          <p:cNvPr id="3" name="Subtitle 2"/>
          <p:cNvSpPr>
            <a:spLocks noGrp="1"/>
          </p:cNvSpPr>
          <p:nvPr>
            <p:ph type="subTitle" idx="1"/>
          </p:nvPr>
        </p:nvSpPr>
        <p:spPr>
          <a:xfrm>
            <a:off x="13171071" y="21051521"/>
            <a:ext cx="27428294" cy="6746242"/>
          </a:xfrm>
        </p:spPr>
        <p:txBody>
          <a:bodyPr anchor="t">
            <a:normAutofit/>
          </a:bodyPr>
          <a:lstStyle>
            <a:lvl1pPr marL="0" indent="0" algn="r">
              <a:buNone/>
              <a:defRPr sz="8640" cap="all">
                <a:solidFill>
                  <a:schemeClr val="tx1"/>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32411095" y="28178767"/>
            <a:ext cx="5818430" cy="1813560"/>
          </a:xfrm>
        </p:spPr>
        <p:txBody>
          <a:bodyPr/>
          <a:lstStyle/>
          <a:p>
            <a:fld id="{63A1C593-65D0-4073-BCC9-577B9352EA97}" type="datetimeFigureOut">
              <a:rPr lang="en-US" smtClean="0"/>
              <a:t>11/30/2022</a:t>
            </a:fld>
            <a:endParaRPr lang="en-US"/>
          </a:p>
        </p:txBody>
      </p:sp>
      <p:sp>
        <p:nvSpPr>
          <p:cNvPr id="5" name="Footer Placeholder 4"/>
          <p:cNvSpPr>
            <a:spLocks noGrp="1"/>
          </p:cNvSpPr>
          <p:nvPr>
            <p:ph type="ftr" sz="quarter" idx="11"/>
          </p:nvPr>
        </p:nvSpPr>
        <p:spPr>
          <a:xfrm>
            <a:off x="13171073" y="28178767"/>
            <a:ext cx="18874258" cy="1813560"/>
          </a:xfrm>
        </p:spPr>
        <p:txBody>
          <a:bodyPr/>
          <a:lstStyle/>
          <a:p>
            <a:endParaRPr lang="en-US"/>
          </a:p>
        </p:txBody>
      </p:sp>
      <p:sp>
        <p:nvSpPr>
          <p:cNvPr id="6" name="Slide Number Placeholder 5"/>
          <p:cNvSpPr>
            <a:spLocks noGrp="1"/>
          </p:cNvSpPr>
          <p:nvPr>
            <p:ph type="sldNum" sz="quarter" idx="12"/>
          </p:nvPr>
        </p:nvSpPr>
        <p:spPr>
          <a:xfrm>
            <a:off x="38595288" y="28178767"/>
            <a:ext cx="2004077" cy="1813560"/>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43205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9" y="0"/>
            <a:ext cx="43769280" cy="32918400"/>
          </a:xfrm>
          <a:prstGeom prst="rect">
            <a:avLst/>
          </a:prstGeom>
        </p:spPr>
      </p:pic>
      <p:sp>
        <p:nvSpPr>
          <p:cNvPr id="2" name="Title 1"/>
          <p:cNvSpPr>
            <a:spLocks noGrp="1"/>
          </p:cNvSpPr>
          <p:nvPr>
            <p:ph type="title"/>
          </p:nvPr>
        </p:nvSpPr>
        <p:spPr>
          <a:xfrm>
            <a:off x="2194565" y="22717752"/>
            <a:ext cx="37307520" cy="2720342"/>
          </a:xfrm>
        </p:spPr>
        <p:txBody>
          <a:bodyPr anchor="b">
            <a:normAutofit/>
          </a:bodyPr>
          <a:lstStyle>
            <a:lvl1pPr algn="l">
              <a:defRPr sz="9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389125" y="4474138"/>
            <a:ext cx="32918400" cy="1519188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768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2194565" y="25438094"/>
            <a:ext cx="37307520" cy="2369818"/>
          </a:xfrm>
        </p:spPr>
        <p:txBody>
          <a:bodyPr>
            <a:normAutofit/>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32467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9" y="0"/>
            <a:ext cx="43769280" cy="32918400"/>
          </a:xfrm>
          <a:prstGeom prst="rect">
            <a:avLst/>
          </a:prstGeom>
        </p:spPr>
      </p:pic>
      <p:sp>
        <p:nvSpPr>
          <p:cNvPr id="2" name="Title 1"/>
          <p:cNvSpPr>
            <a:spLocks noGrp="1"/>
          </p:cNvSpPr>
          <p:nvPr>
            <p:ph type="title"/>
          </p:nvPr>
        </p:nvSpPr>
        <p:spPr>
          <a:xfrm>
            <a:off x="2194577" y="2926092"/>
            <a:ext cx="37307515" cy="14996155"/>
          </a:xfrm>
        </p:spPr>
        <p:txBody>
          <a:bodyPr anchor="ctr">
            <a:normAutofit/>
          </a:bodyPr>
          <a:lstStyle>
            <a:lvl1pPr algn="l">
              <a:defRPr sz="15360" b="0" cap="none"/>
            </a:lvl1pPr>
          </a:lstStyle>
          <a:p>
            <a:r>
              <a:rPr lang="en-US"/>
              <a:t>Click to edit Master title style</a:t>
            </a:r>
            <a:endParaRPr lang="en-US" dirty="0"/>
          </a:p>
        </p:txBody>
      </p:sp>
      <p:sp>
        <p:nvSpPr>
          <p:cNvPr id="3" name="Text Placeholder 2"/>
          <p:cNvSpPr>
            <a:spLocks noGrp="1"/>
          </p:cNvSpPr>
          <p:nvPr>
            <p:ph type="body" idx="1"/>
          </p:nvPr>
        </p:nvSpPr>
        <p:spPr>
          <a:xfrm>
            <a:off x="2194572" y="20848320"/>
            <a:ext cx="37307515" cy="6949440"/>
          </a:xfrm>
        </p:spPr>
        <p:txBody>
          <a:bodyPr anchor="ctr">
            <a:normAutofit/>
          </a:bodyPr>
          <a:lstStyle>
            <a:lvl1pPr marL="0" indent="0" algn="l">
              <a:buNone/>
              <a:defRPr sz="9600">
                <a:solidFill>
                  <a:schemeClr val="tx1"/>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11755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9" y="0"/>
            <a:ext cx="43769280" cy="32918400"/>
          </a:xfrm>
          <a:prstGeom prst="rect">
            <a:avLst/>
          </a:prstGeom>
        </p:spPr>
      </p:pic>
      <p:sp>
        <p:nvSpPr>
          <p:cNvPr id="11" name="TextBox 10"/>
          <p:cNvSpPr txBox="1"/>
          <p:nvPr/>
        </p:nvSpPr>
        <p:spPr>
          <a:xfrm>
            <a:off x="2024623" y="3446947"/>
            <a:ext cx="2195131"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8400" dirty="0">
                <a:solidFill>
                  <a:schemeClr val="tx1"/>
                </a:solidFill>
                <a:effectLst/>
              </a:rPr>
              <a:t>“</a:t>
            </a:r>
          </a:p>
        </p:txBody>
      </p:sp>
      <p:sp>
        <p:nvSpPr>
          <p:cNvPr id="12" name="TextBox 11"/>
          <p:cNvSpPr txBox="1"/>
          <p:nvPr/>
        </p:nvSpPr>
        <p:spPr>
          <a:xfrm>
            <a:off x="37131843" y="13208021"/>
            <a:ext cx="2195131"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8400" dirty="0">
                <a:solidFill>
                  <a:schemeClr val="tx1"/>
                </a:solidFill>
                <a:effectLst/>
              </a:rPr>
              <a:t>”</a:t>
            </a:r>
          </a:p>
        </p:txBody>
      </p:sp>
      <p:sp>
        <p:nvSpPr>
          <p:cNvPr id="13" name="Title 1"/>
          <p:cNvSpPr>
            <a:spLocks noGrp="1"/>
          </p:cNvSpPr>
          <p:nvPr>
            <p:ph type="title"/>
          </p:nvPr>
        </p:nvSpPr>
        <p:spPr>
          <a:xfrm>
            <a:off x="4219754" y="2926092"/>
            <a:ext cx="34038226" cy="13167355"/>
          </a:xfrm>
        </p:spPr>
        <p:txBody>
          <a:bodyPr anchor="ctr">
            <a:normAutofit/>
          </a:bodyPr>
          <a:lstStyle>
            <a:lvl1pPr algn="l">
              <a:defRPr sz="15360" b="0" cap="none">
                <a:solidFill>
                  <a:schemeClr val="tx1"/>
                </a:solidFill>
              </a:defRPr>
            </a:lvl1pPr>
          </a:lstStyle>
          <a:p>
            <a:r>
              <a:rPr lang="en-US"/>
              <a:t>Click to edit Master title style</a:t>
            </a:r>
            <a:endParaRPr lang="en-US" dirty="0"/>
          </a:p>
        </p:txBody>
      </p:sp>
      <p:sp>
        <p:nvSpPr>
          <p:cNvPr id="16" name="Text Placeholder 9"/>
          <p:cNvSpPr>
            <a:spLocks noGrp="1"/>
          </p:cNvSpPr>
          <p:nvPr>
            <p:ph type="body" sz="quarter" idx="13"/>
          </p:nvPr>
        </p:nvSpPr>
        <p:spPr>
          <a:xfrm>
            <a:off x="4745623" y="16093440"/>
            <a:ext cx="33005438" cy="1828800"/>
          </a:xfrm>
        </p:spPr>
        <p:txBody>
          <a:bodyPr anchor="ctr">
            <a:normAutofit/>
          </a:bodyPr>
          <a:lstStyle>
            <a:lvl1pPr marL="0" indent="0">
              <a:buFontTx/>
              <a:buNone/>
              <a:defRPr sz="7680"/>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a:t>Click to edit Master text styles</a:t>
            </a:r>
          </a:p>
        </p:txBody>
      </p:sp>
      <p:sp>
        <p:nvSpPr>
          <p:cNvPr id="3" name="Text Placeholder 2"/>
          <p:cNvSpPr>
            <a:spLocks noGrp="1"/>
          </p:cNvSpPr>
          <p:nvPr>
            <p:ph type="body" idx="1"/>
          </p:nvPr>
        </p:nvSpPr>
        <p:spPr>
          <a:xfrm>
            <a:off x="2218877" y="20848320"/>
            <a:ext cx="37307520" cy="6949440"/>
          </a:xfrm>
        </p:spPr>
        <p:txBody>
          <a:bodyPr anchor="ctr">
            <a:normAutofit/>
          </a:bodyPr>
          <a:lstStyle>
            <a:lvl1pPr marL="0" indent="0" algn="l">
              <a:buNone/>
              <a:defRPr sz="9600">
                <a:solidFill>
                  <a:schemeClr val="tx1"/>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57053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9" y="0"/>
            <a:ext cx="43769280" cy="32918400"/>
          </a:xfrm>
          <a:prstGeom prst="rect">
            <a:avLst/>
          </a:prstGeom>
        </p:spPr>
      </p:pic>
      <p:sp>
        <p:nvSpPr>
          <p:cNvPr id="2" name="Title 1"/>
          <p:cNvSpPr>
            <a:spLocks noGrp="1"/>
          </p:cNvSpPr>
          <p:nvPr>
            <p:ph type="title"/>
          </p:nvPr>
        </p:nvSpPr>
        <p:spPr>
          <a:xfrm>
            <a:off x="2194567" y="15799910"/>
            <a:ext cx="37307525" cy="7050240"/>
          </a:xfrm>
        </p:spPr>
        <p:txBody>
          <a:bodyPr anchor="b">
            <a:normAutofit/>
          </a:bodyPr>
          <a:lstStyle>
            <a:lvl1pPr algn="l">
              <a:defRPr sz="13440" b="0" cap="none"/>
            </a:lvl1pPr>
          </a:lstStyle>
          <a:p>
            <a:r>
              <a:rPr lang="en-US"/>
              <a:t>Click to edit Master title style</a:t>
            </a:r>
            <a:endParaRPr lang="en-US" dirty="0"/>
          </a:p>
        </p:txBody>
      </p:sp>
      <p:sp>
        <p:nvSpPr>
          <p:cNvPr id="3" name="Text Placeholder 2"/>
          <p:cNvSpPr>
            <a:spLocks noGrp="1"/>
          </p:cNvSpPr>
          <p:nvPr>
            <p:ph type="body" idx="1"/>
          </p:nvPr>
        </p:nvSpPr>
        <p:spPr>
          <a:xfrm>
            <a:off x="2194560" y="22850150"/>
            <a:ext cx="37307530" cy="4129920"/>
          </a:xfrm>
        </p:spPr>
        <p:txBody>
          <a:bodyPr anchor="t">
            <a:normAutofit/>
          </a:bodyPr>
          <a:lstStyle>
            <a:lvl1pPr marL="0" indent="0" algn="l">
              <a:buNone/>
              <a:defRPr sz="8640">
                <a:solidFill>
                  <a:schemeClr val="tx1"/>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5522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9" y="0"/>
            <a:ext cx="43769280" cy="32918400"/>
          </a:xfrm>
          <a:prstGeom prst="rect">
            <a:avLst/>
          </a:prstGeom>
        </p:spPr>
      </p:pic>
      <p:sp>
        <p:nvSpPr>
          <p:cNvPr id="11" name="TextBox 10"/>
          <p:cNvSpPr txBox="1"/>
          <p:nvPr/>
        </p:nvSpPr>
        <p:spPr>
          <a:xfrm>
            <a:off x="2024623" y="3446947"/>
            <a:ext cx="2195131"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8400" dirty="0">
                <a:solidFill>
                  <a:schemeClr val="tx1"/>
                </a:solidFill>
                <a:effectLst/>
              </a:rPr>
              <a:t>“</a:t>
            </a:r>
          </a:p>
        </p:txBody>
      </p:sp>
      <p:sp>
        <p:nvSpPr>
          <p:cNvPr id="12" name="TextBox 11"/>
          <p:cNvSpPr txBox="1"/>
          <p:nvPr/>
        </p:nvSpPr>
        <p:spPr>
          <a:xfrm>
            <a:off x="37131843" y="13208021"/>
            <a:ext cx="2195131"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8400" dirty="0">
                <a:solidFill>
                  <a:schemeClr val="tx1"/>
                </a:solidFill>
                <a:effectLst/>
              </a:rPr>
              <a:t>”</a:t>
            </a:r>
          </a:p>
        </p:txBody>
      </p:sp>
      <p:sp>
        <p:nvSpPr>
          <p:cNvPr id="16" name="Title 1"/>
          <p:cNvSpPr>
            <a:spLocks noGrp="1"/>
          </p:cNvSpPr>
          <p:nvPr>
            <p:ph type="title"/>
          </p:nvPr>
        </p:nvSpPr>
        <p:spPr>
          <a:xfrm>
            <a:off x="4219754" y="2926092"/>
            <a:ext cx="34038226" cy="13167355"/>
          </a:xfrm>
        </p:spPr>
        <p:txBody>
          <a:bodyPr anchor="ctr">
            <a:normAutofit/>
          </a:bodyPr>
          <a:lstStyle>
            <a:lvl1pPr algn="l">
              <a:defRPr sz="1536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194562" y="18653760"/>
            <a:ext cx="37307525" cy="4267200"/>
          </a:xfrm>
        </p:spPr>
        <p:txBody>
          <a:bodyPr vert="horz" lIns="91440" tIns="45720" rIns="91440" bIns="45720" rtlCol="0" anchor="b">
            <a:normAutofit/>
          </a:bodyPr>
          <a:lstStyle>
            <a:lvl1pPr>
              <a:buNone/>
              <a:defRPr lang="en-US" sz="96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194562" y="22920960"/>
            <a:ext cx="37307525" cy="4876800"/>
          </a:xfrm>
        </p:spPr>
        <p:txBody>
          <a:bodyPr anchor="t">
            <a:normAutofit/>
          </a:bodyPr>
          <a:lstStyle>
            <a:lvl1pPr marL="0" indent="0" algn="l">
              <a:buNone/>
              <a:defRPr sz="7680">
                <a:solidFill>
                  <a:schemeClr val="tx1"/>
                </a:solidFill>
              </a:defRPr>
            </a:lvl1pPr>
            <a:lvl2pPr marL="2194560" indent="0">
              <a:buNone/>
              <a:defRPr sz="768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88796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9" y="0"/>
            <a:ext cx="43769280" cy="32918400"/>
          </a:xfrm>
          <a:prstGeom prst="rect">
            <a:avLst/>
          </a:prstGeom>
        </p:spPr>
      </p:pic>
      <p:sp>
        <p:nvSpPr>
          <p:cNvPr id="2" name="Title 1"/>
          <p:cNvSpPr>
            <a:spLocks noGrp="1"/>
          </p:cNvSpPr>
          <p:nvPr>
            <p:ph type="title"/>
          </p:nvPr>
        </p:nvSpPr>
        <p:spPr>
          <a:xfrm>
            <a:off x="2229314" y="2926092"/>
            <a:ext cx="37307525" cy="13167355"/>
          </a:xfrm>
        </p:spPr>
        <p:txBody>
          <a:bodyPr vert="horz" lIns="91440" tIns="45720" rIns="91440" bIns="45720" rtlCol="0" anchor="ctr">
            <a:normAutofit/>
          </a:bodyPr>
          <a:lstStyle>
            <a:lvl1pPr>
              <a:defRPr lang="en-US" sz="1344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229314" y="16824960"/>
            <a:ext cx="37307525" cy="4023360"/>
          </a:xfrm>
        </p:spPr>
        <p:txBody>
          <a:bodyPr vert="horz" lIns="91440" tIns="45720" rIns="91440" bIns="45720" rtlCol="0" anchor="b">
            <a:normAutofit/>
          </a:bodyPr>
          <a:lstStyle>
            <a:lvl1pPr>
              <a:buNone/>
              <a:defRPr lang="en-US" sz="96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9310" y="20848320"/>
            <a:ext cx="37307525" cy="6949440"/>
          </a:xfrm>
        </p:spPr>
        <p:txBody>
          <a:bodyPr anchor="t">
            <a:normAutofit/>
          </a:bodyPr>
          <a:lstStyle>
            <a:lvl1pPr marL="0" indent="0" algn="l">
              <a:buNone/>
              <a:defRPr sz="7680">
                <a:solidFill>
                  <a:schemeClr val="tx1"/>
                </a:solidFill>
              </a:defRPr>
            </a:lvl1pPr>
            <a:lvl2pPr marL="2194560" indent="0">
              <a:buNone/>
              <a:defRPr sz="768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75646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9" y="0"/>
            <a:ext cx="43769280" cy="32918400"/>
          </a:xfrm>
          <a:prstGeom prst="rect">
            <a:avLst/>
          </a:prstGeom>
        </p:spPr>
      </p:pic>
      <p:sp>
        <p:nvSpPr>
          <p:cNvPr id="8" name="Title 1"/>
          <p:cNvSpPr>
            <a:spLocks noGrp="1"/>
          </p:cNvSpPr>
          <p:nvPr>
            <p:ph type="title"/>
          </p:nvPr>
        </p:nvSpPr>
        <p:spPr>
          <a:xfrm>
            <a:off x="2194560" y="2926087"/>
            <a:ext cx="37307520" cy="6990082"/>
          </a:xfrm>
        </p:spPr>
        <p:txBody>
          <a:bodyPr>
            <a:normAutofit/>
          </a:bodyPr>
          <a:lstStyle>
            <a:lvl1pPr>
              <a:defRPr sz="1344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65187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9" y="0"/>
            <a:ext cx="43769280" cy="32918400"/>
          </a:xfrm>
          <a:prstGeom prst="rect">
            <a:avLst/>
          </a:prstGeom>
        </p:spPr>
      </p:pic>
      <p:sp>
        <p:nvSpPr>
          <p:cNvPr id="2" name="Vertical Title 1"/>
          <p:cNvSpPr>
            <a:spLocks noGrp="1"/>
          </p:cNvSpPr>
          <p:nvPr>
            <p:ph type="title" orient="vert"/>
          </p:nvPr>
        </p:nvSpPr>
        <p:spPr>
          <a:xfrm>
            <a:off x="31454297" y="2926082"/>
            <a:ext cx="8047781" cy="24871685"/>
          </a:xfrm>
        </p:spPr>
        <p:txBody>
          <a:bodyPr vert="eaVert">
            <a:normAutofit/>
          </a:bodyPr>
          <a:lstStyle>
            <a:lvl1pPr>
              <a:defRPr sz="1344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94560" y="2926080"/>
            <a:ext cx="28752883" cy="2487168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7548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9" y="0"/>
            <a:ext cx="43769280" cy="32918400"/>
          </a:xfrm>
          <a:prstGeom prst="rect">
            <a:avLst/>
          </a:prstGeom>
        </p:spPr>
      </p:pic>
      <p:sp>
        <p:nvSpPr>
          <p:cNvPr id="2" name="Title 1"/>
          <p:cNvSpPr>
            <a:spLocks noGrp="1"/>
          </p:cNvSpPr>
          <p:nvPr>
            <p:ph type="title"/>
          </p:nvPr>
        </p:nvSpPr>
        <p:spPr/>
        <p:txBody>
          <a:bodyPr>
            <a:normAutofit/>
          </a:bodyPr>
          <a:lstStyle>
            <a:lvl1pPr>
              <a:defRPr sz="1344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88917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9" y="0"/>
            <a:ext cx="43769280" cy="32918400"/>
          </a:xfrm>
          <a:prstGeom prst="rect">
            <a:avLst/>
          </a:prstGeom>
        </p:spPr>
      </p:pic>
      <p:sp>
        <p:nvSpPr>
          <p:cNvPr id="2" name="Title 1"/>
          <p:cNvSpPr>
            <a:spLocks noGrp="1"/>
          </p:cNvSpPr>
          <p:nvPr>
            <p:ph type="title"/>
          </p:nvPr>
        </p:nvSpPr>
        <p:spPr>
          <a:xfrm>
            <a:off x="2194570" y="15881189"/>
            <a:ext cx="37307520" cy="7050240"/>
          </a:xfrm>
        </p:spPr>
        <p:txBody>
          <a:bodyPr anchor="b">
            <a:normAutofit/>
          </a:bodyPr>
          <a:lstStyle>
            <a:lvl1pPr algn="l">
              <a:defRPr sz="15360" b="0" cap="all"/>
            </a:lvl1pPr>
          </a:lstStyle>
          <a:p>
            <a:r>
              <a:rPr lang="en-US"/>
              <a:t>Click to edit Master title style</a:t>
            </a:r>
            <a:endParaRPr lang="en-US" dirty="0"/>
          </a:p>
        </p:txBody>
      </p:sp>
      <p:sp>
        <p:nvSpPr>
          <p:cNvPr id="3" name="Text Placeholder 2"/>
          <p:cNvSpPr>
            <a:spLocks noGrp="1"/>
          </p:cNvSpPr>
          <p:nvPr>
            <p:ph type="body" idx="1"/>
          </p:nvPr>
        </p:nvSpPr>
        <p:spPr>
          <a:xfrm>
            <a:off x="2194565" y="22931429"/>
            <a:ext cx="37307520" cy="4129920"/>
          </a:xfrm>
        </p:spPr>
        <p:txBody>
          <a:bodyPr anchor="t">
            <a:normAutofit/>
          </a:bodyPr>
          <a:lstStyle>
            <a:lvl1pPr marL="0" indent="0" algn="l">
              <a:buNone/>
              <a:defRPr sz="8640" cap="all">
                <a:solidFill>
                  <a:schemeClr val="tx1"/>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6286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9" y="0"/>
            <a:ext cx="43769280" cy="329184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94565" y="10281927"/>
            <a:ext cx="18302630" cy="1751584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199455" y="10281929"/>
            <a:ext cx="18302630" cy="175158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93203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9" y="0"/>
            <a:ext cx="43769280" cy="32918400"/>
          </a:xfrm>
          <a:prstGeom prst="rect">
            <a:avLst/>
          </a:prstGeom>
        </p:spPr>
      </p:pic>
      <p:sp>
        <p:nvSpPr>
          <p:cNvPr id="2" name="Title 1"/>
          <p:cNvSpPr>
            <a:spLocks noGrp="1"/>
          </p:cNvSpPr>
          <p:nvPr>
            <p:ph type="title"/>
          </p:nvPr>
        </p:nvSpPr>
        <p:spPr/>
        <p:txBody>
          <a:bodyPr>
            <a:normAutofit/>
          </a:bodyPr>
          <a:lstStyle>
            <a:lvl1pPr>
              <a:defRPr sz="15360"/>
            </a:lvl1pPr>
          </a:lstStyle>
          <a:p>
            <a:r>
              <a:rPr lang="en-US"/>
              <a:t>Click to edit Master title style</a:t>
            </a:r>
            <a:endParaRPr lang="en-US" dirty="0"/>
          </a:p>
        </p:txBody>
      </p:sp>
      <p:sp>
        <p:nvSpPr>
          <p:cNvPr id="3" name="Text Placeholder 2"/>
          <p:cNvSpPr>
            <a:spLocks noGrp="1"/>
          </p:cNvSpPr>
          <p:nvPr>
            <p:ph type="body" idx="1"/>
          </p:nvPr>
        </p:nvSpPr>
        <p:spPr>
          <a:xfrm>
            <a:off x="3568707" y="10647681"/>
            <a:ext cx="16994894" cy="2766058"/>
          </a:xfrm>
        </p:spPr>
        <p:txBody>
          <a:bodyPr anchor="b">
            <a:noAutofit/>
          </a:bodyPr>
          <a:lstStyle>
            <a:lvl1pPr marL="0" indent="0">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3776965"/>
            <a:ext cx="18302630" cy="1402079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613376" y="10647681"/>
            <a:ext cx="16888704" cy="2766058"/>
          </a:xfrm>
        </p:spPr>
        <p:txBody>
          <a:bodyPr anchor="b">
            <a:noAutofit/>
          </a:bodyPr>
          <a:lstStyle>
            <a:lvl1pPr marL="0" indent="0">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1199450" y="13776965"/>
            <a:ext cx="18302630" cy="1402079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6202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9" y="0"/>
            <a:ext cx="43769280" cy="32918400"/>
          </a:xfrm>
          <a:prstGeom prst="rect">
            <a:avLst/>
          </a:prstGeom>
        </p:spPr>
      </p:pic>
      <p:sp>
        <p:nvSpPr>
          <p:cNvPr id="2" name="Title 1"/>
          <p:cNvSpPr>
            <a:spLocks noGrp="1"/>
          </p:cNvSpPr>
          <p:nvPr>
            <p:ph type="title"/>
          </p:nvPr>
        </p:nvSpPr>
        <p:spPr>
          <a:xfrm>
            <a:off x="2194565" y="2926087"/>
            <a:ext cx="37307520" cy="6990082"/>
          </a:xfrm>
        </p:spPr>
        <p:txBody>
          <a:bodyPr>
            <a:normAutofit/>
          </a:bodyPr>
          <a:lstStyle>
            <a:lvl1pPr>
              <a:defRPr sz="1536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0911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9" y="0"/>
            <a:ext cx="43769280" cy="32918400"/>
          </a:xfrm>
          <a:prstGeom prst="rect">
            <a:avLst/>
          </a:prstGeom>
        </p:spPr>
      </p:pic>
      <p:sp>
        <p:nvSpPr>
          <p:cNvPr id="2" name="Date Placeholder 1"/>
          <p:cNvSpPr>
            <a:spLocks noGrp="1"/>
          </p:cNvSpPr>
          <p:nvPr>
            <p:ph type="dt" sz="half" idx="10"/>
          </p:nvPr>
        </p:nvSpPr>
        <p:spPr/>
        <p:txBody>
          <a:bodyPr/>
          <a:lstStyle/>
          <a:p>
            <a:fld id="{63A1C593-65D0-4073-BCC9-577B9352EA97}"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5571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9" y="0"/>
            <a:ext cx="43769280" cy="32918400"/>
          </a:xfrm>
          <a:prstGeom prst="rect">
            <a:avLst/>
          </a:prstGeom>
        </p:spPr>
      </p:pic>
      <p:sp>
        <p:nvSpPr>
          <p:cNvPr id="2" name="Title 1"/>
          <p:cNvSpPr>
            <a:spLocks noGrp="1"/>
          </p:cNvSpPr>
          <p:nvPr>
            <p:ph type="title"/>
          </p:nvPr>
        </p:nvSpPr>
        <p:spPr>
          <a:xfrm>
            <a:off x="2216246" y="7477766"/>
            <a:ext cx="13741968" cy="6908794"/>
          </a:xfrm>
        </p:spPr>
        <p:txBody>
          <a:bodyPr anchor="b">
            <a:normAutofit/>
          </a:bodyPr>
          <a:lstStyle>
            <a:lvl1pPr algn="l">
              <a:defRPr sz="11520" b="0"/>
            </a:lvl1pPr>
          </a:lstStyle>
          <a:p>
            <a:r>
              <a:rPr lang="en-US"/>
              <a:t>Click to edit Master title style</a:t>
            </a:r>
            <a:endParaRPr lang="en-US" dirty="0"/>
          </a:p>
        </p:txBody>
      </p:sp>
      <p:sp>
        <p:nvSpPr>
          <p:cNvPr id="3" name="Content Placeholder 2"/>
          <p:cNvSpPr>
            <a:spLocks noGrp="1"/>
          </p:cNvSpPr>
          <p:nvPr>
            <p:ph idx="1"/>
          </p:nvPr>
        </p:nvSpPr>
        <p:spPr>
          <a:xfrm>
            <a:off x="17309494" y="2926085"/>
            <a:ext cx="22214280" cy="2487168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16246" y="14386562"/>
            <a:ext cx="13741968" cy="8859528"/>
          </a:xfrm>
        </p:spPr>
        <p:txBody>
          <a:bodyPr anchor="t">
            <a:normAutofit/>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40649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9" y="0"/>
            <a:ext cx="43769280" cy="32918400"/>
          </a:xfrm>
          <a:prstGeom prst="rect">
            <a:avLst/>
          </a:prstGeom>
        </p:spPr>
      </p:pic>
      <p:sp>
        <p:nvSpPr>
          <p:cNvPr id="2" name="Title 1"/>
          <p:cNvSpPr>
            <a:spLocks noGrp="1"/>
          </p:cNvSpPr>
          <p:nvPr>
            <p:ph type="title"/>
          </p:nvPr>
        </p:nvSpPr>
        <p:spPr>
          <a:xfrm>
            <a:off x="2218215" y="8331226"/>
            <a:ext cx="19666579" cy="6583680"/>
          </a:xfrm>
        </p:spPr>
        <p:txBody>
          <a:bodyPr anchor="b">
            <a:normAutofit/>
          </a:bodyPr>
          <a:lstStyle>
            <a:lvl1pPr algn="l">
              <a:defRPr sz="1152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24140160" y="4389120"/>
            <a:ext cx="15361920" cy="219456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768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2218215" y="14914906"/>
            <a:ext cx="19666579" cy="8778240"/>
          </a:xfrm>
        </p:spPr>
        <p:txBody>
          <a:bodyPr anchor="t">
            <a:normAutofit/>
          </a:bodyPr>
          <a:lstStyle>
            <a:lvl1pPr marL="0" indent="0">
              <a:buNone/>
              <a:defRPr sz="768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74586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2926087"/>
            <a:ext cx="37307520" cy="6990082"/>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94560" y="10281929"/>
            <a:ext cx="37307520" cy="17515838"/>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1313820" y="28178767"/>
            <a:ext cx="5818430" cy="1813560"/>
          </a:xfrm>
          <a:prstGeom prst="rect">
            <a:avLst/>
          </a:prstGeom>
        </p:spPr>
        <p:txBody>
          <a:bodyPr vert="horz" lIns="91440" tIns="45720" rIns="91440" bIns="45720" rtlCol="0" anchor="ctr"/>
          <a:lstStyle>
            <a:lvl1pPr algn="r">
              <a:defRPr sz="4800" b="0" i="0">
                <a:solidFill>
                  <a:schemeClr val="tx1"/>
                </a:solidFill>
                <a:effectLst/>
                <a:latin typeface="+mn-lt"/>
              </a:defRPr>
            </a:lvl1pPr>
          </a:lstStyle>
          <a:p>
            <a:fld id="{63A1C593-65D0-4073-BCC9-577B9352EA97}" type="datetimeFigureOut">
              <a:rPr lang="en-US" smtClean="0"/>
              <a:t>11/30/2022</a:t>
            </a:fld>
            <a:endParaRPr lang="en-US"/>
          </a:p>
        </p:txBody>
      </p:sp>
      <p:sp>
        <p:nvSpPr>
          <p:cNvPr id="5" name="Footer Placeholder 4"/>
          <p:cNvSpPr>
            <a:spLocks noGrp="1"/>
          </p:cNvSpPr>
          <p:nvPr>
            <p:ph type="ftr" sz="quarter" idx="3"/>
          </p:nvPr>
        </p:nvSpPr>
        <p:spPr>
          <a:xfrm>
            <a:off x="2194562" y="28178767"/>
            <a:ext cx="28753493" cy="1813560"/>
          </a:xfrm>
          <a:prstGeom prst="rect">
            <a:avLst/>
          </a:prstGeom>
        </p:spPr>
        <p:txBody>
          <a:bodyPr vert="horz" lIns="91440" tIns="45720" rIns="91440" bIns="45720" rtlCol="0" anchor="ctr"/>
          <a:lstStyle>
            <a:lvl1pPr algn="l">
              <a:defRPr sz="48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37498008" y="28178767"/>
            <a:ext cx="2004077" cy="1813560"/>
          </a:xfrm>
          <a:prstGeom prst="rect">
            <a:avLst/>
          </a:prstGeom>
        </p:spPr>
        <p:txBody>
          <a:bodyPr vert="horz" lIns="91440" tIns="45720" rIns="91440" bIns="45720" rtlCol="0" anchor="ctr"/>
          <a:lstStyle>
            <a:lvl1pPr algn="r">
              <a:defRPr sz="4800" b="0" i="0">
                <a:solidFill>
                  <a:schemeClr val="tx1"/>
                </a:solidFill>
                <a:effectLst/>
                <a:latin typeface="+mn-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098508531"/>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2194560" rtl="0" eaLnBrk="1" latinLnBrk="0" hangingPunct="1">
        <a:spcBef>
          <a:spcPct val="0"/>
        </a:spcBef>
        <a:buNone/>
        <a:defRPr sz="1536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371600" indent="-1371600" algn="l" defTabSz="2194560" rtl="0" eaLnBrk="1" latinLnBrk="0" hangingPunct="1">
        <a:spcBef>
          <a:spcPts val="0"/>
        </a:spcBef>
        <a:spcAft>
          <a:spcPts val="4800"/>
        </a:spcAft>
        <a:buClr>
          <a:schemeClr val="tx1"/>
        </a:buClr>
        <a:buSzPct val="100000"/>
        <a:buFont typeface="Arial"/>
        <a:buChar char="•"/>
        <a:defRPr sz="8640" kern="1200" cap="none">
          <a:solidFill>
            <a:schemeClr val="tx1"/>
          </a:solidFill>
          <a:effectLst/>
          <a:latin typeface="+mn-lt"/>
          <a:ea typeface="+mn-ea"/>
          <a:cs typeface="+mn-cs"/>
        </a:defRPr>
      </a:lvl1pPr>
      <a:lvl2pPr marL="3566160" indent="-1371600" algn="l" defTabSz="2194560" rtl="0" eaLnBrk="1" latinLnBrk="0" hangingPunct="1">
        <a:spcBef>
          <a:spcPts val="0"/>
        </a:spcBef>
        <a:spcAft>
          <a:spcPts val="4800"/>
        </a:spcAft>
        <a:buClr>
          <a:schemeClr val="tx1"/>
        </a:buClr>
        <a:buSzPct val="100000"/>
        <a:buFont typeface="Arial"/>
        <a:buChar char="•"/>
        <a:defRPr sz="7680" kern="1200" cap="none">
          <a:solidFill>
            <a:schemeClr val="tx1"/>
          </a:solidFill>
          <a:effectLst/>
          <a:latin typeface="+mn-lt"/>
          <a:ea typeface="+mn-ea"/>
          <a:cs typeface="+mn-cs"/>
        </a:defRPr>
      </a:lvl2pPr>
      <a:lvl3pPr marL="5760720" indent="-1371600" algn="l" defTabSz="2194560" rtl="0" eaLnBrk="1" latinLnBrk="0" hangingPunct="1">
        <a:spcBef>
          <a:spcPts val="0"/>
        </a:spcBef>
        <a:spcAft>
          <a:spcPts val="4800"/>
        </a:spcAft>
        <a:buClr>
          <a:schemeClr val="tx1"/>
        </a:buClr>
        <a:buSzPct val="100000"/>
        <a:buFont typeface="Arial"/>
        <a:buChar char="•"/>
        <a:defRPr sz="6720" kern="1200" cap="none">
          <a:solidFill>
            <a:schemeClr val="tx1"/>
          </a:solidFill>
          <a:effectLst/>
          <a:latin typeface="+mn-lt"/>
          <a:ea typeface="+mn-ea"/>
          <a:cs typeface="+mn-cs"/>
        </a:defRPr>
      </a:lvl3pPr>
      <a:lvl4pPr marL="7406640" indent="-822960" algn="l" defTabSz="2194560" rtl="0" eaLnBrk="1" latinLnBrk="0" hangingPunct="1">
        <a:spcBef>
          <a:spcPts val="0"/>
        </a:spcBef>
        <a:spcAft>
          <a:spcPts val="4800"/>
        </a:spcAft>
        <a:buClr>
          <a:schemeClr val="tx1"/>
        </a:buClr>
        <a:buSzPct val="100000"/>
        <a:buFont typeface="Arial"/>
        <a:buChar char="•"/>
        <a:defRPr sz="5760" kern="1200" cap="none">
          <a:solidFill>
            <a:schemeClr val="tx1"/>
          </a:solidFill>
          <a:effectLst/>
          <a:latin typeface="+mn-lt"/>
          <a:ea typeface="+mn-ea"/>
          <a:cs typeface="+mn-cs"/>
        </a:defRPr>
      </a:lvl4pPr>
      <a:lvl5pPr marL="9601200" indent="-822960" algn="l" defTabSz="2194560" rtl="0" eaLnBrk="1" latinLnBrk="0" hangingPunct="1">
        <a:spcBef>
          <a:spcPts val="0"/>
        </a:spcBef>
        <a:spcAft>
          <a:spcPts val="4800"/>
        </a:spcAft>
        <a:buClr>
          <a:schemeClr val="tx1"/>
        </a:buClr>
        <a:buSzPct val="100000"/>
        <a:buFont typeface="Arial"/>
        <a:buChar char="•"/>
        <a:defRPr sz="5760" kern="1200" cap="none">
          <a:solidFill>
            <a:schemeClr val="tx1"/>
          </a:solidFill>
          <a:effectLst/>
          <a:latin typeface="+mn-lt"/>
          <a:ea typeface="+mn-ea"/>
          <a:cs typeface="+mn-cs"/>
        </a:defRPr>
      </a:lvl5pPr>
      <a:lvl6pPr marL="12070080" indent="-1097280" algn="l" defTabSz="2194560" rtl="0" eaLnBrk="1" latinLnBrk="0" hangingPunct="1">
        <a:spcBef>
          <a:spcPts val="0"/>
        </a:spcBef>
        <a:spcAft>
          <a:spcPts val="4800"/>
        </a:spcAft>
        <a:buClr>
          <a:schemeClr val="tx1"/>
        </a:buClr>
        <a:buSzPct val="100000"/>
        <a:buFont typeface="Arial"/>
        <a:buChar char="•"/>
        <a:defRPr sz="5760" kern="1200" cap="none">
          <a:solidFill>
            <a:schemeClr val="tx1"/>
          </a:solidFill>
          <a:effectLst/>
          <a:latin typeface="+mn-lt"/>
          <a:ea typeface="+mn-ea"/>
          <a:cs typeface="+mn-cs"/>
        </a:defRPr>
      </a:lvl6pPr>
      <a:lvl7pPr marL="14264640" indent="-1097280" algn="l" defTabSz="2194560" rtl="0" eaLnBrk="1" latinLnBrk="0" hangingPunct="1">
        <a:spcBef>
          <a:spcPts val="0"/>
        </a:spcBef>
        <a:spcAft>
          <a:spcPts val="4800"/>
        </a:spcAft>
        <a:buClr>
          <a:schemeClr val="tx1"/>
        </a:buClr>
        <a:buSzPct val="100000"/>
        <a:buFont typeface="Arial"/>
        <a:buChar char="•"/>
        <a:defRPr sz="5760" kern="1200" cap="none">
          <a:solidFill>
            <a:schemeClr val="tx1"/>
          </a:solidFill>
          <a:effectLst/>
          <a:latin typeface="+mn-lt"/>
          <a:ea typeface="+mn-ea"/>
          <a:cs typeface="+mn-cs"/>
        </a:defRPr>
      </a:lvl7pPr>
      <a:lvl8pPr marL="16459200" indent="-1097280" algn="l" defTabSz="2194560" rtl="0" eaLnBrk="1" latinLnBrk="0" hangingPunct="1">
        <a:spcBef>
          <a:spcPts val="0"/>
        </a:spcBef>
        <a:spcAft>
          <a:spcPts val="4800"/>
        </a:spcAft>
        <a:buClr>
          <a:schemeClr val="tx1"/>
        </a:buClr>
        <a:buSzPct val="100000"/>
        <a:buFont typeface="Arial"/>
        <a:buChar char="•"/>
        <a:defRPr sz="5760" kern="1200" cap="none">
          <a:solidFill>
            <a:schemeClr val="tx1"/>
          </a:solidFill>
          <a:effectLst/>
          <a:latin typeface="+mn-lt"/>
          <a:ea typeface="+mn-ea"/>
          <a:cs typeface="+mn-cs"/>
        </a:defRPr>
      </a:lvl8pPr>
      <a:lvl9pPr marL="18653760" indent="-1097280" algn="l" defTabSz="2194560" rtl="0" eaLnBrk="1" latinLnBrk="0" hangingPunct="1">
        <a:spcBef>
          <a:spcPts val="0"/>
        </a:spcBef>
        <a:spcAft>
          <a:spcPts val="4800"/>
        </a:spcAft>
        <a:buClr>
          <a:schemeClr val="tx1"/>
        </a:buClr>
        <a:buSzPct val="100000"/>
        <a:buFont typeface="Arial"/>
        <a:buChar char="•"/>
        <a:defRPr sz="5760" kern="1200" cap="none">
          <a:solidFill>
            <a:schemeClr val="tx1"/>
          </a:solidFill>
          <a:effectLst/>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s://doi.org/10.1071/WF12184" TargetMode="External"/><Relationship Id="rId18" Type="http://schemas.openxmlformats.org/officeDocument/2006/relationships/image" Target="../media/image15.png"/><Relationship Id="rId3" Type="http://schemas.openxmlformats.org/officeDocument/2006/relationships/image" Target="../media/image5.png"/><Relationship Id="rId21" Type="http://schemas.openxmlformats.org/officeDocument/2006/relationships/image" Target="../media/image18.png"/><Relationship Id="rId7" Type="http://schemas.openxmlformats.org/officeDocument/2006/relationships/image" Target="../media/image9.png"/><Relationship Id="rId12" Type="http://schemas.openxmlformats.org/officeDocument/2006/relationships/hyperlink" Target="https://doi.org/10.1007/s10584-007-9363-z" TargetMode="External"/><Relationship Id="rId17"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hyperlink" Target="https://doi.org/10.3390/w12113067" TargetMode="External"/><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hyperlink" Target="https://doi.org/10.1029/2020EA001624" TargetMode="External"/><Relationship Id="rId19" Type="http://schemas.openxmlformats.org/officeDocument/2006/relationships/image" Target="../media/image16.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hyperlink" Target="https://doi.org/10.1073/pnas.1802316115" TargetMode="External"/><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TextBox 1045">
            <a:extLst>
              <a:ext uri="{FF2B5EF4-FFF2-40B4-BE49-F238E27FC236}">
                <a16:creationId xmlns:a16="http://schemas.microsoft.com/office/drawing/2014/main" id="{05D0480B-4979-C9BE-57F7-CA72E586CFCB}"/>
              </a:ext>
            </a:extLst>
          </p:cNvPr>
          <p:cNvSpPr txBox="1"/>
          <p:nvPr/>
        </p:nvSpPr>
        <p:spPr>
          <a:xfrm>
            <a:off x="501587" y="453335"/>
            <a:ext cx="42780013" cy="31834942"/>
          </a:xfrm>
          <a:prstGeom prst="rect">
            <a:avLst/>
          </a:prstGeom>
          <a:solidFill>
            <a:srgbClr val="3F296A">
              <a:alpha val="50196"/>
            </a:srgbClr>
          </a:solidFill>
          <a:ln>
            <a:solidFill>
              <a:schemeClr val="bg1"/>
            </a:solidFill>
          </a:ln>
        </p:spPr>
        <p:txBody>
          <a:bodyPr wrap="square" rtlCol="0">
            <a:spAutoFit/>
          </a:bodyPr>
          <a:lstStyle/>
          <a:p>
            <a:endParaRPr lang="en-US" dirty="0"/>
          </a:p>
        </p:txBody>
      </p:sp>
      <p:sp>
        <p:nvSpPr>
          <p:cNvPr id="37" name="TextBox 36">
            <a:extLst>
              <a:ext uri="{FF2B5EF4-FFF2-40B4-BE49-F238E27FC236}">
                <a16:creationId xmlns:a16="http://schemas.microsoft.com/office/drawing/2014/main" id="{B3470DB1-DBDF-ED4B-C44F-9C6FCA4DFC20}"/>
              </a:ext>
            </a:extLst>
          </p:cNvPr>
          <p:cNvSpPr txBox="1"/>
          <p:nvPr/>
        </p:nvSpPr>
        <p:spPr>
          <a:xfrm>
            <a:off x="10206016" y="1064313"/>
            <a:ext cx="23141311" cy="2410853"/>
          </a:xfrm>
          <a:prstGeom prst="rect">
            <a:avLst/>
          </a:prstGeom>
          <a:noFill/>
        </p:spPr>
        <p:txBody>
          <a:bodyPr wrap="square">
            <a:spAutoFit/>
          </a:bodyPr>
          <a:lstStyle/>
          <a:p>
            <a:pPr marL="0" marR="0" algn="ctr">
              <a:lnSpc>
                <a:spcPct val="107000"/>
              </a:lnSpc>
              <a:spcBef>
                <a:spcPts val="0"/>
              </a:spcBef>
              <a:spcAft>
                <a:spcPts val="800"/>
              </a:spcAft>
            </a:pPr>
            <a:r>
              <a:rPr lang="en-US" sz="7200" b="1" dirty="0">
                <a:effectLst/>
                <a:latin typeface="Calibri" panose="020F0502020204030204" pitchFamily="34" charset="0"/>
                <a:ea typeface="SimSun" panose="02010600030101010101" pitchFamily="2" charset="-122"/>
                <a:cs typeface="Times New Roman" panose="02020603050405020304" pitchFamily="18" charset="0"/>
              </a:rPr>
              <a:t>The Precipitation’s Influence on Bushfires in Savanna Climate Zone of Northern Territory, Australia</a:t>
            </a:r>
            <a:endParaRPr lang="en-US" sz="72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41" name="Picture 40">
            <a:extLst>
              <a:ext uri="{FF2B5EF4-FFF2-40B4-BE49-F238E27FC236}">
                <a16:creationId xmlns:a16="http://schemas.microsoft.com/office/drawing/2014/main" id="{D96D8938-C7D4-0A40-26C8-47CD1A534040}"/>
              </a:ext>
            </a:extLst>
          </p:cNvPr>
          <p:cNvPicPr>
            <a:picLocks noChangeAspect="1"/>
          </p:cNvPicPr>
          <p:nvPr/>
        </p:nvPicPr>
        <p:blipFill>
          <a:blip r:embed="rId2"/>
          <a:stretch>
            <a:fillRect/>
          </a:stretch>
        </p:blipFill>
        <p:spPr>
          <a:xfrm>
            <a:off x="4399173" y="1064313"/>
            <a:ext cx="2439311" cy="2410853"/>
          </a:xfrm>
          <a:prstGeom prst="rect">
            <a:avLst/>
          </a:prstGeom>
        </p:spPr>
      </p:pic>
      <p:pic>
        <p:nvPicPr>
          <p:cNvPr id="42" name="Picture 41">
            <a:extLst>
              <a:ext uri="{FF2B5EF4-FFF2-40B4-BE49-F238E27FC236}">
                <a16:creationId xmlns:a16="http://schemas.microsoft.com/office/drawing/2014/main" id="{6A17A425-B19B-B74B-90CB-3872261C47E1}"/>
              </a:ext>
            </a:extLst>
          </p:cNvPr>
          <p:cNvPicPr>
            <a:picLocks noChangeAspect="1"/>
          </p:cNvPicPr>
          <p:nvPr/>
        </p:nvPicPr>
        <p:blipFill>
          <a:blip r:embed="rId3"/>
          <a:stretch>
            <a:fillRect/>
          </a:stretch>
        </p:blipFill>
        <p:spPr>
          <a:xfrm>
            <a:off x="15202990" y="21424330"/>
            <a:ext cx="14449178" cy="10539893"/>
          </a:xfrm>
          <a:prstGeom prst="rect">
            <a:avLst/>
          </a:prstGeom>
        </p:spPr>
      </p:pic>
      <p:pic>
        <p:nvPicPr>
          <p:cNvPr id="43" name="Picture 42">
            <a:extLst>
              <a:ext uri="{FF2B5EF4-FFF2-40B4-BE49-F238E27FC236}">
                <a16:creationId xmlns:a16="http://schemas.microsoft.com/office/drawing/2014/main" id="{D08BB41A-6835-D0CB-F038-E8EC76C3FC7B}"/>
              </a:ext>
            </a:extLst>
          </p:cNvPr>
          <p:cNvPicPr>
            <a:picLocks noChangeAspect="1"/>
          </p:cNvPicPr>
          <p:nvPr/>
        </p:nvPicPr>
        <p:blipFill>
          <a:blip r:embed="rId4"/>
          <a:stretch>
            <a:fillRect/>
          </a:stretch>
        </p:blipFill>
        <p:spPr>
          <a:xfrm>
            <a:off x="33046668" y="4996001"/>
            <a:ext cx="3741396" cy="4815792"/>
          </a:xfrm>
          <a:prstGeom prst="rect">
            <a:avLst/>
          </a:prstGeom>
        </p:spPr>
      </p:pic>
      <p:pic>
        <p:nvPicPr>
          <p:cNvPr id="44" name="Picture 43" descr="A picture containing text, envelope, businesscard&#10;&#10;Description automatically generated">
            <a:extLst>
              <a:ext uri="{FF2B5EF4-FFF2-40B4-BE49-F238E27FC236}">
                <a16:creationId xmlns:a16="http://schemas.microsoft.com/office/drawing/2014/main" id="{2742997A-193E-4152-B3DB-8EABE9E5FEB3}"/>
              </a:ext>
            </a:extLst>
          </p:cNvPr>
          <p:cNvPicPr>
            <a:picLocks noChangeAspect="1"/>
          </p:cNvPicPr>
          <p:nvPr/>
        </p:nvPicPr>
        <p:blipFill>
          <a:blip r:embed="rId5"/>
          <a:stretch>
            <a:fillRect/>
          </a:stretch>
        </p:blipFill>
        <p:spPr>
          <a:xfrm>
            <a:off x="37056186" y="4977940"/>
            <a:ext cx="3741396" cy="4800377"/>
          </a:xfrm>
          <a:prstGeom prst="rect">
            <a:avLst/>
          </a:prstGeom>
        </p:spPr>
      </p:pic>
      <p:pic>
        <p:nvPicPr>
          <p:cNvPr id="45" name="Picture 44">
            <a:extLst>
              <a:ext uri="{FF2B5EF4-FFF2-40B4-BE49-F238E27FC236}">
                <a16:creationId xmlns:a16="http://schemas.microsoft.com/office/drawing/2014/main" id="{759F7B97-9378-0989-1677-38433FD73EB5}"/>
              </a:ext>
            </a:extLst>
          </p:cNvPr>
          <p:cNvPicPr>
            <a:picLocks noChangeAspect="1"/>
          </p:cNvPicPr>
          <p:nvPr/>
        </p:nvPicPr>
        <p:blipFill>
          <a:blip r:embed="rId6"/>
          <a:stretch>
            <a:fillRect/>
          </a:stretch>
        </p:blipFill>
        <p:spPr>
          <a:xfrm>
            <a:off x="33111993" y="9894662"/>
            <a:ext cx="3749947" cy="4815792"/>
          </a:xfrm>
          <a:prstGeom prst="rect">
            <a:avLst/>
          </a:prstGeom>
        </p:spPr>
      </p:pic>
      <p:pic>
        <p:nvPicPr>
          <p:cNvPr id="46" name="Picture 45" descr="A map of the world&#10;&#10;Description automatically generated with low confidence">
            <a:extLst>
              <a:ext uri="{FF2B5EF4-FFF2-40B4-BE49-F238E27FC236}">
                <a16:creationId xmlns:a16="http://schemas.microsoft.com/office/drawing/2014/main" id="{71A1FBC7-CEE9-888E-876E-EAAA2847F505}"/>
              </a:ext>
            </a:extLst>
          </p:cNvPr>
          <p:cNvPicPr>
            <a:picLocks noChangeAspect="1"/>
          </p:cNvPicPr>
          <p:nvPr/>
        </p:nvPicPr>
        <p:blipFill>
          <a:blip r:embed="rId7"/>
          <a:stretch>
            <a:fillRect/>
          </a:stretch>
        </p:blipFill>
        <p:spPr>
          <a:xfrm>
            <a:off x="37134444" y="9855696"/>
            <a:ext cx="3741396" cy="4803066"/>
          </a:xfrm>
          <a:prstGeom prst="rect">
            <a:avLst/>
          </a:prstGeom>
        </p:spPr>
      </p:pic>
      <p:pic>
        <p:nvPicPr>
          <p:cNvPr id="47" name="Picture 46">
            <a:extLst>
              <a:ext uri="{FF2B5EF4-FFF2-40B4-BE49-F238E27FC236}">
                <a16:creationId xmlns:a16="http://schemas.microsoft.com/office/drawing/2014/main" id="{4BF535B6-ECFD-2995-C332-BDC0CBEE3D10}"/>
              </a:ext>
            </a:extLst>
          </p:cNvPr>
          <p:cNvPicPr>
            <a:picLocks noChangeAspect="1"/>
          </p:cNvPicPr>
          <p:nvPr/>
        </p:nvPicPr>
        <p:blipFill>
          <a:blip r:embed="rId8"/>
          <a:stretch>
            <a:fillRect/>
          </a:stretch>
        </p:blipFill>
        <p:spPr>
          <a:xfrm>
            <a:off x="33098961" y="14801988"/>
            <a:ext cx="3757778" cy="4815793"/>
          </a:xfrm>
          <a:prstGeom prst="rect">
            <a:avLst/>
          </a:prstGeom>
        </p:spPr>
      </p:pic>
      <p:pic>
        <p:nvPicPr>
          <p:cNvPr id="48" name="Picture 47">
            <a:extLst>
              <a:ext uri="{FF2B5EF4-FFF2-40B4-BE49-F238E27FC236}">
                <a16:creationId xmlns:a16="http://schemas.microsoft.com/office/drawing/2014/main" id="{DCAFB4BE-1C38-0580-655F-56F530FAC884}"/>
              </a:ext>
            </a:extLst>
          </p:cNvPr>
          <p:cNvPicPr>
            <a:picLocks noChangeAspect="1"/>
          </p:cNvPicPr>
          <p:nvPr/>
        </p:nvPicPr>
        <p:blipFill>
          <a:blip r:embed="rId9"/>
          <a:stretch>
            <a:fillRect/>
          </a:stretch>
        </p:blipFill>
        <p:spPr>
          <a:xfrm>
            <a:off x="37134444" y="14771236"/>
            <a:ext cx="3740198" cy="4803066"/>
          </a:xfrm>
          <a:prstGeom prst="rect">
            <a:avLst/>
          </a:prstGeom>
        </p:spPr>
      </p:pic>
      <p:sp>
        <p:nvSpPr>
          <p:cNvPr id="50" name="TextBox 49">
            <a:extLst>
              <a:ext uri="{FF2B5EF4-FFF2-40B4-BE49-F238E27FC236}">
                <a16:creationId xmlns:a16="http://schemas.microsoft.com/office/drawing/2014/main" id="{CC7FFC9E-CBCD-498C-E6A3-73027855ED90}"/>
              </a:ext>
            </a:extLst>
          </p:cNvPr>
          <p:cNvSpPr txBox="1"/>
          <p:nvPr/>
        </p:nvSpPr>
        <p:spPr>
          <a:xfrm>
            <a:off x="31532716" y="24272870"/>
            <a:ext cx="11178898" cy="7700891"/>
          </a:xfrm>
          <a:prstGeom prst="rect">
            <a:avLst/>
          </a:prstGeom>
          <a:noFill/>
        </p:spPr>
        <p:txBody>
          <a:bodyPr wrap="square">
            <a:spAutoFit/>
          </a:bodyPr>
          <a:lstStyle/>
          <a:p>
            <a:pPr marL="0" marR="0">
              <a:lnSpc>
                <a:spcPct val="107000"/>
              </a:lnSpc>
              <a:spcBef>
                <a:spcPts val="0"/>
              </a:spcBef>
              <a:spcAft>
                <a:spcPts val="800"/>
              </a:spcAft>
            </a:pPr>
            <a:r>
              <a:rPr lang="en-US" sz="2400" b="1" dirty="0">
                <a:effectLst/>
                <a:latin typeface="Calibri" panose="020F0502020204030204" pitchFamily="34" charset="0"/>
                <a:ea typeface="SimSun" panose="02010600030101010101" pitchFamily="2" charset="-122"/>
                <a:cs typeface="Times New Roman" panose="02020603050405020304" pitchFamily="18" charset="0"/>
              </a:rPr>
              <a:t>References</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2400" i="1" dirty="0">
                <a:effectLst/>
                <a:latin typeface="Calibri" panose="020F0502020204030204" pitchFamily="34" charset="0"/>
                <a:ea typeface="SimSun" panose="02010600030101010101" pitchFamily="2" charset="-122"/>
                <a:cs typeface="Times New Roman" panose="02020603050405020304" pitchFamily="18" charset="0"/>
              </a:rPr>
              <a:t>Hernández Ayala, J. J., Mann, J., &amp; Grosvenor, E. (2021). Antecedent rainfall, excessive vegetation growth and its relation to wildfire burned areas in California. Earth and Space Science, 8, e2020EA001624. </a:t>
            </a:r>
            <a:r>
              <a:rPr lang="en-US" sz="2400" i="1" u="sng" dirty="0">
                <a:solidFill>
                  <a:srgbClr val="0563C1"/>
                </a:solidFill>
                <a:effectLst/>
                <a:latin typeface="Calibri" panose="020F0502020204030204" pitchFamily="34" charset="0"/>
                <a:ea typeface="SimSun" panose="02010600030101010101" pitchFamily="2" charset="-122"/>
                <a:cs typeface="Times New Roman" panose="02020603050405020304" pitchFamily="18" charset="0"/>
                <a:hlinkClick r:id="rId10"/>
              </a:rPr>
              <a:t>https://doi.org/10.1029/2020EA001624</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2400" i="1" dirty="0" err="1">
                <a:effectLst/>
                <a:latin typeface="Calibri" panose="020F0502020204030204" pitchFamily="34" charset="0"/>
                <a:ea typeface="SimSun" panose="02010600030101010101" pitchFamily="2" charset="-122"/>
                <a:cs typeface="Times New Roman" panose="02020603050405020304" pitchFamily="18" charset="0"/>
              </a:rPr>
              <a:t>Ehsani</a:t>
            </a:r>
            <a:r>
              <a:rPr lang="en-US" sz="2400" i="1" dirty="0">
                <a:effectLst/>
                <a:latin typeface="Calibri" panose="020F0502020204030204" pitchFamily="34" charset="0"/>
                <a:ea typeface="SimSun" panose="02010600030101010101" pitchFamily="2" charset="-122"/>
                <a:cs typeface="Times New Roman" panose="02020603050405020304" pitchFamily="18" charset="0"/>
              </a:rPr>
              <a:t> MR, Arevalo J, </a:t>
            </a:r>
            <a:r>
              <a:rPr lang="en-US" sz="2400" i="1" dirty="0" err="1">
                <a:effectLst/>
                <a:latin typeface="Calibri" panose="020F0502020204030204" pitchFamily="34" charset="0"/>
                <a:ea typeface="SimSun" panose="02010600030101010101" pitchFamily="2" charset="-122"/>
                <a:cs typeface="Times New Roman" panose="02020603050405020304" pitchFamily="18" charset="0"/>
              </a:rPr>
              <a:t>Risanto</a:t>
            </a:r>
            <a:r>
              <a:rPr lang="en-US" sz="2400" i="1" dirty="0">
                <a:effectLst/>
                <a:latin typeface="Calibri" panose="020F0502020204030204" pitchFamily="34" charset="0"/>
                <a:ea typeface="SimSun" panose="02010600030101010101" pitchFamily="2" charset="-122"/>
                <a:cs typeface="Times New Roman" panose="02020603050405020304" pitchFamily="18" charset="0"/>
              </a:rPr>
              <a:t> CB, </a:t>
            </a:r>
            <a:r>
              <a:rPr lang="en-US" sz="2400" i="1" dirty="0" err="1">
                <a:effectLst/>
                <a:latin typeface="Calibri" panose="020F0502020204030204" pitchFamily="34" charset="0"/>
                <a:ea typeface="SimSun" panose="02010600030101010101" pitchFamily="2" charset="-122"/>
                <a:cs typeface="Times New Roman" panose="02020603050405020304" pitchFamily="18" charset="0"/>
              </a:rPr>
              <a:t>Javadian</a:t>
            </a:r>
            <a:r>
              <a:rPr lang="en-US" sz="2400" i="1" dirty="0">
                <a:effectLst/>
                <a:latin typeface="Calibri" panose="020F0502020204030204" pitchFamily="34" charset="0"/>
                <a:ea typeface="SimSun" panose="02010600030101010101" pitchFamily="2" charset="-122"/>
                <a:cs typeface="Times New Roman" panose="02020603050405020304" pitchFamily="18" charset="0"/>
              </a:rPr>
              <a:t> M, Devine CJ, </a:t>
            </a:r>
            <a:r>
              <a:rPr lang="en-US" sz="2400" i="1" dirty="0" err="1">
                <a:effectLst/>
                <a:latin typeface="Calibri" panose="020F0502020204030204" pitchFamily="34" charset="0"/>
                <a:ea typeface="SimSun" panose="02010600030101010101" pitchFamily="2" charset="-122"/>
                <a:cs typeface="Times New Roman" panose="02020603050405020304" pitchFamily="18" charset="0"/>
              </a:rPr>
              <a:t>Arabzadeh</a:t>
            </a:r>
            <a:r>
              <a:rPr lang="en-US" sz="2400" i="1" dirty="0">
                <a:effectLst/>
                <a:latin typeface="Calibri" panose="020F0502020204030204" pitchFamily="34" charset="0"/>
                <a:ea typeface="SimSun" panose="02010600030101010101" pitchFamily="2" charset="-122"/>
                <a:cs typeface="Times New Roman" panose="02020603050405020304" pitchFamily="18" charset="0"/>
              </a:rPr>
              <a:t> A, Venegas-</a:t>
            </a:r>
            <a:r>
              <a:rPr lang="en-US" sz="2400" i="1" dirty="0" err="1">
                <a:effectLst/>
                <a:latin typeface="Calibri" panose="020F0502020204030204" pitchFamily="34" charset="0"/>
                <a:ea typeface="SimSun" panose="02010600030101010101" pitchFamily="2" charset="-122"/>
                <a:cs typeface="Times New Roman" panose="02020603050405020304" pitchFamily="18" charset="0"/>
              </a:rPr>
              <a:t>Quiñones</a:t>
            </a:r>
            <a:r>
              <a:rPr lang="en-US" sz="2400" i="1" dirty="0">
                <a:effectLst/>
                <a:latin typeface="Calibri" panose="020F0502020204030204" pitchFamily="34" charset="0"/>
                <a:ea typeface="SimSun" panose="02010600030101010101" pitchFamily="2" charset="-122"/>
                <a:cs typeface="Times New Roman" panose="02020603050405020304" pitchFamily="18" charset="0"/>
              </a:rPr>
              <a:t> HL, </a:t>
            </a:r>
            <a:r>
              <a:rPr lang="en-US" sz="2400" i="1" dirty="0" err="1">
                <a:effectLst/>
                <a:latin typeface="Calibri" panose="020F0502020204030204" pitchFamily="34" charset="0"/>
                <a:ea typeface="SimSun" panose="02010600030101010101" pitchFamily="2" charset="-122"/>
                <a:cs typeface="Times New Roman" panose="02020603050405020304" pitchFamily="18" charset="0"/>
              </a:rPr>
              <a:t>Dell’Oro</a:t>
            </a:r>
            <a:r>
              <a:rPr lang="en-US" sz="2400" i="1" dirty="0">
                <a:effectLst/>
                <a:latin typeface="Calibri" panose="020F0502020204030204" pitchFamily="34" charset="0"/>
                <a:ea typeface="SimSun" panose="02010600030101010101" pitchFamily="2" charset="-122"/>
                <a:cs typeface="Times New Roman" panose="02020603050405020304" pitchFamily="18" charset="0"/>
              </a:rPr>
              <a:t> AP, </a:t>
            </a:r>
            <a:r>
              <a:rPr lang="en-US" sz="2400" i="1" dirty="0" err="1">
                <a:effectLst/>
                <a:latin typeface="Calibri" panose="020F0502020204030204" pitchFamily="34" charset="0"/>
                <a:ea typeface="SimSun" panose="02010600030101010101" pitchFamily="2" charset="-122"/>
                <a:cs typeface="Times New Roman" panose="02020603050405020304" pitchFamily="18" charset="0"/>
              </a:rPr>
              <a:t>Behrangi</a:t>
            </a:r>
            <a:r>
              <a:rPr lang="en-US" sz="2400" i="1" dirty="0">
                <a:effectLst/>
                <a:latin typeface="Calibri" panose="020F0502020204030204" pitchFamily="34" charset="0"/>
                <a:ea typeface="SimSun" panose="02010600030101010101" pitchFamily="2" charset="-122"/>
                <a:cs typeface="Times New Roman" panose="02020603050405020304" pitchFamily="18" charset="0"/>
              </a:rPr>
              <a:t> A. 2019–2020 Australia Fire and Its Relationship to </a:t>
            </a:r>
            <a:r>
              <a:rPr lang="en-US" sz="2400" i="1" dirty="0" err="1">
                <a:effectLst/>
                <a:latin typeface="Calibri" panose="020F0502020204030204" pitchFamily="34" charset="0"/>
                <a:ea typeface="SimSun" panose="02010600030101010101" pitchFamily="2" charset="-122"/>
                <a:cs typeface="Times New Roman" panose="02020603050405020304" pitchFamily="18" charset="0"/>
              </a:rPr>
              <a:t>Hydroclimatological</a:t>
            </a:r>
            <a:r>
              <a:rPr lang="en-US" sz="2400" i="1" dirty="0">
                <a:effectLst/>
                <a:latin typeface="Calibri" panose="020F0502020204030204" pitchFamily="34" charset="0"/>
                <a:ea typeface="SimSun" panose="02010600030101010101" pitchFamily="2" charset="-122"/>
                <a:cs typeface="Times New Roman" panose="02020603050405020304" pitchFamily="18" charset="0"/>
              </a:rPr>
              <a:t> and Vegetation Variabilities. Water. 2020; 12(11):3067. </a:t>
            </a:r>
            <a:r>
              <a:rPr lang="en-US" sz="2400" i="1" u="sng" dirty="0">
                <a:solidFill>
                  <a:srgbClr val="0563C1"/>
                </a:solidFill>
                <a:effectLst/>
                <a:latin typeface="Calibri" panose="020F0502020204030204" pitchFamily="34" charset="0"/>
                <a:ea typeface="SimSun" panose="02010600030101010101" pitchFamily="2" charset="-122"/>
                <a:cs typeface="Times New Roman" panose="02020603050405020304" pitchFamily="18" charset="0"/>
                <a:hlinkClick r:id="rId11"/>
              </a:rPr>
              <a:t>https://doi.org/10.3390/w12113067</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2400" i="1" dirty="0" err="1">
                <a:effectLst/>
                <a:latin typeface="Calibri" panose="020F0502020204030204" pitchFamily="34" charset="0"/>
                <a:ea typeface="SimSun" panose="02010600030101010101" pitchFamily="2" charset="-122"/>
                <a:cs typeface="Times New Roman" panose="02020603050405020304" pitchFamily="18" charset="0"/>
              </a:rPr>
              <a:t>Westerling</a:t>
            </a:r>
            <a:r>
              <a:rPr lang="en-US" sz="2400" i="1" dirty="0">
                <a:effectLst/>
                <a:latin typeface="Calibri" panose="020F0502020204030204" pitchFamily="34" charset="0"/>
                <a:ea typeface="SimSun" panose="02010600030101010101" pitchFamily="2" charset="-122"/>
                <a:cs typeface="Times New Roman" panose="02020603050405020304" pitchFamily="18" charset="0"/>
              </a:rPr>
              <a:t>, A.L., Bryant, B.P. Climate change and wildfire in California. Climatic Change 87 (Suppl 1), 231–249 (2008). </a:t>
            </a:r>
            <a:r>
              <a:rPr lang="en-US" sz="2400" i="1" u="sng" dirty="0">
                <a:solidFill>
                  <a:srgbClr val="0563C1"/>
                </a:solidFill>
                <a:effectLst/>
                <a:latin typeface="Calibri" panose="020F0502020204030204" pitchFamily="34" charset="0"/>
                <a:ea typeface="SimSun" panose="02010600030101010101" pitchFamily="2" charset="-122"/>
                <a:cs typeface="Times New Roman" panose="02020603050405020304" pitchFamily="18" charset="0"/>
                <a:hlinkClick r:id="rId12"/>
              </a:rPr>
              <a:t>https://doi.org/10.1007/s10584-007-9363-z</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2400" i="1" dirty="0">
                <a:effectLst/>
                <a:latin typeface="Calibri" panose="020F0502020204030204" pitchFamily="34" charset="0"/>
                <a:ea typeface="SimSun" panose="02010600030101010101" pitchFamily="2" charset="-122"/>
                <a:cs typeface="Times New Roman" panose="02020603050405020304" pitchFamily="18" charset="0"/>
              </a:rPr>
              <a:t>Collins L., Bradstock R. A., Penman T. D. (2014) Can precipitation influence landscape controls on wildfire severity? A case study within temperate eucalypt forests of south-eastern Australia. International Journal of Wildland Fire 23, 9-20. </a:t>
            </a:r>
            <a:r>
              <a:rPr lang="en-US" sz="2400" i="1" u="sng" dirty="0">
                <a:solidFill>
                  <a:srgbClr val="0563C1"/>
                </a:solidFill>
                <a:effectLst/>
                <a:latin typeface="Calibri" panose="020F0502020204030204" pitchFamily="34" charset="0"/>
                <a:ea typeface="SimSun" panose="02010600030101010101" pitchFamily="2" charset="-122"/>
                <a:cs typeface="Times New Roman" panose="02020603050405020304" pitchFamily="18" charset="0"/>
                <a:hlinkClick r:id="rId13"/>
              </a:rPr>
              <a:t>https://doi.org/10.1071/WF12184</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2400" i="1" dirty="0">
                <a:effectLst/>
                <a:latin typeface="Calibri" panose="020F0502020204030204" pitchFamily="34" charset="0"/>
                <a:ea typeface="SimSun" panose="02010600030101010101" pitchFamily="2" charset="-122"/>
                <a:cs typeface="Times New Roman" panose="02020603050405020304" pitchFamily="18" charset="0"/>
              </a:rPr>
              <a:t>Zachary A. Holden, Alan Swanson, Charles H. Luce, W. Matt Jolly, Marco </a:t>
            </a:r>
            <a:r>
              <a:rPr lang="en-US" sz="2400" i="1" dirty="0" err="1">
                <a:effectLst/>
                <a:latin typeface="Calibri" panose="020F0502020204030204" pitchFamily="34" charset="0"/>
                <a:ea typeface="SimSun" panose="02010600030101010101" pitchFamily="2" charset="-122"/>
                <a:cs typeface="Times New Roman" panose="02020603050405020304" pitchFamily="18" charset="0"/>
              </a:rPr>
              <a:t>Maneta</a:t>
            </a:r>
            <a:r>
              <a:rPr lang="en-US" sz="2400" i="1" dirty="0">
                <a:effectLst/>
                <a:latin typeface="Calibri" panose="020F0502020204030204" pitchFamily="34" charset="0"/>
                <a:ea typeface="SimSun" panose="02010600030101010101" pitchFamily="2" charset="-122"/>
                <a:cs typeface="Times New Roman" panose="02020603050405020304" pitchFamily="18" charset="0"/>
              </a:rPr>
              <a:t>, Jared W. </a:t>
            </a:r>
            <a:r>
              <a:rPr lang="en-US" sz="2400" i="1" dirty="0" err="1">
                <a:effectLst/>
                <a:latin typeface="Calibri" panose="020F0502020204030204" pitchFamily="34" charset="0"/>
                <a:ea typeface="SimSun" panose="02010600030101010101" pitchFamily="2" charset="-122"/>
                <a:cs typeface="Times New Roman" panose="02020603050405020304" pitchFamily="18" charset="0"/>
              </a:rPr>
              <a:t>Oyler</a:t>
            </a:r>
            <a:r>
              <a:rPr lang="en-US" sz="2400" i="1" dirty="0">
                <a:effectLst/>
                <a:latin typeface="Calibri" panose="020F0502020204030204" pitchFamily="34" charset="0"/>
                <a:ea typeface="SimSun" panose="02010600030101010101" pitchFamily="2" charset="-122"/>
                <a:cs typeface="Times New Roman" panose="02020603050405020304" pitchFamily="18" charset="0"/>
              </a:rPr>
              <a:t>, Dyer A. Warren, Russell Parsons, David Affleck. Decreasing fire season precipitation increased recent western US forest wildfire activity. PNAS, 115 (36) E8349-E8357. </a:t>
            </a:r>
            <a:r>
              <a:rPr lang="en-US" sz="2400" i="1" u="sng" dirty="0">
                <a:solidFill>
                  <a:srgbClr val="0563C1"/>
                </a:solidFill>
                <a:effectLst/>
                <a:latin typeface="Calibri" panose="020F0502020204030204" pitchFamily="34" charset="0"/>
                <a:ea typeface="SimSun" panose="02010600030101010101" pitchFamily="2" charset="-122"/>
                <a:cs typeface="Times New Roman" panose="02020603050405020304" pitchFamily="18" charset="0"/>
                <a:hlinkClick r:id="rId14"/>
              </a:rPr>
              <a:t>https://doi.org/10.1073/pnas.1802316115</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2" name="TextBox 51">
            <a:extLst>
              <a:ext uri="{FF2B5EF4-FFF2-40B4-BE49-F238E27FC236}">
                <a16:creationId xmlns:a16="http://schemas.microsoft.com/office/drawing/2014/main" id="{6A665EAD-4ADD-8097-DD52-15D5C073E432}"/>
              </a:ext>
            </a:extLst>
          </p:cNvPr>
          <p:cNvSpPr txBox="1"/>
          <p:nvPr/>
        </p:nvSpPr>
        <p:spPr>
          <a:xfrm>
            <a:off x="1211527" y="4730656"/>
            <a:ext cx="11978940" cy="9064661"/>
          </a:xfrm>
          <a:prstGeom prst="rect">
            <a:avLst/>
          </a:prstGeom>
          <a:noFill/>
        </p:spPr>
        <p:txBody>
          <a:bodyPr wrap="square">
            <a:spAutoFit/>
          </a:bodyPr>
          <a:lstStyle/>
          <a:p>
            <a:pPr marL="0" marR="0">
              <a:lnSpc>
                <a:spcPct val="107000"/>
              </a:lnSpc>
              <a:spcBef>
                <a:spcPts val="0"/>
              </a:spcBef>
              <a:spcAft>
                <a:spcPts val="800"/>
              </a:spcAft>
            </a:pPr>
            <a:r>
              <a:rPr lang="en-US" sz="3000" b="1" dirty="0">
                <a:effectLst/>
                <a:latin typeface="Calibri" panose="020F0502020204030204" pitchFamily="34" charset="0"/>
                <a:ea typeface="SimSun" panose="02010600030101010101" pitchFamily="2" charset="-122"/>
                <a:cs typeface="Times New Roman" panose="02020603050405020304" pitchFamily="18" charset="0"/>
              </a:rPr>
              <a:t>Introduction</a:t>
            </a:r>
            <a:endParaRPr lang="en-US" sz="30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457200">
              <a:lnSpc>
                <a:spcPct val="107000"/>
              </a:lnSpc>
              <a:spcBef>
                <a:spcPts val="0"/>
              </a:spcBef>
              <a:spcAft>
                <a:spcPts val="800"/>
              </a:spcAft>
            </a:pPr>
            <a:r>
              <a:rPr lang="en-US" sz="3000" dirty="0">
                <a:effectLst/>
                <a:latin typeface="Calibri" panose="020F0502020204030204" pitchFamily="34" charset="0"/>
                <a:ea typeface="SimSun" panose="02010600030101010101" pitchFamily="2" charset="-122"/>
                <a:cs typeface="Times New Roman" panose="02020603050405020304" pitchFamily="18" charset="0"/>
              </a:rPr>
              <a:t>We plan on studying the precipitation’s influence on bushfires in savanna climate zone of Northern Territory, Australia. Bushfires are frequent wildfires in Australia’s hot, dry season. Every year, large areas of land are destroyed, resulting in property losses and casualties. Bushfires have killed approximately 800 people in Australia since 1851. In addition to the threat to human life and property, Australia’s severe bushfires also have a huge impact on the world’s biodiversity. Such fires lead to the deaths of millions of animals. T</a:t>
            </a:r>
            <a:r>
              <a:rPr lang="en-US" sz="3000" dirty="0">
                <a:effectLst/>
                <a:latin typeface="Calibri" panose="020F0502020204030204" pitchFamily="34" charset="0"/>
                <a:ea typeface="Calibri" panose="020F0502020204030204" pitchFamily="34" charset="0"/>
                <a:cs typeface="Times New Roman" panose="02020603050405020304" pitchFamily="18" charset="0"/>
              </a:rPr>
              <a:t>hey can also disrupt the Earth’s weather, which can lead to all sorts of cascading disasters. So we have interests in looking at the empirical pattern of bushfires in Australia. We think of precipitation because water is just the opposite of fire. It is easy to imagine precipitation might have a significant effect on wildfires. Although the triggers of wildfires are usually some human factors like unextinguished cigarette butts, bonfires, or some natural disasters like lightning and thunderstorms, the climate conditions provide ample fuel for the fires to grow and spread and is indispensable. It is our intention to find out how the pre-fire precipitation would influence the bushfires that year. </a:t>
            </a:r>
            <a:endParaRPr lang="en-US" sz="30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7" name="TextBox 56">
            <a:extLst>
              <a:ext uri="{FF2B5EF4-FFF2-40B4-BE49-F238E27FC236}">
                <a16:creationId xmlns:a16="http://schemas.microsoft.com/office/drawing/2014/main" id="{B243EF76-EB2E-C493-9094-60A182F3C912}"/>
              </a:ext>
            </a:extLst>
          </p:cNvPr>
          <p:cNvSpPr txBox="1"/>
          <p:nvPr/>
        </p:nvSpPr>
        <p:spPr>
          <a:xfrm>
            <a:off x="1211526" y="13795317"/>
            <a:ext cx="11978941" cy="2848087"/>
          </a:xfrm>
          <a:prstGeom prst="rect">
            <a:avLst/>
          </a:prstGeom>
          <a:noFill/>
        </p:spPr>
        <p:txBody>
          <a:bodyPr wrap="square">
            <a:spAutoFit/>
          </a:bodyPr>
          <a:lstStyle/>
          <a:p>
            <a:pPr marL="0" marR="0">
              <a:lnSpc>
                <a:spcPct val="107000"/>
              </a:lnSpc>
              <a:spcBef>
                <a:spcPts val="0"/>
              </a:spcBef>
              <a:spcAft>
                <a:spcPts val="800"/>
              </a:spcAft>
            </a:pPr>
            <a:r>
              <a:rPr lang="en-US" sz="3000" b="1" dirty="0">
                <a:effectLst/>
                <a:latin typeface="Calibri" panose="020F0502020204030204" pitchFamily="34" charset="0"/>
                <a:ea typeface="SimSun" panose="02010600030101010101" pitchFamily="2" charset="-122"/>
                <a:cs typeface="Times New Roman" panose="02020603050405020304" pitchFamily="18" charset="0"/>
              </a:rPr>
              <a:t>Method</a:t>
            </a:r>
            <a:endParaRPr lang="en-US" sz="3000" dirty="0">
              <a:effectLst/>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3000" dirty="0">
                <a:latin typeface="Calibri" panose="020F0502020204030204" pitchFamily="34" charset="0"/>
                <a:ea typeface="SimSun" panose="02010600030101010101" pitchFamily="2" charset="-122"/>
                <a:cs typeface="Times New Roman" panose="02020603050405020304" pitchFamily="18" charset="0"/>
              </a:rPr>
              <a:t>D</a:t>
            </a:r>
            <a:r>
              <a:rPr lang="en-US" sz="3000" dirty="0">
                <a:effectLst/>
                <a:latin typeface="Calibri" panose="020F0502020204030204" pitchFamily="34" charset="0"/>
                <a:ea typeface="SimSun" panose="02010600030101010101" pitchFamily="2" charset="-122"/>
                <a:cs typeface="Times New Roman" panose="02020603050405020304" pitchFamily="18" charset="0"/>
              </a:rPr>
              <a:t>eal with the precipitation data and bushfire data. </a:t>
            </a:r>
          </a:p>
          <a:p>
            <a:pPr marR="0">
              <a:lnSpc>
                <a:spcPct val="107000"/>
              </a:lnSpc>
              <a:spcBef>
                <a:spcPts val="0"/>
              </a:spcBef>
              <a:spcAft>
                <a:spcPts val="800"/>
              </a:spcAft>
            </a:pPr>
            <a:r>
              <a:rPr lang="en-US" sz="3000" dirty="0">
                <a:latin typeface="Calibri" panose="020F0502020204030204" pitchFamily="34" charset="0"/>
                <a:ea typeface="SimSun" panose="02010600030101010101" pitchFamily="2" charset="-122"/>
                <a:cs typeface="Times New Roman" panose="02020603050405020304" pitchFamily="18" charset="0"/>
              </a:rPr>
              <a:t>	Precipitation data analysis: u</a:t>
            </a:r>
            <a:r>
              <a:rPr lang="en-US" sz="3000" dirty="0">
                <a:effectLst/>
                <a:latin typeface="Calibri" panose="020F0502020204030204" pitchFamily="34" charset="0"/>
                <a:ea typeface="SimSun" panose="02010600030101010101" pitchFamily="2" charset="-122"/>
                <a:cs typeface="Times New Roman" panose="02020603050405020304" pitchFamily="18" charset="0"/>
              </a:rPr>
              <a:t>se two models; average.</a:t>
            </a:r>
          </a:p>
          <a:p>
            <a:pPr marR="0">
              <a:lnSpc>
                <a:spcPct val="107000"/>
              </a:lnSpc>
              <a:spcBef>
                <a:spcPts val="0"/>
              </a:spcBef>
              <a:spcAft>
                <a:spcPts val="800"/>
              </a:spcAft>
            </a:pPr>
            <a:r>
              <a:rPr lang="en-US" sz="3000" dirty="0">
                <a:latin typeface="Calibri" panose="020F0502020204030204" pitchFamily="34" charset="0"/>
                <a:ea typeface="SimSun" panose="02010600030101010101" pitchFamily="2" charset="-122"/>
                <a:cs typeface="Times New Roman" panose="02020603050405020304" pitchFamily="18" charset="0"/>
              </a:rPr>
              <a:t>	B</a:t>
            </a:r>
            <a:r>
              <a:rPr lang="en-US" sz="3000" dirty="0">
                <a:effectLst/>
                <a:latin typeface="Calibri" panose="020F0502020204030204" pitchFamily="34" charset="0"/>
                <a:ea typeface="SimSun" panose="02010600030101010101" pitchFamily="2" charset="-122"/>
                <a:cs typeface="Times New Roman" panose="02020603050405020304" pitchFamily="18" charset="0"/>
              </a:rPr>
              <a:t>ushfire analysis: Select by Attributes tool </a:t>
            </a:r>
            <a:r>
              <a:rPr lang="zh-CN" altLang="en-US" sz="3000" dirty="0">
                <a:effectLst/>
                <a:latin typeface="Calibri" panose="020F0502020204030204" pitchFamily="34" charset="0"/>
                <a:ea typeface="SimSun" panose="02010600030101010101" pitchFamily="2" charset="-122"/>
                <a:cs typeface="Times New Roman" panose="02020603050405020304" pitchFamily="18" charset="0"/>
              </a:rPr>
              <a:t>→</a:t>
            </a:r>
            <a:r>
              <a:rPr lang="en-US" sz="3000" dirty="0">
                <a:effectLst/>
                <a:latin typeface="Calibri" panose="020F0502020204030204" pitchFamily="34" charset="0"/>
                <a:ea typeface="SimSun" panose="02010600030101010101" pitchFamily="2" charset="-122"/>
                <a:cs typeface="Times New Roman" panose="02020603050405020304" pitchFamily="18" charset="0"/>
              </a:rPr>
              <a:t> acquire the number of fires per year</a:t>
            </a:r>
            <a:r>
              <a:rPr lang="en-US" sz="3000" dirty="0">
                <a:latin typeface="Calibri" panose="020F0502020204030204" pitchFamily="34" charset="0"/>
                <a:ea typeface="SimSun" panose="02010600030101010101" pitchFamily="2" charset="-122"/>
                <a:cs typeface="Times New Roman" panose="02020603050405020304" pitchFamily="18" charset="0"/>
              </a:rPr>
              <a:t>;</a:t>
            </a:r>
            <a:r>
              <a:rPr lang="en-US" sz="3000" dirty="0">
                <a:effectLst/>
                <a:latin typeface="Calibri" panose="020F0502020204030204" pitchFamily="34" charset="0"/>
                <a:ea typeface="SimSun" panose="02010600030101010101" pitchFamily="2" charset="-122"/>
                <a:cs typeface="Times New Roman" panose="02020603050405020304" pitchFamily="18" charset="0"/>
              </a:rPr>
              <a:t> UFED analysis tool </a:t>
            </a:r>
            <a:r>
              <a:rPr lang="zh-CN" altLang="en-US" sz="3000" dirty="0">
                <a:effectLst/>
                <a:latin typeface="Calibri" panose="020F0502020204030204" pitchFamily="34" charset="0"/>
                <a:ea typeface="SimSun" panose="02010600030101010101" pitchFamily="2" charset="-122"/>
                <a:cs typeface="Times New Roman" panose="02020603050405020304" pitchFamily="18" charset="0"/>
              </a:rPr>
              <a:t>→</a:t>
            </a:r>
            <a:r>
              <a:rPr lang="en-US" sz="3000" dirty="0">
                <a:latin typeface="Calibri" panose="020F0502020204030204" pitchFamily="34" charset="0"/>
                <a:ea typeface="SimSun" panose="02010600030101010101" pitchFamily="2" charset="-122"/>
                <a:cs typeface="Times New Roman" panose="02020603050405020304" pitchFamily="18" charset="0"/>
              </a:rPr>
              <a:t> </a:t>
            </a:r>
            <a:r>
              <a:rPr lang="en-US" sz="3000" dirty="0">
                <a:effectLst/>
                <a:latin typeface="Calibri" panose="020F0502020204030204" pitchFamily="34" charset="0"/>
                <a:ea typeface="SimSun" panose="02010600030101010101" pitchFamily="2" charset="-122"/>
                <a:cs typeface="Times New Roman" panose="02020603050405020304" pitchFamily="18" charset="0"/>
              </a:rPr>
              <a:t>obtain the burnt area each year.</a:t>
            </a:r>
          </a:p>
        </p:txBody>
      </p:sp>
      <p:pic>
        <p:nvPicPr>
          <p:cNvPr id="58" name="Picture 57" descr="Diagram&#10;&#10;Description automatically generated">
            <a:extLst>
              <a:ext uri="{FF2B5EF4-FFF2-40B4-BE49-F238E27FC236}">
                <a16:creationId xmlns:a16="http://schemas.microsoft.com/office/drawing/2014/main" id="{2307ECFF-0FA1-B374-D9FC-B9F1A0A7FB9B}"/>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385104" y="16840022"/>
            <a:ext cx="9698399" cy="201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58" descr="Diagram&#10;&#10;Description automatically generated">
            <a:extLst>
              <a:ext uri="{FF2B5EF4-FFF2-40B4-BE49-F238E27FC236}">
                <a16:creationId xmlns:a16="http://schemas.microsoft.com/office/drawing/2014/main" id="{1120D107-DE53-EBCE-6C64-0692DE87A8AE}"/>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342885" y="18654215"/>
            <a:ext cx="11976230" cy="6032898"/>
          </a:xfrm>
          <a:prstGeom prst="rect">
            <a:avLst/>
          </a:prstGeom>
          <a:noFill/>
          <a:ln>
            <a:noFill/>
          </a:ln>
        </p:spPr>
      </p:pic>
      <p:sp>
        <p:nvSpPr>
          <p:cNvPr id="61" name="TextBox 60">
            <a:extLst>
              <a:ext uri="{FF2B5EF4-FFF2-40B4-BE49-F238E27FC236}">
                <a16:creationId xmlns:a16="http://schemas.microsoft.com/office/drawing/2014/main" id="{13F992F6-F997-8A3D-B74E-A57CBABC6C41}"/>
              </a:ext>
            </a:extLst>
          </p:cNvPr>
          <p:cNvSpPr txBox="1"/>
          <p:nvPr/>
        </p:nvSpPr>
        <p:spPr>
          <a:xfrm>
            <a:off x="1385104" y="24866046"/>
            <a:ext cx="11978941" cy="7107715"/>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3000" dirty="0">
                <a:latin typeface="Calibri" panose="020F0502020204030204" pitchFamily="34" charset="0"/>
                <a:ea typeface="SimSun" panose="02010600030101010101" pitchFamily="2" charset="-122"/>
                <a:cs typeface="Times New Roman" panose="02020603050405020304" pitchFamily="18" charset="0"/>
              </a:rPr>
              <a:t>F</a:t>
            </a:r>
            <a:r>
              <a:rPr lang="en-US" sz="3000" dirty="0">
                <a:effectLst/>
                <a:latin typeface="Calibri" panose="020F0502020204030204" pitchFamily="34" charset="0"/>
                <a:ea typeface="SimSun" panose="02010600030101010101" pitchFamily="2" charset="-122"/>
                <a:cs typeface="Times New Roman" panose="02020603050405020304" pitchFamily="18" charset="0"/>
              </a:rPr>
              <a:t>ind the possible relationships between precipitation and bushfires. Pearson correlation analysis </a:t>
            </a:r>
            <a:r>
              <a:rPr lang="en-US" sz="3000" dirty="0">
                <a:latin typeface="Calibri" panose="020F0502020204030204" pitchFamily="34" charset="0"/>
                <a:ea typeface="SimSun" panose="02010600030101010101" pitchFamily="2" charset="-122"/>
                <a:cs typeface="Times New Roman" panose="02020603050405020304" pitchFamily="18" charset="0"/>
              </a:rPr>
              <a:t>&amp; </a:t>
            </a:r>
            <a:r>
              <a:rPr lang="en-US" sz="3000" dirty="0">
                <a:effectLst/>
                <a:latin typeface="Calibri" panose="020F0502020204030204" pitchFamily="34" charset="0"/>
                <a:ea typeface="SimSun" panose="02010600030101010101" pitchFamily="2" charset="-122"/>
                <a:cs typeface="Times New Roman" panose="02020603050405020304" pitchFamily="18" charset="0"/>
              </a:rPr>
              <a:t>linear regression analysis. Shapiro-Wilk Test in R. </a:t>
            </a:r>
            <a:endParaRPr lang="en-US" sz="3000" dirty="0">
              <a:latin typeface="Calibri" panose="020F0502020204030204" pitchFamily="34" charset="0"/>
              <a:ea typeface="SimSun" panose="02010600030101010101" pitchFamily="2" charset="-122"/>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3000" dirty="0">
                <a:latin typeface="Calibri" panose="020F0502020204030204" pitchFamily="34" charset="0"/>
                <a:ea typeface="SimSun" panose="02010600030101010101" pitchFamily="2" charset="-122"/>
                <a:cs typeface="Times New Roman" panose="02020603050405020304" pitchFamily="18" charset="0"/>
              </a:rPr>
              <a:t>F</a:t>
            </a:r>
            <a:r>
              <a:rPr lang="en-US" sz="3000" dirty="0">
                <a:effectLst/>
                <a:latin typeface="Calibri" panose="020F0502020204030204" pitchFamily="34" charset="0"/>
                <a:ea typeface="SimSun" panose="02010600030101010101" pitchFamily="2" charset="-122"/>
                <a:cs typeface="Times New Roman" panose="02020603050405020304" pitchFamily="18" charset="0"/>
              </a:rPr>
              <a:t>ind out which years of the 2011-2020 decade had anomalies of precipitation. </a:t>
            </a:r>
            <a:r>
              <a:rPr lang="en-US" sz="3000" dirty="0">
                <a:latin typeface="Calibri" panose="020F0502020204030204" pitchFamily="34" charset="0"/>
                <a:ea typeface="SimSun" panose="02010600030101010101" pitchFamily="2" charset="-122"/>
                <a:cs typeface="Times New Roman" panose="02020603050405020304" pitchFamily="18" charset="0"/>
              </a:rPr>
              <a:t>C</a:t>
            </a:r>
            <a:r>
              <a:rPr lang="en-US" sz="3000" dirty="0">
                <a:effectLst/>
                <a:latin typeface="Calibri" panose="020F0502020204030204" pitchFamily="34" charset="0"/>
                <a:ea typeface="SimSun" panose="02010600030101010101" pitchFamily="2" charset="-122"/>
                <a:cs typeface="Times New Roman" panose="02020603050405020304" pitchFamily="18" charset="0"/>
              </a:rPr>
              <a:t>alculate the relative change: Relative Change = (p</a:t>
            </a:r>
            <a:r>
              <a:rPr lang="en-US" sz="3000" baseline="-25000" dirty="0">
                <a:effectLst/>
                <a:latin typeface="Calibri" panose="020F0502020204030204" pitchFamily="34" charset="0"/>
                <a:ea typeface="SimSun" panose="02010600030101010101" pitchFamily="2" charset="-122"/>
                <a:cs typeface="Times New Roman" panose="02020603050405020304" pitchFamily="18" charset="0"/>
              </a:rPr>
              <a:t>1</a:t>
            </a:r>
            <a:r>
              <a:rPr lang="en-US" sz="3000" dirty="0">
                <a:effectLst/>
                <a:latin typeface="Calibri" panose="020F0502020204030204" pitchFamily="34" charset="0"/>
                <a:ea typeface="SimSun" panose="02010600030101010101" pitchFamily="2" charset="-122"/>
                <a:cs typeface="Times New Roman" panose="02020603050405020304" pitchFamily="18" charset="0"/>
              </a:rPr>
              <a:t> – p</a:t>
            </a:r>
            <a:r>
              <a:rPr lang="en-US" sz="3000" baseline="-25000" dirty="0">
                <a:effectLst/>
                <a:latin typeface="Calibri" panose="020F0502020204030204" pitchFamily="34" charset="0"/>
                <a:ea typeface="SimSun" panose="02010600030101010101" pitchFamily="2" charset="-122"/>
                <a:cs typeface="Times New Roman" panose="02020603050405020304" pitchFamily="18" charset="0"/>
              </a:rPr>
              <a:t>0</a:t>
            </a:r>
            <a:r>
              <a:rPr lang="en-US" sz="3000" dirty="0">
                <a:effectLst/>
                <a:latin typeface="Calibri" panose="020F0502020204030204" pitchFamily="34" charset="0"/>
                <a:ea typeface="SimSun" panose="02010600030101010101" pitchFamily="2" charset="-122"/>
                <a:cs typeface="Times New Roman" panose="02020603050405020304" pitchFamily="18" charset="0"/>
              </a:rPr>
              <a:t>) / p</a:t>
            </a:r>
            <a:r>
              <a:rPr lang="en-US" sz="3000" baseline="-25000" dirty="0">
                <a:effectLst/>
                <a:latin typeface="Calibri" panose="020F0502020204030204" pitchFamily="34" charset="0"/>
                <a:ea typeface="SimSun" panose="02010600030101010101" pitchFamily="2" charset="-122"/>
                <a:cs typeface="Times New Roman" panose="02020603050405020304" pitchFamily="18" charset="0"/>
              </a:rPr>
              <a:t>0,</a:t>
            </a:r>
            <a:endParaRPr lang="en-US" sz="30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457200">
              <a:lnSpc>
                <a:spcPct val="107000"/>
              </a:lnSpc>
              <a:spcBef>
                <a:spcPts val="0"/>
              </a:spcBef>
              <a:spcAft>
                <a:spcPts val="800"/>
              </a:spcAft>
            </a:pPr>
            <a:r>
              <a:rPr lang="en-US" sz="3000" dirty="0">
                <a:effectLst/>
                <a:latin typeface="Calibri" panose="020F0502020204030204" pitchFamily="34" charset="0"/>
                <a:ea typeface="SimSun" panose="02010600030101010101" pitchFamily="2" charset="-122"/>
                <a:cs typeface="Times New Roman" panose="02020603050405020304" pitchFamily="18" charset="0"/>
              </a:rPr>
              <a:t>where p</a:t>
            </a:r>
            <a:r>
              <a:rPr lang="en-US" sz="3000" baseline="-25000" dirty="0">
                <a:effectLst/>
                <a:latin typeface="Calibri" panose="020F0502020204030204" pitchFamily="34" charset="0"/>
                <a:ea typeface="SimSun" panose="02010600030101010101" pitchFamily="2" charset="-122"/>
                <a:cs typeface="Times New Roman" panose="02020603050405020304" pitchFamily="18" charset="0"/>
              </a:rPr>
              <a:t>1</a:t>
            </a:r>
            <a:r>
              <a:rPr lang="en-US" sz="3000" dirty="0">
                <a:effectLst/>
                <a:latin typeface="Calibri" panose="020F0502020204030204" pitchFamily="34" charset="0"/>
                <a:ea typeface="SimSun" panose="02010600030101010101" pitchFamily="2" charset="-122"/>
                <a:cs typeface="Times New Roman" panose="02020603050405020304" pitchFamily="18" charset="0"/>
              </a:rPr>
              <a:t> is the average monthly precipitation of a certain year before fire season and p</a:t>
            </a:r>
            <a:r>
              <a:rPr lang="en-US" sz="3000" baseline="-25000" dirty="0">
                <a:effectLst/>
                <a:latin typeface="Calibri" panose="020F0502020204030204" pitchFamily="34" charset="0"/>
                <a:ea typeface="SimSun" panose="02010600030101010101" pitchFamily="2" charset="-122"/>
                <a:cs typeface="Times New Roman" panose="02020603050405020304" pitchFamily="18" charset="0"/>
              </a:rPr>
              <a:t>0</a:t>
            </a:r>
            <a:r>
              <a:rPr lang="en-US" sz="3000" dirty="0">
                <a:effectLst/>
                <a:latin typeface="Calibri" panose="020F0502020204030204" pitchFamily="34" charset="0"/>
                <a:ea typeface="SimSun" panose="02010600030101010101" pitchFamily="2" charset="-122"/>
                <a:cs typeface="Times New Roman" panose="02020603050405020304" pitchFamily="18" charset="0"/>
              </a:rPr>
              <a:t> is the average monthly precipitation before fire seasons in the 30-year period.</a:t>
            </a:r>
          </a:p>
          <a:p>
            <a:pPr marL="457200" marR="0" indent="-457200">
              <a:lnSpc>
                <a:spcPct val="107000"/>
              </a:lnSpc>
              <a:spcBef>
                <a:spcPts val="0"/>
              </a:spcBef>
              <a:spcAft>
                <a:spcPts val="800"/>
              </a:spcAft>
              <a:buFont typeface="Arial" panose="020B0604020202020204" pitchFamily="34" charset="0"/>
              <a:buChar char="•"/>
            </a:pPr>
            <a:r>
              <a:rPr lang="en-US" sz="3000" dirty="0">
                <a:latin typeface="Calibri" panose="020F0502020204030204" pitchFamily="34" charset="0"/>
                <a:ea typeface="SimSun" panose="02010600030101010101" pitchFamily="2" charset="-122"/>
                <a:cs typeface="Times New Roman" panose="02020603050405020304" pitchFamily="18" charset="0"/>
              </a:rPr>
              <a:t>C</a:t>
            </a:r>
            <a:r>
              <a:rPr lang="en-US" sz="3000" dirty="0">
                <a:effectLst/>
                <a:latin typeface="Calibri" panose="020F0502020204030204" pitchFamily="34" charset="0"/>
                <a:ea typeface="SimSun" panose="02010600030101010101" pitchFamily="2" charset="-122"/>
                <a:cs typeface="Times New Roman" panose="02020603050405020304" pitchFamily="18" charset="0"/>
              </a:rPr>
              <a:t>alculate NBR and NDVI to estimate the fire damage:</a:t>
            </a:r>
          </a:p>
          <a:p>
            <a:pPr marL="0" marR="0" algn="ctr">
              <a:lnSpc>
                <a:spcPct val="107000"/>
              </a:lnSpc>
              <a:spcBef>
                <a:spcPts val="0"/>
              </a:spcBef>
              <a:spcAft>
                <a:spcPts val="800"/>
              </a:spcAft>
            </a:pPr>
            <a:r>
              <a:rPr lang="en-US" sz="3000" dirty="0">
                <a:effectLst/>
                <a:latin typeface="Calibri" panose="020F0502020204030204" pitchFamily="34" charset="0"/>
                <a:ea typeface="SimSun" panose="02010600030101010101" pitchFamily="2" charset="-122"/>
                <a:cs typeface="Times New Roman" panose="02020603050405020304" pitchFamily="18" charset="0"/>
              </a:rPr>
              <a:t>NBR = (NIR - SWIR) / (NIR + SWIR)</a:t>
            </a:r>
          </a:p>
          <a:p>
            <a:pPr marL="0" marR="0" algn="ctr">
              <a:lnSpc>
                <a:spcPct val="107000"/>
              </a:lnSpc>
              <a:spcBef>
                <a:spcPts val="0"/>
              </a:spcBef>
              <a:spcAft>
                <a:spcPts val="800"/>
              </a:spcAft>
            </a:pPr>
            <a:r>
              <a:rPr lang="en-US" sz="3000" dirty="0">
                <a:effectLst/>
                <a:latin typeface="Calibri" panose="020F0502020204030204" pitchFamily="34" charset="0"/>
                <a:ea typeface="SimSun" panose="02010600030101010101" pitchFamily="2" charset="-122"/>
                <a:cs typeface="Times New Roman" panose="02020603050405020304" pitchFamily="18" charset="0"/>
              </a:rPr>
              <a:t>NDVI = (NIR – Red) / (NIR + Red)</a:t>
            </a:r>
          </a:p>
          <a:p>
            <a:pPr marL="0" marR="0" indent="457200">
              <a:lnSpc>
                <a:spcPct val="107000"/>
              </a:lnSpc>
              <a:spcBef>
                <a:spcPts val="0"/>
              </a:spcBef>
              <a:spcAft>
                <a:spcPts val="800"/>
              </a:spcAft>
            </a:pPr>
            <a:r>
              <a:rPr lang="en-US" sz="3000" dirty="0">
                <a:effectLst/>
                <a:latin typeface="Calibri" panose="020F0502020204030204" pitchFamily="34" charset="0"/>
                <a:ea typeface="SimSun" panose="02010600030101010101" pitchFamily="2" charset="-122"/>
                <a:cs typeface="Times New Roman" panose="02020603050405020304" pitchFamily="18" charset="0"/>
              </a:rPr>
              <a:t>In Landsat 8, NIR is Band 5, SWIR is Band 7, and Red is Band 4.</a:t>
            </a:r>
          </a:p>
        </p:txBody>
      </p:sp>
      <p:sp>
        <p:nvSpPr>
          <p:cNvPr id="63" name="TextBox 62">
            <a:extLst>
              <a:ext uri="{FF2B5EF4-FFF2-40B4-BE49-F238E27FC236}">
                <a16:creationId xmlns:a16="http://schemas.microsoft.com/office/drawing/2014/main" id="{205A3658-CD7C-AE4A-5B6B-F5E8E872C4BF}"/>
              </a:ext>
            </a:extLst>
          </p:cNvPr>
          <p:cNvSpPr txBox="1"/>
          <p:nvPr/>
        </p:nvSpPr>
        <p:spPr>
          <a:xfrm>
            <a:off x="14273968" y="4996001"/>
            <a:ext cx="16365081" cy="564385"/>
          </a:xfrm>
          <a:prstGeom prst="rect">
            <a:avLst/>
          </a:prstGeom>
          <a:noFill/>
        </p:spPr>
        <p:txBody>
          <a:bodyPr wrap="square">
            <a:spAutoFit/>
          </a:bodyPr>
          <a:lstStyle/>
          <a:p>
            <a:pPr marL="0" marR="0">
              <a:lnSpc>
                <a:spcPct val="107000"/>
              </a:lnSpc>
              <a:spcBef>
                <a:spcPts val="0"/>
              </a:spcBef>
              <a:spcAft>
                <a:spcPts val="800"/>
              </a:spcAft>
              <a:tabLst>
                <a:tab pos="962025" algn="l"/>
              </a:tabLst>
            </a:pPr>
            <a:r>
              <a:rPr lang="en-US" sz="3000" b="1" dirty="0">
                <a:effectLst/>
                <a:latin typeface="Calibri" panose="020F0502020204030204" pitchFamily="34" charset="0"/>
                <a:ea typeface="SimSun" panose="02010600030101010101" pitchFamily="2" charset="-122"/>
                <a:cs typeface="Times New Roman" panose="02020603050405020304" pitchFamily="18" charset="0"/>
              </a:rPr>
              <a:t>Results</a:t>
            </a:r>
            <a:endParaRPr lang="en-US" sz="30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031" name="TextBox 1030">
            <a:extLst>
              <a:ext uri="{FF2B5EF4-FFF2-40B4-BE49-F238E27FC236}">
                <a16:creationId xmlns:a16="http://schemas.microsoft.com/office/drawing/2014/main" id="{D133B3A4-576B-C2A0-D9BA-168B76B6A085}"/>
              </a:ext>
            </a:extLst>
          </p:cNvPr>
          <p:cNvSpPr txBox="1"/>
          <p:nvPr/>
        </p:nvSpPr>
        <p:spPr>
          <a:xfrm>
            <a:off x="31444137" y="19796406"/>
            <a:ext cx="11178898" cy="4382225"/>
          </a:xfrm>
          <a:prstGeom prst="rect">
            <a:avLst/>
          </a:prstGeom>
          <a:noFill/>
        </p:spPr>
        <p:txBody>
          <a:bodyPr wrap="square">
            <a:spAutoFit/>
          </a:bodyPr>
          <a:lstStyle/>
          <a:p>
            <a:pPr marL="0" marR="0">
              <a:lnSpc>
                <a:spcPct val="107000"/>
              </a:lnSpc>
              <a:spcBef>
                <a:spcPts val="0"/>
              </a:spcBef>
              <a:spcAft>
                <a:spcPts val="800"/>
              </a:spcAft>
            </a:pPr>
            <a:r>
              <a:rPr lang="en-US" sz="3000" b="1" dirty="0">
                <a:effectLst/>
                <a:latin typeface="Calibri" panose="020F0502020204030204" pitchFamily="34" charset="0"/>
                <a:ea typeface="SimSun" panose="02010600030101010101" pitchFamily="2" charset="-122"/>
                <a:cs typeface="Times New Roman" panose="02020603050405020304" pitchFamily="18" charset="0"/>
              </a:rPr>
              <a:t>Conclusion</a:t>
            </a:r>
            <a:endParaRPr lang="en-US" sz="30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457200">
              <a:buFont typeface="Arial" panose="020B0604020202020204" pitchFamily="34" charset="0"/>
              <a:buChar char="•"/>
            </a:pPr>
            <a:r>
              <a:rPr lang="en-US" sz="3000" dirty="0">
                <a:latin typeface="Calibri" panose="020F0502020204030204" pitchFamily="34" charset="0"/>
                <a:ea typeface="SimSun" panose="02010600030101010101" pitchFamily="2" charset="-122"/>
                <a:cs typeface="Times New Roman" panose="02020603050405020304" pitchFamily="18" charset="0"/>
              </a:rPr>
              <a:t>T</a:t>
            </a:r>
            <a:r>
              <a:rPr lang="en-US" sz="3000" dirty="0">
                <a:effectLst/>
                <a:latin typeface="Calibri" panose="020F0502020204030204" pitchFamily="34" charset="0"/>
                <a:ea typeface="SimSun" panose="02010600030101010101" pitchFamily="2" charset="-122"/>
                <a:cs typeface="Times New Roman" panose="02020603050405020304" pitchFamily="18" charset="0"/>
              </a:rPr>
              <a:t>here is a weak positive correlation between the pre-fire precipitation and the number of fires or burned areas that year. But there is a strong positive correlation between the pre-fire precipitation and the number of fires or burned areas next year. </a:t>
            </a:r>
          </a:p>
          <a:p>
            <a:pPr marL="457200" indent="-457200">
              <a:buFont typeface="Arial" panose="020B0604020202020204" pitchFamily="34" charset="0"/>
              <a:buChar char="•"/>
            </a:pPr>
            <a:r>
              <a:rPr lang="en-US" sz="3000" dirty="0"/>
              <a:t>Almost every year since 2011 has seen rainfall levels before the fire season below the 30-year average.</a:t>
            </a:r>
          </a:p>
          <a:p>
            <a:pPr marL="457200" indent="-457200">
              <a:buFont typeface="Arial" panose="020B0604020202020204" pitchFamily="34" charset="0"/>
              <a:buChar char="•"/>
            </a:pPr>
            <a:r>
              <a:rPr lang="en-US" sz="3000" dirty="0"/>
              <a:t>Less precipitation before the fire seasons caused more serious fires and resulted in more damage to the land that year. </a:t>
            </a:r>
          </a:p>
        </p:txBody>
      </p:sp>
      <p:pic>
        <p:nvPicPr>
          <p:cNvPr id="1033" name="Picture 1032">
            <a:extLst>
              <a:ext uri="{FF2B5EF4-FFF2-40B4-BE49-F238E27FC236}">
                <a16:creationId xmlns:a16="http://schemas.microsoft.com/office/drawing/2014/main" id="{7FEA80BA-6465-8D08-48DA-0637DB7E4C3B}"/>
              </a:ext>
            </a:extLst>
          </p:cNvPr>
          <p:cNvPicPr>
            <a:picLocks noChangeAspect="1"/>
          </p:cNvPicPr>
          <p:nvPr/>
        </p:nvPicPr>
        <p:blipFill>
          <a:blip r:embed="rId17"/>
          <a:stretch>
            <a:fillRect/>
          </a:stretch>
        </p:blipFill>
        <p:spPr>
          <a:xfrm>
            <a:off x="14438735" y="5803529"/>
            <a:ext cx="7329352" cy="6143098"/>
          </a:xfrm>
          <a:prstGeom prst="rect">
            <a:avLst/>
          </a:prstGeom>
        </p:spPr>
      </p:pic>
      <p:pic>
        <p:nvPicPr>
          <p:cNvPr id="1034" name="Picture 1033" descr="Chart, scatter chart&#10;&#10;Description automatically generated">
            <a:extLst>
              <a:ext uri="{FF2B5EF4-FFF2-40B4-BE49-F238E27FC236}">
                <a16:creationId xmlns:a16="http://schemas.microsoft.com/office/drawing/2014/main" id="{639E90F9-8B6C-3B77-889E-B0F20361EC64}"/>
              </a:ext>
            </a:extLst>
          </p:cNvPr>
          <p:cNvPicPr>
            <a:picLocks noChangeAspect="1"/>
          </p:cNvPicPr>
          <p:nvPr/>
        </p:nvPicPr>
        <p:blipFill>
          <a:blip r:embed="rId18"/>
          <a:stretch>
            <a:fillRect/>
          </a:stretch>
        </p:blipFill>
        <p:spPr>
          <a:xfrm>
            <a:off x="22562596" y="5156882"/>
            <a:ext cx="7220151" cy="4319000"/>
          </a:xfrm>
          <a:prstGeom prst="rect">
            <a:avLst/>
          </a:prstGeom>
        </p:spPr>
      </p:pic>
      <p:pic>
        <p:nvPicPr>
          <p:cNvPr id="1035" name="Picture 1034" descr="Chart, scatter chart&#10;&#10;Description automatically generated">
            <a:extLst>
              <a:ext uri="{FF2B5EF4-FFF2-40B4-BE49-F238E27FC236}">
                <a16:creationId xmlns:a16="http://schemas.microsoft.com/office/drawing/2014/main" id="{82C1856E-0AC9-CA93-CCDD-80B46F482D74}"/>
              </a:ext>
            </a:extLst>
          </p:cNvPr>
          <p:cNvPicPr>
            <a:picLocks noChangeAspect="1"/>
          </p:cNvPicPr>
          <p:nvPr/>
        </p:nvPicPr>
        <p:blipFill>
          <a:blip r:embed="rId19"/>
          <a:stretch>
            <a:fillRect/>
          </a:stretch>
        </p:blipFill>
        <p:spPr>
          <a:xfrm>
            <a:off x="22427579" y="10039158"/>
            <a:ext cx="7595831" cy="3605711"/>
          </a:xfrm>
          <a:prstGeom prst="rect">
            <a:avLst/>
          </a:prstGeom>
        </p:spPr>
      </p:pic>
      <p:pic>
        <p:nvPicPr>
          <p:cNvPr id="1037" name="Picture 1036">
            <a:extLst>
              <a:ext uri="{FF2B5EF4-FFF2-40B4-BE49-F238E27FC236}">
                <a16:creationId xmlns:a16="http://schemas.microsoft.com/office/drawing/2014/main" id="{BCFF79CD-DDB4-5312-3351-0522BB56F576}"/>
              </a:ext>
            </a:extLst>
          </p:cNvPr>
          <p:cNvPicPr>
            <a:picLocks noChangeAspect="1"/>
          </p:cNvPicPr>
          <p:nvPr/>
        </p:nvPicPr>
        <p:blipFill>
          <a:blip r:embed="rId20"/>
          <a:stretch>
            <a:fillRect/>
          </a:stretch>
        </p:blipFill>
        <p:spPr>
          <a:xfrm>
            <a:off x="22896778" y="14435111"/>
            <a:ext cx="7306724" cy="6707127"/>
          </a:xfrm>
          <a:prstGeom prst="rect">
            <a:avLst/>
          </a:prstGeom>
        </p:spPr>
      </p:pic>
      <p:pic>
        <p:nvPicPr>
          <p:cNvPr id="1038" name="Picture 1037" descr="Chart, scatter chart&#10;&#10;Description automatically generated">
            <a:extLst>
              <a:ext uri="{FF2B5EF4-FFF2-40B4-BE49-F238E27FC236}">
                <a16:creationId xmlns:a16="http://schemas.microsoft.com/office/drawing/2014/main" id="{77554206-4F1C-D44E-0AED-B71FD590E912}"/>
              </a:ext>
            </a:extLst>
          </p:cNvPr>
          <p:cNvPicPr>
            <a:picLocks noChangeAspect="1"/>
          </p:cNvPicPr>
          <p:nvPr/>
        </p:nvPicPr>
        <p:blipFill>
          <a:blip r:embed="rId21"/>
          <a:stretch>
            <a:fillRect/>
          </a:stretch>
        </p:blipFill>
        <p:spPr>
          <a:xfrm>
            <a:off x="14496541" y="12519176"/>
            <a:ext cx="7387520" cy="3371413"/>
          </a:xfrm>
          <a:prstGeom prst="rect">
            <a:avLst/>
          </a:prstGeom>
        </p:spPr>
      </p:pic>
      <p:pic>
        <p:nvPicPr>
          <p:cNvPr id="1039" name="Picture 1038" descr="Chart, scatter chart&#10;&#10;Description automatically generated">
            <a:extLst>
              <a:ext uri="{FF2B5EF4-FFF2-40B4-BE49-F238E27FC236}">
                <a16:creationId xmlns:a16="http://schemas.microsoft.com/office/drawing/2014/main" id="{C875B472-51D3-CDA8-BC45-1D09EADAFEA4}"/>
              </a:ext>
            </a:extLst>
          </p:cNvPr>
          <p:cNvPicPr>
            <a:picLocks noChangeAspect="1"/>
          </p:cNvPicPr>
          <p:nvPr/>
        </p:nvPicPr>
        <p:blipFill>
          <a:blip r:embed="rId22"/>
          <a:stretch>
            <a:fillRect/>
          </a:stretch>
        </p:blipFill>
        <p:spPr>
          <a:xfrm>
            <a:off x="14210405" y="16622305"/>
            <a:ext cx="8436766" cy="3783769"/>
          </a:xfrm>
          <a:prstGeom prst="rect">
            <a:avLst/>
          </a:prstGeom>
        </p:spPr>
      </p:pic>
      <p:sp>
        <p:nvSpPr>
          <p:cNvPr id="1040" name="TextBox 1039">
            <a:extLst>
              <a:ext uri="{FF2B5EF4-FFF2-40B4-BE49-F238E27FC236}">
                <a16:creationId xmlns:a16="http://schemas.microsoft.com/office/drawing/2014/main" id="{2B29A41B-2723-B5CA-ADE6-99745DDF2842}"/>
              </a:ext>
            </a:extLst>
          </p:cNvPr>
          <p:cNvSpPr txBox="1">
            <a:spLocks noChangeArrowheads="1"/>
          </p:cNvSpPr>
          <p:nvPr/>
        </p:nvSpPr>
        <p:spPr bwMode="auto">
          <a:xfrm>
            <a:off x="23055988" y="9505485"/>
            <a:ext cx="64586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FFFFFF"/>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FFFFFF"/>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FFFFFF"/>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FFFFFF"/>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FFFFFF"/>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FFFFFF"/>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FFFFFF"/>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FFFFFF"/>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FFFFFF"/>
                </a:solidFill>
                <a:latin typeface="Century Gothic" panose="020B0502020202020204" pitchFamily="34" charset="0"/>
              </a:defRPr>
            </a:lvl9pPr>
          </a:lstStyle>
          <a:p>
            <a:pPr>
              <a:spcBef>
                <a:spcPct val="0"/>
              </a:spcBef>
              <a:buClrTx/>
              <a:buFontTx/>
              <a:buNone/>
            </a:pPr>
            <a:r>
              <a:rPr lang="en-US" altLang="en-US" sz="3000" dirty="0">
                <a:solidFill>
                  <a:schemeClr val="tx1"/>
                </a:solidFill>
              </a:rPr>
              <a:t>Pearson coefficient: 0.200940857 </a:t>
            </a:r>
          </a:p>
        </p:txBody>
      </p:sp>
      <p:sp>
        <p:nvSpPr>
          <p:cNvPr id="1041" name="TextBox 1040">
            <a:extLst>
              <a:ext uri="{FF2B5EF4-FFF2-40B4-BE49-F238E27FC236}">
                <a16:creationId xmlns:a16="http://schemas.microsoft.com/office/drawing/2014/main" id="{324D8C12-9734-677E-6425-C477329D3B6B}"/>
              </a:ext>
            </a:extLst>
          </p:cNvPr>
          <p:cNvSpPr txBox="1">
            <a:spLocks noChangeArrowheads="1"/>
          </p:cNvSpPr>
          <p:nvPr/>
        </p:nvSpPr>
        <p:spPr bwMode="auto">
          <a:xfrm>
            <a:off x="23014584" y="13665419"/>
            <a:ext cx="6500041" cy="564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FFFFFF"/>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FFFFFF"/>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FFFFFF"/>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FFFFFF"/>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FFFFFF"/>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FFFFFF"/>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FFFFFF"/>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FFFFFF"/>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FFFFFF"/>
                </a:solidFill>
                <a:latin typeface="Century Gothic" panose="020B0502020202020204" pitchFamily="34" charset="0"/>
              </a:defRPr>
            </a:lvl9pPr>
          </a:lstStyle>
          <a:p>
            <a:pPr>
              <a:spcBef>
                <a:spcPct val="0"/>
              </a:spcBef>
              <a:buClrTx/>
              <a:buFontTx/>
              <a:buNone/>
            </a:pPr>
            <a:r>
              <a:rPr lang="en-US" altLang="en-US" sz="3000" dirty="0">
                <a:solidFill>
                  <a:schemeClr val="tx1"/>
                </a:solidFill>
              </a:rPr>
              <a:t>Pearson coefficient: 0.367154093  </a:t>
            </a:r>
          </a:p>
        </p:txBody>
      </p:sp>
      <p:sp>
        <p:nvSpPr>
          <p:cNvPr id="1042" name="TextBox 1041">
            <a:extLst>
              <a:ext uri="{FF2B5EF4-FFF2-40B4-BE49-F238E27FC236}">
                <a16:creationId xmlns:a16="http://schemas.microsoft.com/office/drawing/2014/main" id="{95266DA2-8F0D-A2F8-3717-AF059AB6D5D4}"/>
              </a:ext>
            </a:extLst>
          </p:cNvPr>
          <p:cNvSpPr txBox="1">
            <a:spLocks noChangeArrowheads="1"/>
          </p:cNvSpPr>
          <p:nvPr/>
        </p:nvSpPr>
        <p:spPr bwMode="auto">
          <a:xfrm>
            <a:off x="15248852" y="15949240"/>
            <a:ext cx="765492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FFFFFF"/>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FFFFFF"/>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FFFFFF"/>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FFFFFF"/>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FFFFFF"/>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FFFFFF"/>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FFFFFF"/>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FFFFFF"/>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FFFFFF"/>
                </a:solidFill>
                <a:latin typeface="Century Gothic" panose="020B0502020202020204" pitchFamily="34" charset="0"/>
              </a:defRPr>
            </a:lvl9pPr>
          </a:lstStyle>
          <a:p>
            <a:pPr>
              <a:spcBef>
                <a:spcPct val="0"/>
              </a:spcBef>
              <a:buClrTx/>
              <a:buFontTx/>
              <a:buNone/>
            </a:pPr>
            <a:r>
              <a:rPr lang="en-US" altLang="en-US" sz="3000" dirty="0">
                <a:solidFill>
                  <a:schemeClr val="tx1"/>
                </a:solidFill>
              </a:rPr>
              <a:t>Pearson coefficient: 0.74978  </a:t>
            </a:r>
          </a:p>
        </p:txBody>
      </p:sp>
      <p:sp>
        <p:nvSpPr>
          <p:cNvPr id="1043" name="TextBox 1042">
            <a:extLst>
              <a:ext uri="{FF2B5EF4-FFF2-40B4-BE49-F238E27FC236}">
                <a16:creationId xmlns:a16="http://schemas.microsoft.com/office/drawing/2014/main" id="{1DFFDA82-3D9B-01CB-1385-6467B4504428}"/>
              </a:ext>
            </a:extLst>
          </p:cNvPr>
          <p:cNvSpPr txBox="1">
            <a:spLocks noChangeArrowheads="1"/>
          </p:cNvSpPr>
          <p:nvPr/>
        </p:nvSpPr>
        <p:spPr bwMode="auto">
          <a:xfrm>
            <a:off x="15640170" y="20447200"/>
            <a:ext cx="843676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FFFFFF"/>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FFFFFF"/>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FFFFFF"/>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FFFFFF"/>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FFFFFF"/>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FFFFFF"/>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FFFFFF"/>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FFFFFF"/>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FFFFFF"/>
                </a:solidFill>
                <a:latin typeface="Century Gothic" panose="020B0502020202020204" pitchFamily="34" charset="0"/>
              </a:defRPr>
            </a:lvl9pPr>
          </a:lstStyle>
          <a:p>
            <a:pPr>
              <a:spcBef>
                <a:spcPct val="0"/>
              </a:spcBef>
              <a:buClrTx/>
              <a:buFontTx/>
              <a:buNone/>
            </a:pPr>
            <a:r>
              <a:rPr lang="en-US" altLang="en-US" sz="3000" dirty="0">
                <a:solidFill>
                  <a:schemeClr val="tx1"/>
                </a:solidFill>
              </a:rPr>
              <a:t>Pearson coefficient: 0.843847   </a:t>
            </a:r>
          </a:p>
        </p:txBody>
      </p:sp>
      <p:sp>
        <p:nvSpPr>
          <p:cNvPr id="1044" name="TextBox 1043">
            <a:extLst>
              <a:ext uri="{FF2B5EF4-FFF2-40B4-BE49-F238E27FC236}">
                <a16:creationId xmlns:a16="http://schemas.microsoft.com/office/drawing/2014/main" id="{93799172-E161-71DC-3A5F-F9E1876DD42C}"/>
              </a:ext>
            </a:extLst>
          </p:cNvPr>
          <p:cNvSpPr txBox="1"/>
          <p:nvPr/>
        </p:nvSpPr>
        <p:spPr>
          <a:xfrm>
            <a:off x="18870468" y="3392676"/>
            <a:ext cx="8549640" cy="1015663"/>
          </a:xfrm>
          <a:prstGeom prst="rect">
            <a:avLst/>
          </a:prstGeom>
          <a:noFill/>
        </p:spPr>
        <p:txBody>
          <a:bodyPr wrap="square" rtlCol="0">
            <a:spAutoFit/>
          </a:bodyPr>
          <a:lstStyle/>
          <a:p>
            <a:r>
              <a:rPr lang="en-US" sz="6000" dirty="0"/>
              <a:t>Zhiyi Li, Jian Chen, Ph.D.</a:t>
            </a:r>
          </a:p>
        </p:txBody>
      </p:sp>
      <p:sp>
        <p:nvSpPr>
          <p:cNvPr id="1045" name="TextBox 1044">
            <a:extLst>
              <a:ext uri="{FF2B5EF4-FFF2-40B4-BE49-F238E27FC236}">
                <a16:creationId xmlns:a16="http://schemas.microsoft.com/office/drawing/2014/main" id="{FBDE0B37-91C6-4AEB-9C94-B6C9B70B41C8}"/>
              </a:ext>
            </a:extLst>
          </p:cNvPr>
          <p:cNvSpPr txBox="1"/>
          <p:nvPr/>
        </p:nvSpPr>
        <p:spPr>
          <a:xfrm>
            <a:off x="31934692" y="1572131"/>
            <a:ext cx="10374946" cy="1938992"/>
          </a:xfrm>
          <a:prstGeom prst="rect">
            <a:avLst/>
          </a:prstGeom>
          <a:noFill/>
        </p:spPr>
        <p:txBody>
          <a:bodyPr wrap="square" rtlCol="0">
            <a:spAutoFit/>
          </a:bodyPr>
          <a:lstStyle/>
          <a:p>
            <a:pPr algn="ctr"/>
            <a:r>
              <a:rPr lang="en-US" sz="6000" dirty="0">
                <a:solidFill>
                  <a:schemeClr val="accent5">
                    <a:lumMod val="40000"/>
                    <a:lumOff val="60000"/>
                  </a:schemeClr>
                </a:solidFill>
              </a:rPr>
              <a:t>Department of Geoscience</a:t>
            </a:r>
          </a:p>
          <a:p>
            <a:pPr algn="ctr"/>
            <a:r>
              <a:rPr lang="en-US" sz="6000" dirty="0">
                <a:solidFill>
                  <a:schemeClr val="accent5">
                    <a:lumMod val="40000"/>
                    <a:lumOff val="60000"/>
                  </a:schemeClr>
                </a:solidFill>
              </a:rPr>
              <a:t>University of North Alabama</a:t>
            </a:r>
          </a:p>
        </p:txBody>
      </p:sp>
    </p:spTree>
    <p:extLst>
      <p:ext uri="{BB962C8B-B14F-4D97-AF65-F5344CB8AC3E}">
        <p14:creationId xmlns:p14="http://schemas.microsoft.com/office/powerpoint/2010/main" val="307201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40"/>
                                        </p:tgtEl>
                                        <p:attrNameLst>
                                          <p:attrName>style.visibility</p:attrName>
                                        </p:attrNameLst>
                                      </p:cBhvr>
                                      <p:to>
                                        <p:strVal val="visible"/>
                                      </p:to>
                                    </p:set>
                                    <p:anim calcmode="lin" valueType="num">
                                      <p:cBhvr additive="base">
                                        <p:cTn id="7" dur="500" fill="hold"/>
                                        <p:tgtEl>
                                          <p:spTgt spid="1040"/>
                                        </p:tgtEl>
                                        <p:attrNameLst>
                                          <p:attrName>ppt_x</p:attrName>
                                        </p:attrNameLst>
                                      </p:cBhvr>
                                      <p:tavLst>
                                        <p:tav tm="0">
                                          <p:val>
                                            <p:strVal val="#ppt_x"/>
                                          </p:val>
                                        </p:tav>
                                        <p:tav tm="100000">
                                          <p:val>
                                            <p:strVal val="#ppt_x"/>
                                          </p:val>
                                        </p:tav>
                                      </p:tavLst>
                                    </p:anim>
                                    <p:anim calcmode="lin" valueType="num">
                                      <p:cBhvr additive="base">
                                        <p:cTn id="8" dur="500" fill="hold"/>
                                        <p:tgtEl>
                                          <p:spTgt spid="10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41"/>
                                        </p:tgtEl>
                                        <p:attrNameLst>
                                          <p:attrName>style.visibility</p:attrName>
                                        </p:attrNameLst>
                                      </p:cBhvr>
                                      <p:to>
                                        <p:strVal val="visible"/>
                                      </p:to>
                                    </p:set>
                                    <p:anim calcmode="lin" valueType="num">
                                      <p:cBhvr additive="base">
                                        <p:cTn id="11" dur="500" fill="hold"/>
                                        <p:tgtEl>
                                          <p:spTgt spid="1041"/>
                                        </p:tgtEl>
                                        <p:attrNameLst>
                                          <p:attrName>ppt_x</p:attrName>
                                        </p:attrNameLst>
                                      </p:cBhvr>
                                      <p:tavLst>
                                        <p:tav tm="0">
                                          <p:val>
                                            <p:strVal val="#ppt_x"/>
                                          </p:val>
                                        </p:tav>
                                        <p:tav tm="100000">
                                          <p:val>
                                            <p:strVal val="#ppt_x"/>
                                          </p:val>
                                        </p:tav>
                                      </p:tavLst>
                                    </p:anim>
                                    <p:anim calcmode="lin" valueType="num">
                                      <p:cBhvr additive="base">
                                        <p:cTn id="12" dur="500" fill="hold"/>
                                        <p:tgtEl>
                                          <p:spTgt spid="104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42"/>
                                        </p:tgtEl>
                                        <p:attrNameLst>
                                          <p:attrName>style.visibility</p:attrName>
                                        </p:attrNameLst>
                                      </p:cBhvr>
                                      <p:to>
                                        <p:strVal val="visible"/>
                                      </p:to>
                                    </p:set>
                                    <p:anim calcmode="lin" valueType="num">
                                      <p:cBhvr additive="base">
                                        <p:cTn id="15" dur="500" fill="hold"/>
                                        <p:tgtEl>
                                          <p:spTgt spid="1042"/>
                                        </p:tgtEl>
                                        <p:attrNameLst>
                                          <p:attrName>ppt_x</p:attrName>
                                        </p:attrNameLst>
                                      </p:cBhvr>
                                      <p:tavLst>
                                        <p:tav tm="0">
                                          <p:val>
                                            <p:strVal val="#ppt_x"/>
                                          </p:val>
                                        </p:tav>
                                        <p:tav tm="100000">
                                          <p:val>
                                            <p:strVal val="#ppt_x"/>
                                          </p:val>
                                        </p:tav>
                                      </p:tavLst>
                                    </p:anim>
                                    <p:anim calcmode="lin" valueType="num">
                                      <p:cBhvr additive="base">
                                        <p:cTn id="16" dur="500" fill="hold"/>
                                        <p:tgtEl>
                                          <p:spTgt spid="104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43"/>
                                        </p:tgtEl>
                                        <p:attrNameLst>
                                          <p:attrName>style.visibility</p:attrName>
                                        </p:attrNameLst>
                                      </p:cBhvr>
                                      <p:to>
                                        <p:strVal val="visible"/>
                                      </p:to>
                                    </p:set>
                                    <p:anim calcmode="lin" valueType="num">
                                      <p:cBhvr additive="base">
                                        <p:cTn id="19" dur="500" fill="hold"/>
                                        <p:tgtEl>
                                          <p:spTgt spid="1043"/>
                                        </p:tgtEl>
                                        <p:attrNameLst>
                                          <p:attrName>ppt_x</p:attrName>
                                        </p:attrNameLst>
                                      </p:cBhvr>
                                      <p:tavLst>
                                        <p:tav tm="0">
                                          <p:val>
                                            <p:strVal val="#ppt_x"/>
                                          </p:val>
                                        </p:tav>
                                        <p:tav tm="100000">
                                          <p:val>
                                            <p:strVal val="#ppt_x"/>
                                          </p:val>
                                        </p:tav>
                                      </p:tavLst>
                                    </p:anim>
                                    <p:anim calcmode="lin" valueType="num">
                                      <p:cBhvr additive="base">
                                        <p:cTn id="20" dur="500" fill="hold"/>
                                        <p:tgtEl>
                                          <p:spTgt spid="10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 grpId="0"/>
      <p:bldP spid="1041" grpId="0"/>
      <p:bldP spid="1042" grpId="0"/>
      <p:bldP spid="104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Celestial</Template>
  <TotalTime>1567</TotalTime>
  <Words>800</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Century Gothic</vt:lpstr>
      <vt:lpstr>Celestial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Zhiyi Li</dc:creator>
  <cp:lastModifiedBy>Li Zhiyi</cp:lastModifiedBy>
  <cp:revision>2</cp:revision>
  <dcterms:created xsi:type="dcterms:W3CDTF">2022-12-01T05:09:06Z</dcterms:created>
  <dcterms:modified xsi:type="dcterms:W3CDTF">2022-12-02T07:15:55Z</dcterms:modified>
</cp:coreProperties>
</file>