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D2CF506-39F2-404C-81AD-A4D78CA67768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CB6137D2-38C6-4E30-A844-C0D8A8CB972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76A538A-8213-4378-A981-4E4C94751A43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4680" cy="1179468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B0B8DA6-B86B-402B-9E9C-A1D052D06C2C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92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7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1043640" y="1628640"/>
            <a:ext cx="7198200" cy="63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32629e"/>
                </a:solidFill>
                <a:latin typeface="微软雅黑"/>
                <a:ea typeface="微软雅黑"/>
              </a:rPr>
              <a:t>Weekly Report 14.46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2988000" y="2483640"/>
            <a:ext cx="3237840" cy="36252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CustomShape 3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60952603-AF92-46DB-9B56-EF45CF258886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CustomShape 4"/>
          <p:cNvSpPr/>
          <p:nvPr/>
        </p:nvSpPr>
        <p:spPr>
          <a:xfrm>
            <a:off x="7452360" y="191700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CustomShape 5"/>
          <p:cNvSpPr/>
          <p:nvPr/>
        </p:nvSpPr>
        <p:spPr>
          <a:xfrm>
            <a:off x="4860000" y="256500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CustomShape 6"/>
          <p:cNvSpPr/>
          <p:nvPr/>
        </p:nvSpPr>
        <p:spPr>
          <a:xfrm>
            <a:off x="1691640" y="4860000"/>
            <a:ext cx="5974200" cy="30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d0d0d"/>
                </a:solidFill>
                <a:latin typeface="微软雅黑"/>
                <a:ea typeface="微软雅黑"/>
              </a:rPr>
              <a:t>汇报人：</a:t>
            </a:r>
            <a:r>
              <a:rPr lang="en-US" sz="1400">
                <a:solidFill>
                  <a:srgbClr val="0d0d0d"/>
                </a:solidFill>
                <a:latin typeface="微软雅黑"/>
                <a:ea typeface="微软雅黑"/>
              </a:rPr>
              <a:t>xiaoguang.dong      Platform SW Andr Framework</a:t>
            </a:r>
            <a:endParaRPr/>
          </a:p>
        </p:txBody>
      </p:sp>
      <p:sp>
        <p:nvSpPr>
          <p:cNvPr id="84" name="CustomShape 7"/>
          <p:cNvSpPr/>
          <p:nvPr/>
        </p:nvSpPr>
        <p:spPr>
          <a:xfrm>
            <a:off x="6444360" y="4911120"/>
            <a:ext cx="2157840" cy="2404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0" y="1196640"/>
            <a:ext cx="1257120" cy="119412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6876360" y="478440"/>
            <a:ext cx="1797840" cy="6368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14629e"/>
                </a:solidFill>
                <a:latin typeface="微软雅黑"/>
                <a:ea typeface="微软雅黑"/>
              </a:rPr>
              <a:t>目录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1403640" y="1845000"/>
            <a:ext cx="735480" cy="51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方正韵动中黑简体"/>
                <a:ea typeface="方正韵动中黑简体"/>
              </a:rPr>
              <a:t>21</a:t>
            </a:r>
            <a:endParaRPr/>
          </a:p>
        </p:txBody>
      </p:sp>
      <p:sp>
        <p:nvSpPr>
          <p:cNvPr id="88" name="CustomShape 4"/>
          <p:cNvSpPr/>
          <p:nvPr/>
        </p:nvSpPr>
        <p:spPr>
          <a:xfrm>
            <a:off x="2015280" y="1829520"/>
            <a:ext cx="3957840" cy="57996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 </a:t>
            </a: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Bug analysis</a:t>
            </a:r>
            <a:endParaRPr/>
          </a:p>
        </p:txBody>
      </p:sp>
      <p:sp>
        <p:nvSpPr>
          <p:cNvPr id="89" name="CustomShape 5"/>
          <p:cNvSpPr/>
          <p:nvPr/>
        </p:nvSpPr>
        <p:spPr>
          <a:xfrm>
            <a:off x="1168200" y="1841400"/>
            <a:ext cx="573480" cy="22392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90" name="CustomShape 6"/>
          <p:cNvSpPr/>
          <p:nvPr/>
        </p:nvSpPr>
        <p:spPr>
          <a:xfrm>
            <a:off x="1223280" y="1829520"/>
            <a:ext cx="933480" cy="57996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01</a:t>
            </a:r>
            <a:endParaRPr/>
          </a:p>
        </p:txBody>
      </p:sp>
      <p:sp>
        <p:nvSpPr>
          <p:cNvPr id="91" name="CustomShape 7"/>
          <p:cNvSpPr/>
          <p:nvPr/>
        </p:nvSpPr>
        <p:spPr>
          <a:xfrm>
            <a:off x="2267640" y="2925000"/>
            <a:ext cx="501480" cy="51480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方正韵动中黑简体"/>
                <a:ea typeface="方正韵动中黑简体"/>
              </a:rPr>
              <a:t>1</a:t>
            </a:r>
            <a:endParaRPr/>
          </a:p>
        </p:txBody>
      </p:sp>
      <p:sp>
        <p:nvSpPr>
          <p:cNvPr id="92" name="CustomShape 8"/>
          <p:cNvSpPr/>
          <p:nvPr/>
        </p:nvSpPr>
        <p:spPr>
          <a:xfrm>
            <a:off x="2015280" y="2774520"/>
            <a:ext cx="3957840" cy="57996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  </a:t>
            </a: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Study</a:t>
            </a:r>
            <a:endParaRPr/>
          </a:p>
        </p:txBody>
      </p:sp>
      <p:sp>
        <p:nvSpPr>
          <p:cNvPr id="93" name="CustomShape 9"/>
          <p:cNvSpPr/>
          <p:nvPr/>
        </p:nvSpPr>
        <p:spPr>
          <a:xfrm>
            <a:off x="1168200" y="2786400"/>
            <a:ext cx="573480" cy="22392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94" name="CustomShape 10"/>
          <p:cNvSpPr/>
          <p:nvPr/>
        </p:nvSpPr>
        <p:spPr>
          <a:xfrm>
            <a:off x="1223280" y="2774520"/>
            <a:ext cx="933480" cy="57996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02</a:t>
            </a:r>
            <a:endParaRPr/>
          </a:p>
        </p:txBody>
      </p:sp>
      <p:sp>
        <p:nvSpPr>
          <p:cNvPr id="95" name="CustomShape 11"/>
          <p:cNvSpPr/>
          <p:nvPr/>
        </p:nvSpPr>
        <p:spPr>
          <a:xfrm>
            <a:off x="2015280" y="3710520"/>
            <a:ext cx="3957840" cy="57996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96" name="CustomShape 12"/>
          <p:cNvSpPr/>
          <p:nvPr/>
        </p:nvSpPr>
        <p:spPr>
          <a:xfrm>
            <a:off x="1168200" y="3722760"/>
            <a:ext cx="573480" cy="22392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97" name="CustomShape 13"/>
          <p:cNvSpPr/>
          <p:nvPr/>
        </p:nvSpPr>
        <p:spPr>
          <a:xfrm>
            <a:off x="1223280" y="3710520"/>
            <a:ext cx="933480" cy="57996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03</a:t>
            </a:r>
            <a:endParaRPr/>
          </a:p>
        </p:txBody>
      </p:sp>
      <p:sp>
        <p:nvSpPr>
          <p:cNvPr id="98" name="CustomShape 14"/>
          <p:cNvSpPr/>
          <p:nvPr/>
        </p:nvSpPr>
        <p:spPr>
          <a:xfrm>
            <a:off x="2015280" y="4646880"/>
            <a:ext cx="3957840" cy="57996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</a:t>
            </a:r>
            <a:endParaRPr/>
          </a:p>
        </p:txBody>
      </p:sp>
      <p:sp>
        <p:nvSpPr>
          <p:cNvPr id="99" name="CustomShape 15"/>
          <p:cNvSpPr/>
          <p:nvPr/>
        </p:nvSpPr>
        <p:spPr>
          <a:xfrm>
            <a:off x="1168200" y="4658760"/>
            <a:ext cx="573480" cy="22392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00" name="CustomShape 16"/>
          <p:cNvSpPr/>
          <p:nvPr/>
        </p:nvSpPr>
        <p:spPr>
          <a:xfrm>
            <a:off x="1223280" y="4646880"/>
            <a:ext cx="933480" cy="57996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04</a:t>
            </a:r>
            <a:endParaRPr/>
          </a:p>
        </p:txBody>
      </p:sp>
      <p:sp>
        <p:nvSpPr>
          <p:cNvPr id="101" name="CustomShape 17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08B77E0-3D6C-4C25-8252-C3D073BB8B87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2" name="CustomShape 18"/>
          <p:cNvSpPr/>
          <p:nvPr/>
        </p:nvSpPr>
        <p:spPr>
          <a:xfrm>
            <a:off x="3276000" y="2030760"/>
            <a:ext cx="2445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CustomShape 19"/>
          <p:cNvSpPr/>
          <p:nvPr/>
        </p:nvSpPr>
        <p:spPr>
          <a:xfrm>
            <a:off x="2157840" y="3716640"/>
            <a:ext cx="3876120" cy="57996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To do List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51640" y="44640"/>
            <a:ext cx="1005480" cy="71748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05" name="CustomShape 2"/>
          <p:cNvSpPr/>
          <p:nvPr/>
        </p:nvSpPr>
        <p:spPr>
          <a:xfrm>
            <a:off x="0" y="116640"/>
            <a:ext cx="2445480" cy="57348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106" name="CustomShape 3"/>
          <p:cNvSpPr/>
          <p:nvPr/>
        </p:nvSpPr>
        <p:spPr>
          <a:xfrm>
            <a:off x="1316160" y="738720"/>
            <a:ext cx="1295280" cy="470160"/>
          </a:xfrm>
          <a:prstGeom prst="rect">
            <a:avLst/>
          </a:prstGeom>
          <a:solidFill>
            <a:srgbClr val="003366"/>
          </a:solidFill>
          <a:ln>
            <a:noFill/>
          </a:ln>
        </p:spPr>
      </p:sp>
      <p:sp>
        <p:nvSpPr>
          <p:cNvPr id="107" name="CustomShape 4"/>
          <p:cNvSpPr/>
          <p:nvPr/>
        </p:nvSpPr>
        <p:spPr>
          <a:xfrm>
            <a:off x="1540800" y="615600"/>
            <a:ext cx="7629480" cy="57348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 </a:t>
            </a: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Bug Analysis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611640" y="44640"/>
            <a:ext cx="573480" cy="71748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黑体-简"/>
                <a:ea typeface="黑体-简"/>
              </a:rPr>
              <a:t>1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971640" y="1556640"/>
            <a:ext cx="2226600" cy="35748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bug363765</a:t>
            </a:r>
            <a:endParaRPr/>
          </a:p>
        </p:txBody>
      </p:sp>
      <p:sp>
        <p:nvSpPr>
          <p:cNvPr id="110" name="CustomShape 7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2A795A2E-FA52-4244-B893-E2ED3128DF3B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11" name="CustomShape 8"/>
          <p:cNvSpPr/>
          <p:nvPr/>
        </p:nvSpPr>
        <p:spPr>
          <a:xfrm>
            <a:off x="539640" y="4509000"/>
            <a:ext cx="7774200" cy="476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12" name="CustomShape 9"/>
          <p:cNvSpPr/>
          <p:nvPr/>
        </p:nvSpPr>
        <p:spPr>
          <a:xfrm>
            <a:off x="2915640" y="6289560"/>
            <a:ext cx="3525840" cy="30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1aa1f"/>
                </a:solidFill>
                <a:latin typeface="Calibri"/>
              </a:rPr>
              <a:t>www.spreadtrum.com</a:t>
            </a:r>
            <a:endParaRPr/>
          </a:p>
        </p:txBody>
      </p:sp>
      <p:sp>
        <p:nvSpPr>
          <p:cNvPr id="113" name="CustomShape 10"/>
          <p:cNvSpPr/>
          <p:nvPr/>
        </p:nvSpPr>
        <p:spPr>
          <a:xfrm>
            <a:off x="2627640" y="83664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CustomShape 11"/>
          <p:cNvSpPr/>
          <p:nvPr/>
        </p:nvSpPr>
        <p:spPr>
          <a:xfrm>
            <a:off x="1835640" y="1670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CustomShape 12"/>
          <p:cNvSpPr/>
          <p:nvPr/>
        </p:nvSpPr>
        <p:spPr>
          <a:xfrm>
            <a:off x="6012000" y="2174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CustomShape 13"/>
          <p:cNvSpPr/>
          <p:nvPr/>
        </p:nvSpPr>
        <p:spPr>
          <a:xfrm>
            <a:off x="899640" y="1556640"/>
            <a:ext cx="69480" cy="35748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sp>
      <p:sp>
        <p:nvSpPr>
          <p:cNvPr id="117" name="CustomShape 14"/>
          <p:cNvSpPr/>
          <p:nvPr/>
        </p:nvSpPr>
        <p:spPr>
          <a:xfrm>
            <a:off x="-2772720" y="2853000"/>
            <a:ext cx="7774200" cy="476964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CustomShape 15"/>
          <p:cNvSpPr/>
          <p:nvPr/>
        </p:nvSpPr>
        <p:spPr>
          <a:xfrm>
            <a:off x="827640" y="2493000"/>
            <a:ext cx="7774200" cy="12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19" name="CustomShape 16"/>
          <p:cNvSpPr/>
          <p:nvPr/>
        </p:nvSpPr>
        <p:spPr>
          <a:xfrm>
            <a:off x="-3132720" y="3645000"/>
            <a:ext cx="7774200" cy="476964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CustomShape 17"/>
          <p:cNvSpPr/>
          <p:nvPr/>
        </p:nvSpPr>
        <p:spPr>
          <a:xfrm>
            <a:off x="6084000" y="2750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18"/>
          <p:cNvSpPr/>
          <p:nvPr/>
        </p:nvSpPr>
        <p:spPr>
          <a:xfrm>
            <a:off x="6012000" y="2174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CustomShape 19"/>
          <p:cNvSpPr/>
          <p:nvPr/>
        </p:nvSpPr>
        <p:spPr>
          <a:xfrm>
            <a:off x="827640" y="2493000"/>
            <a:ext cx="7774200" cy="12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23" name="CustomShape 20"/>
          <p:cNvSpPr/>
          <p:nvPr/>
        </p:nvSpPr>
        <p:spPr>
          <a:xfrm>
            <a:off x="6084000" y="2750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21"/>
          <p:cNvSpPr/>
          <p:nvPr/>
        </p:nvSpPr>
        <p:spPr>
          <a:xfrm>
            <a:off x="539640" y="2085120"/>
            <a:ext cx="7774200" cy="1461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版本整体执行，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cts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安装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CtsAdminTestCases.apk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失败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Root-caused: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通过分析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play store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打印出的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log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，看出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play store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在收到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	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                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android.accounts.LOGIN_ACCOUNTS_CHANGED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广播后会检查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包中</a:t>
            </a:r>
            <a:endParaRPr/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    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其它应用的账户信息，并且检测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apk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是否有更新，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包中的应用越多，这个处理时间就        越长。在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7731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的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版本上只有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play store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一个应用，所以处理很快。而在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sharkl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的          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gms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版本中有将近十个应用，耗时就会很长。</a:t>
            </a: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51640" y="44640"/>
            <a:ext cx="1005480" cy="71748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26" name="CustomShape 2"/>
          <p:cNvSpPr/>
          <p:nvPr/>
        </p:nvSpPr>
        <p:spPr>
          <a:xfrm>
            <a:off x="0" y="116640"/>
            <a:ext cx="2445480" cy="57348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127" name="CustomShape 3"/>
          <p:cNvSpPr/>
          <p:nvPr/>
        </p:nvSpPr>
        <p:spPr>
          <a:xfrm>
            <a:off x="1316160" y="738720"/>
            <a:ext cx="1295280" cy="470160"/>
          </a:xfrm>
          <a:prstGeom prst="rect">
            <a:avLst/>
          </a:prstGeom>
          <a:solidFill>
            <a:srgbClr val="003366"/>
          </a:solidFill>
          <a:ln>
            <a:noFill/>
          </a:ln>
        </p:spPr>
      </p:sp>
      <p:sp>
        <p:nvSpPr>
          <p:cNvPr id="128" name="CustomShape 4"/>
          <p:cNvSpPr/>
          <p:nvPr/>
        </p:nvSpPr>
        <p:spPr>
          <a:xfrm>
            <a:off x="1540800" y="615600"/>
            <a:ext cx="7629480" cy="57348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  </a:t>
            </a:r>
            <a:r>
              <a:rPr lang="en-US">
                <a:solidFill>
                  <a:srgbClr val="ffffff"/>
                </a:solidFill>
                <a:latin typeface="黑体-简"/>
                <a:ea typeface="黑体-简"/>
              </a:rPr>
              <a:t>Bug Analysis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611640" y="44640"/>
            <a:ext cx="573480" cy="71748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黑体-简"/>
                <a:ea typeface="黑体-简"/>
              </a:rPr>
              <a:t>1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971640" y="1556640"/>
            <a:ext cx="2226600" cy="35748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sz="1600">
                <a:solidFill>
                  <a:srgbClr val="ffffff"/>
                </a:solidFill>
                <a:latin typeface="微软雅黑"/>
                <a:ea typeface="微软雅黑"/>
              </a:rPr>
              <a:t>bug368433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39495F9-9BC2-4435-9FEC-6977DA4B0DEC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2" name="CustomShape 8"/>
          <p:cNvSpPr/>
          <p:nvPr/>
        </p:nvSpPr>
        <p:spPr>
          <a:xfrm>
            <a:off x="971640" y="4149000"/>
            <a:ext cx="1869840" cy="35748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黑体"/>
                <a:ea typeface="黑体"/>
              </a:rPr>
              <a:t>bug368488</a:t>
            </a:r>
            <a:endParaRPr/>
          </a:p>
        </p:txBody>
      </p:sp>
      <p:sp>
        <p:nvSpPr>
          <p:cNvPr id="133" name="CustomShape 9"/>
          <p:cNvSpPr/>
          <p:nvPr/>
        </p:nvSpPr>
        <p:spPr>
          <a:xfrm>
            <a:off x="539640" y="4509000"/>
            <a:ext cx="7774200" cy="47696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34" name="CustomShape 10"/>
          <p:cNvSpPr/>
          <p:nvPr/>
        </p:nvSpPr>
        <p:spPr>
          <a:xfrm>
            <a:off x="2915640" y="6289560"/>
            <a:ext cx="3525840" cy="30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1aa1f"/>
                </a:solidFill>
                <a:latin typeface="Calibri"/>
              </a:rPr>
              <a:t>www.spreadtrum.com</a:t>
            </a:r>
            <a:endParaRPr/>
          </a:p>
        </p:txBody>
      </p:sp>
      <p:sp>
        <p:nvSpPr>
          <p:cNvPr id="135" name="CustomShape 11"/>
          <p:cNvSpPr/>
          <p:nvPr/>
        </p:nvSpPr>
        <p:spPr>
          <a:xfrm>
            <a:off x="2627640" y="83664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CustomShape 12"/>
          <p:cNvSpPr/>
          <p:nvPr/>
        </p:nvSpPr>
        <p:spPr>
          <a:xfrm>
            <a:off x="1835640" y="1670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CustomShape 13"/>
          <p:cNvSpPr/>
          <p:nvPr/>
        </p:nvSpPr>
        <p:spPr>
          <a:xfrm>
            <a:off x="6012000" y="2174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CustomShape 14"/>
          <p:cNvSpPr/>
          <p:nvPr/>
        </p:nvSpPr>
        <p:spPr>
          <a:xfrm>
            <a:off x="899640" y="1556640"/>
            <a:ext cx="69480" cy="35748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sp>
      <p:sp>
        <p:nvSpPr>
          <p:cNvPr id="139" name="CustomShape 15"/>
          <p:cNvSpPr/>
          <p:nvPr/>
        </p:nvSpPr>
        <p:spPr>
          <a:xfrm>
            <a:off x="899640" y="4149000"/>
            <a:ext cx="69480" cy="35748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sp>
      <p:sp>
        <p:nvSpPr>
          <p:cNvPr id="140" name="CustomShape 16"/>
          <p:cNvSpPr/>
          <p:nvPr/>
        </p:nvSpPr>
        <p:spPr>
          <a:xfrm>
            <a:off x="-2772720" y="2853000"/>
            <a:ext cx="7774200" cy="476964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CustomShape 17"/>
          <p:cNvSpPr/>
          <p:nvPr/>
        </p:nvSpPr>
        <p:spPr>
          <a:xfrm>
            <a:off x="827640" y="2493000"/>
            <a:ext cx="7774200" cy="12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42" name="CustomShape 18"/>
          <p:cNvSpPr/>
          <p:nvPr/>
        </p:nvSpPr>
        <p:spPr>
          <a:xfrm>
            <a:off x="-3132720" y="3645000"/>
            <a:ext cx="7774200" cy="476964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CustomShape 19"/>
          <p:cNvSpPr/>
          <p:nvPr/>
        </p:nvSpPr>
        <p:spPr>
          <a:xfrm>
            <a:off x="6084000" y="2750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CustomShape 20"/>
          <p:cNvSpPr/>
          <p:nvPr/>
        </p:nvSpPr>
        <p:spPr>
          <a:xfrm>
            <a:off x="539640" y="4749120"/>
            <a:ext cx="7774200" cy="1461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wifi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列表滑动不流畅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未开启硬件加速，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fw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代码已提交，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merge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后转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setting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处理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45" name="CustomShape 21"/>
          <p:cNvSpPr/>
          <p:nvPr/>
        </p:nvSpPr>
        <p:spPr>
          <a:xfrm>
            <a:off x="6012000" y="2174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CustomShape 22"/>
          <p:cNvSpPr/>
          <p:nvPr/>
        </p:nvSpPr>
        <p:spPr>
          <a:xfrm>
            <a:off x="827640" y="2493000"/>
            <a:ext cx="7774200" cy="1293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lang="en-US" sz="1050">
                <a:solidFill>
                  <a:srgbClr val="0a3778"/>
                </a:solidFill>
                <a:latin typeface="黑体"/>
                <a:ea typeface="黑体"/>
              </a:rPr>
              <a:t> </a:t>
            </a:r>
            <a:endParaRPr/>
          </a:p>
        </p:txBody>
      </p:sp>
      <p:sp>
        <p:nvSpPr>
          <p:cNvPr id="147" name="CustomShape 23"/>
          <p:cNvSpPr/>
          <p:nvPr/>
        </p:nvSpPr>
        <p:spPr>
          <a:xfrm>
            <a:off x="6084000" y="2750760"/>
            <a:ext cx="2157840" cy="24048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CustomShape 24"/>
          <p:cNvSpPr/>
          <p:nvPr/>
        </p:nvSpPr>
        <p:spPr>
          <a:xfrm>
            <a:off x="539640" y="2085120"/>
            <a:ext cx="7774200" cy="1461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恢复出厂设置，点击话筒，百度停止运行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从报错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log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中看是由于权限不足导致，反编译的结果显示不是该问题。怀疑为异步处理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Baidu.apk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时没有扫描完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Manifest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文件就启动了应用。需要调研点击话筒后的处理流程，如果确实是这个问题，需要同步扫描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Baidu.apk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44640"/>
            <a:ext cx="1005480" cy="717480"/>
          </a:xfrm>
          <a:prstGeom prst="rect">
            <a:avLst/>
          </a:prstGeom>
          <a:solidFill>
            <a:srgbClr val="ec9f14"/>
          </a:solidFill>
          <a:ln>
            <a:noFill/>
          </a:ln>
        </p:spPr>
      </p:sp>
      <p:sp>
        <p:nvSpPr>
          <p:cNvPr id="150" name="CustomShape 2"/>
          <p:cNvSpPr/>
          <p:nvPr/>
        </p:nvSpPr>
        <p:spPr>
          <a:xfrm>
            <a:off x="0" y="116640"/>
            <a:ext cx="2445480" cy="573480"/>
          </a:xfrm>
          <a:prstGeom prst="rect">
            <a:avLst/>
          </a:prstGeom>
          <a:solidFill>
            <a:srgbClr val="32629e"/>
          </a:solidFill>
          <a:ln>
            <a:noFill/>
          </a:ln>
        </p:spPr>
      </p:sp>
      <p:sp>
        <p:nvSpPr>
          <p:cNvPr id="151" name="CustomShape 3"/>
          <p:cNvSpPr/>
          <p:nvPr/>
        </p:nvSpPr>
        <p:spPr>
          <a:xfrm>
            <a:off x="1316160" y="738720"/>
            <a:ext cx="1295280" cy="470160"/>
          </a:xfrm>
          <a:prstGeom prst="rect">
            <a:avLst/>
          </a:prstGeom>
          <a:solidFill>
            <a:srgbClr val="003366"/>
          </a:solidFill>
          <a:ln>
            <a:noFill/>
          </a:ln>
        </p:spPr>
      </p:sp>
      <p:sp>
        <p:nvSpPr>
          <p:cNvPr id="152" name="CustomShape 4"/>
          <p:cNvSpPr/>
          <p:nvPr/>
        </p:nvSpPr>
        <p:spPr>
          <a:xfrm>
            <a:off x="1540800" y="615600"/>
            <a:ext cx="7629480" cy="573480"/>
          </a:xfrm>
          <a:prstGeom prst="rect">
            <a:avLst/>
          </a:prstGeom>
          <a:solidFill>
            <a:srgbClr val="32629e"/>
          </a:solidFill>
          <a:ln>
            <a:noFill/>
          </a:ln>
        </p:spPr>
        <p:txBody>
          <a:bodyPr anchor="ctr" bIns="45000" lIns="90000" rIns="90000" tIns="45000"/>
          <a:p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To do list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611640" y="44640"/>
            <a:ext cx="573480" cy="717480"/>
          </a:xfrm>
          <a:prstGeom prst="rect">
            <a:avLst/>
          </a:prstGeom>
          <a:solidFill>
            <a:srgbClr val="fca904"/>
          </a:solidFill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黑体-简"/>
                <a:ea typeface="黑体-简"/>
              </a:rPr>
              <a:t>2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72E920ED-213E-4C88-9E64-029DFCF6AA5A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539640" y="1463040"/>
            <a:ext cx="7774200" cy="500724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Sahrkl Bug analysis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对比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androidL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中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PackageManager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模块的修改</a:t>
            </a:r>
            <a:endParaRPr/>
          </a:p>
          <a:p>
            <a:pPr lvl="1">
              <a:lnSpc>
                <a:spcPct val="120000"/>
              </a:lnSpc>
              <a:buFont charset="2" typeface="Wingdings"/>
              <a:buChar char=""/>
            </a:pP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每日跟踪性能相关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bug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的处理状态，整理</a:t>
            </a:r>
            <a:r>
              <a:rPr lang="en-US" sz="1400">
                <a:solidFill>
                  <a:srgbClr val="0a3778"/>
                </a:solidFill>
                <a:latin typeface="黑体"/>
                <a:ea typeface="黑体"/>
              </a:rPr>
              <a:t>email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sp>
        <p:nvSpPr>
          <p:cNvPr id="156" name="CustomShape 8"/>
          <p:cNvSpPr/>
          <p:nvPr/>
        </p:nvSpPr>
        <p:spPr>
          <a:xfrm>
            <a:off x="2915640" y="6289560"/>
            <a:ext cx="3525840" cy="30132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e1aa1f"/>
                </a:solidFill>
                <a:latin typeface="Calibri"/>
              </a:rPr>
              <a:t>www.spreadtrum.com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6084000" y="1742760"/>
            <a:ext cx="2157840" cy="2404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1794680" cy="11794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B15ACD29-FFB6-4A34-9219-7BF9EE6D5E66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descr="" id="15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" y="0"/>
            <a:ext cx="9122400" cy="686016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627640" y="2793240"/>
            <a:ext cx="3885840" cy="6976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e1aa1f"/>
                </a:solidFill>
                <a:latin typeface="Calibri"/>
              </a:rPr>
              <a:t>THANK YOU!</a:t>
            </a:r>
            <a:endParaRPr/>
          </a:p>
        </p:txBody>
      </p:sp>
    </p:spTree>
  </p:cSld>
  <p:timing>
    <p:tnLst>
      <p:par>
        <p:cTn dur="indefinite" id="11" nodeType="tmRoot" restart="never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