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4" r:id="rId24"/>
    <p:sldId id="435" r:id="rId25"/>
    <p:sldId id="27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1C"/>
    <a:srgbClr val="B1B1B0"/>
    <a:srgbClr val="F5E2E4"/>
    <a:srgbClr val="ECC9CD"/>
    <a:srgbClr val="E2AEB4"/>
    <a:srgbClr val="C6626A"/>
    <a:srgbClr val="356D9B"/>
    <a:srgbClr val="346C9B"/>
    <a:srgbClr val="5B9BD5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D9240CA-94D0-9025-A6DF-C8A59D36034A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9BB8A8-4B18-8472-BF20-A7EC678100E5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370" y="3851275"/>
            <a:ext cx="5851908" cy="2386800"/>
          </a:xfrm>
          <a:prstGeom prst="rect">
            <a:avLst/>
          </a:prstGeom>
        </p:spPr>
      </p:pic>
      <p:sp>
        <p:nvSpPr>
          <p:cNvPr id="2" name="流程图: 可选过程 1"/>
          <p:cNvSpPr/>
          <p:nvPr/>
        </p:nvSpPr>
        <p:spPr>
          <a:xfrm>
            <a:off x="4627245" y="801370"/>
            <a:ext cx="317754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523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深入字符串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二、字符串下标(索引)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42443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字符串[某字母的下标]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3070860"/>
            <a:ext cx="101390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创建 s = "Logic Edu" 字符串，并实现以下需求：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取出字母 "o"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取出字母 "u"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17754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523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深入字符串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二、字符串下标(索引)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3978910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Logic_Edu 中，实现用户输入姓名与身份证号等信息，打印输出姓名以及身份证号的最后一位数字。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221740" y="2531110"/>
            <a:ext cx="7467600" cy="368300"/>
            <a:chOff x="1924" y="6464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6464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8" name="图片 7" descr="303b32303233343938383bb5c6c5d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4" y="6464"/>
              <a:ext cx="509" cy="509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1182370" y="2920365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s[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下标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]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，若下标超出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s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的长度则报错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字符串是不可变数据类型，所以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s[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下标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] = ‘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新值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’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则报错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17754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523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深入字符串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三、字符串切片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82370" y="2438400"/>
            <a:ext cx="96024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如果你需要从字符串中取出一部分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子字符串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，可以使用切片实现。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切片语法：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字符串[起始下标:结束下标]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21740" y="3764915"/>
            <a:ext cx="7467600" cy="368300"/>
            <a:chOff x="1924" y="6464"/>
            <a:chExt cx="11760" cy="580"/>
          </a:xfrm>
        </p:grpSpPr>
        <p:sp>
          <p:nvSpPr>
            <p:cNvPr id="12" name="文本框 11"/>
            <p:cNvSpPr txBox="1"/>
            <p:nvPr/>
          </p:nvSpPr>
          <p:spPr>
            <a:xfrm>
              <a:off x="2301" y="6464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13" name="图片 12" descr="303b32303233343938383bb5c6c5d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4" y="6464"/>
              <a:ext cx="509" cy="509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1181735" y="4107180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起始下标默认从 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0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开始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结束下标只能取到结束下标 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前一位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的值(理解：左闭右开)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17754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523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深入字符串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三、字符串切片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2370" y="2489200"/>
            <a:ext cx="101390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创建 s = "Logic Edu" 字符串，以下哪些选项可以取出 "Edu" ？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A. s[6:8]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B. s[6:9] 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C. s[6:]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820" y="3688080"/>
            <a:ext cx="5872003" cy="2386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17754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523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深入字符串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三、字符串切片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21740" y="2503170"/>
            <a:ext cx="7467600" cy="368300"/>
            <a:chOff x="1924" y="6464"/>
            <a:chExt cx="11760" cy="580"/>
          </a:xfrm>
        </p:grpSpPr>
        <p:sp>
          <p:nvSpPr>
            <p:cNvPr id="12" name="文本框 11"/>
            <p:cNvSpPr txBox="1"/>
            <p:nvPr/>
          </p:nvSpPr>
          <p:spPr>
            <a:xfrm>
              <a:off x="2301" y="6464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13" name="图片 12" descr="303b32303233343938383bb5c6c5d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4" y="6464"/>
              <a:ext cx="509" cy="509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1181735" y="2845435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s[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起始值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:] -&gt;&gt;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不写结束下标则默认选择到最后一位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s[:]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-&gt;&gt;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起始下标与结束下标都不写，则默认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从头取到尾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17754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523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深入字符串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三、字符串切片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82370" y="243840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切片语法：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字符串[起始下标:结束下标:步长]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21740" y="2956560"/>
            <a:ext cx="7467600" cy="368300"/>
            <a:chOff x="1924" y="6464"/>
            <a:chExt cx="11760" cy="580"/>
          </a:xfrm>
        </p:grpSpPr>
        <p:sp>
          <p:nvSpPr>
            <p:cNvPr id="12" name="文本框 11"/>
            <p:cNvSpPr txBox="1"/>
            <p:nvPr/>
          </p:nvSpPr>
          <p:spPr>
            <a:xfrm>
              <a:off x="2301" y="6464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13" name="图片 12" descr="303b32303233343938383bb5c6c5d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4" y="6464"/>
              <a:ext cx="509" cy="509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1181735" y="3298825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步长默认为 1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步长不能为浮点数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17754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523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深入字符串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三、字符串切片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2370" y="248920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创建 s = "Logic Edu" 字符串，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如何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输出 "LgcEu" ？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095" y="3000375"/>
            <a:ext cx="5591289" cy="2386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17754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523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深入字符串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三、字符串切片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2370" y="248920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创建 s = "Logic Edu" 字符串，如何输出为 'udE cigoL' 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460" y="2943860"/>
            <a:ext cx="2933700" cy="962025"/>
          </a:xfrm>
          <a:prstGeom prst="round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82370" y="4147820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回到最开始的需求，实现用户输入身份证号(18位)，然后从身份证号中自动提取用户的出生日期(7-14位)。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3805555" y="801370"/>
            <a:ext cx="527875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37330" y="85344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字符串格式化之挖坑填坑法则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一、需求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2370" y="248920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创建变量如下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利用现有的技术打印输出："**员工的年龄：**"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405" y="2979420"/>
            <a:ext cx="2828925" cy="676275"/>
          </a:xfrm>
          <a:prstGeom prst="round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3805555" y="801370"/>
            <a:ext cx="527875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37330" y="85344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字符串格式化之挖坑填坑法则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一、需求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2370" y="2489200"/>
            <a:ext cx="101390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此时就要使用 刨坑填坑法则 ：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在字符串 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需要使用变量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的地方 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刨一个坑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再使用对应的 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变量名把坑填上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925" y="3508375"/>
            <a:ext cx="424815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137920" y="2088515"/>
            <a:ext cx="3698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字符串介绍与创建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7" name="文本框 6"/>
          <p:cNvSpPr txBox="1"/>
          <p:nvPr/>
        </p:nvSpPr>
        <p:spPr>
          <a:xfrm>
            <a:off x="792480" y="2647950"/>
            <a:ext cx="3461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深入字符串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9480" y="3234055"/>
            <a:ext cx="5653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03-字符串格式化之挖坑填坑法则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32560" y="3820160"/>
            <a:ext cx="2171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类型转换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31925" y="4386580"/>
            <a:ext cx="2171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常用方法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3805555" y="801370"/>
            <a:ext cx="527875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37330" y="85344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字符串格式化之挖坑填坑法则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二、刨坑填坑法宝之 %s 与 %d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2370" y="248920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"%s %s"%(变量名1,变量名2)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690" y="3092450"/>
            <a:ext cx="5976620" cy="17513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1580" y="513397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缺陷：%s  %d %f 需要考虑填入变量的类型。</a:t>
            </a:r>
            <a:endParaRPr lang="en-US" altLang="zh-CN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3805555" y="801370"/>
            <a:ext cx="527875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37330" y="85344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字符串格式化之挖坑填坑法则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三、刨坑填坑法宝之 str.format()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2370" y="248920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"{} {}".format(变量1,变量2)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11580" y="4043045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其中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{}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为占坑符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默认情况是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依次填入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21740" y="3566795"/>
            <a:ext cx="7467600" cy="368300"/>
            <a:chOff x="1924" y="4879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4879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12" name="图片 11" descr="303b32303233343938383bb5c6c5d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4" y="4879"/>
              <a:ext cx="509" cy="5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3805555" y="801370"/>
            <a:ext cx="527875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37330" y="853440"/>
            <a:ext cx="476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字符串格式化之挖坑填坑法则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四、刨坑填坑法宝之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f”“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2370" y="248920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f"{变量1} {变量2}"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97610" y="408749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其中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{}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为占坑符</a:t>
            </a:r>
            <a:endParaRPr lang="en-US" altLang="zh-CN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07770" y="3611245"/>
            <a:ext cx="7467600" cy="368300"/>
            <a:chOff x="1924" y="4879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4879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12" name="图片 11" descr="303b32303233343938383bb5c6c5d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4" y="4879"/>
              <a:ext cx="509" cy="5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270764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214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类型转换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6340" y="243332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提供的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str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(被转对象)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函数，可以将 其它类型 转为 字符串。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96340" y="206502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一、其它转为字符串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520" y="2964180"/>
            <a:ext cx="3619500" cy="1495425"/>
          </a:xfrm>
          <a:prstGeom prst="round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270764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214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05-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常用方法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6340" y="243332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字符串自带了非常多的方法，帮助你花式操作字符串。主要方法如下：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96340" y="206502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一、常用方法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315" y="2957830"/>
            <a:ext cx="4466590" cy="36245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一、需求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在构建 Logic_Edu 员工管理系统时，需要用户输入身份证号，然后从身份证号中自动提取用户的出生日期。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仅仅利用现有的知识储备去写代码，你会发现举步维艰，那就需要更加深刻的学习字符串的内容。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414147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字符串介绍与创建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414147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字符串介绍与创建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一、字符串介绍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在计算机中无时无刻都在使用文本，如 word 文档中的内容。而在 Python 中，则使用字符串类型来表示文本内容。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414147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字符串介绍与创建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二、字符串创建 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82370" y="236728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字符串使用单引号或双引号来创建字符串，使用三引号创建多行字符串。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82370" y="297116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创建 "hello, niuniu" 字符串，并打印输出该字符串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3410585"/>
            <a:ext cx="101390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以下创建字符串不正确的是？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A.“hello, niuniu”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B. "hello, niuniu'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C. "hello, niuniu"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D. 'hello, niuniu'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414147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字符串介绍与创建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二、字符串创建 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221740" y="2502535"/>
            <a:ext cx="7467600" cy="368300"/>
            <a:chOff x="1924" y="7848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7848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15" name="图片 14" descr="303b32303233343938383bb5c6c5dd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4" y="7848"/>
              <a:ext cx="509" cy="509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1182370" y="2906395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引号必须都是英文状态下的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单引号或双引号都需成对输出，不能一单一双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17754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523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深入字符串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一、不可变序列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2370" y="242443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字符串是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不可变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序列的存储结构。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2370" y="3410585"/>
            <a:ext cx="101390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以下 A 与 B 选项的存储结构一致吗？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A. num = 200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B. s = "200"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545" y="3730625"/>
            <a:ext cx="6055601" cy="2386800"/>
          </a:xfrm>
          <a:prstGeom prst="rect">
            <a:avLst/>
          </a:prstGeom>
        </p:spPr>
      </p:pic>
      <p:sp>
        <p:nvSpPr>
          <p:cNvPr id="2" name="流程图: 可选过程 1"/>
          <p:cNvSpPr/>
          <p:nvPr/>
        </p:nvSpPr>
        <p:spPr>
          <a:xfrm>
            <a:off x="4627245" y="801370"/>
            <a:ext cx="317754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523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深入字符串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一、不可变序列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531745"/>
            <a:ext cx="105492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解析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A. 对于数值类型而言，当 0 &lt; num &lt; 2**30 时，都只占有 28 个字节(了解即可)。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B. 对于字符串类型来说，一个空的字符串占有 49 个字节，"2" "0" "0" 分别占用一个字节，最终  "200" 所用 52 个字节。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05" y="3696970"/>
            <a:ext cx="5939790" cy="2385695"/>
          </a:xfrm>
          <a:prstGeom prst="rect">
            <a:avLst/>
          </a:prstGeom>
        </p:spPr>
      </p:pic>
      <p:sp>
        <p:nvSpPr>
          <p:cNvPr id="2" name="流程图: 可选过程 1"/>
          <p:cNvSpPr/>
          <p:nvPr/>
        </p:nvSpPr>
        <p:spPr>
          <a:xfrm>
            <a:off x="4627245" y="801370"/>
            <a:ext cx="317754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523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深入字符串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199898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二、字符串下标(索引)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2370" y="242443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由于字符串是序列数据结构，我们可以使用下标(索引)从 "Logic Edu" 中取出某一个字母。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740" y="3225800"/>
            <a:ext cx="7467600" cy="368300"/>
            <a:chOff x="1924" y="6464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6464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</a:t>
              </a:r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1</a:t>
              </a: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：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下标(索引)默认从 0 开始</a:t>
              </a:r>
            </a:p>
          </p:txBody>
        </p:sp>
        <p:pic>
          <p:nvPicPr>
            <p:cNvPr id="11" name="图片 10" descr="303b32303233343938383bb5c6c5dd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24" y="6464"/>
              <a:ext cx="509" cy="5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959</Words>
  <Application>Microsoft Office PowerPoint</Application>
  <PresentationFormat>宽屏</PresentationFormat>
  <Paragraphs>124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184</cp:revision>
  <dcterms:created xsi:type="dcterms:W3CDTF">2020-04-17T14:34:00Z</dcterms:created>
  <dcterms:modified xsi:type="dcterms:W3CDTF">2022-05-20T10:54:08Z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