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351CDCF-2823-BDA8-DE92-917B9E2EE7F1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0C2742-32DF-B95B-B798-2512FD99D8CE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return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语句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293037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78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函数的返回值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82370" y="2480310"/>
            <a:ext cx="101675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提供了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语句用于从函数中返回，当程序执行到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return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语句时，程序从函数中返回到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函数调用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的地方。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82370" y="3293332"/>
            <a:ext cx="1016750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作用：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提前退出函数</a:t>
            </a: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返回值到函数调用处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95070" y="4517803"/>
            <a:ext cx="7467600" cy="368300"/>
            <a:chOff x="1924" y="7848"/>
            <a:chExt cx="11760" cy="580"/>
          </a:xfrm>
        </p:grpSpPr>
        <p:sp>
          <p:nvSpPr>
            <p:cNvPr id="16" name="文本框 15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7" name="图片 14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1155700" y="4921663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函数体中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没有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语句时，函数运行结束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,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则默认返回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None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，也被称为隐含返回值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函数有多个返回值时，值与值直接用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逗号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隔开，且默认为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。如：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return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二、返回值主要应用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293037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78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函数的返回值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82370" y="2574603"/>
            <a:ext cx="1013904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：摄氏度与华氏度关系为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摄氏度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/1.8 + 32 =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华氏度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定义函数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：用于输出摄氏度</a:t>
            </a: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定义函数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：通过摄氏度计算得出华氏度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一、函数作用域介绍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293037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78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函数作用域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0104"/>
            <a:ext cx="101675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Python 中，程序的变量并不是在哪个位置都可以访问的，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访问权限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决定于这个变量是在哪里赋值的。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82370" y="357316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二、常用的作用域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4041259"/>
            <a:ext cx="10167502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的作用域主要分为以下4种：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L(local)：局部作用域，即函数中定义的变量;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E(enclosing)：嵌套的父级函数的局部作用域；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G(global)：全局变量，就是模块级别定义的变量;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B(build-in)：内建作用域，系统固定模块里面的变量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global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关键字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293037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78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函数作用域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0104"/>
            <a:ext cx="1016750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当我们需要在函数内部将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局部变量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修改为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全局变量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时，我们可以将函数内部的局部变量通过 global 关键字声明为全局变量。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indent="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global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局部变量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四、作用域的优先级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293037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78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函数作用域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1621410" y="2733773"/>
            <a:ext cx="6136850" cy="3000912"/>
          </a:xfrm>
          <a:custGeom>
            <a:avLst/>
            <a:gdLst>
              <a:gd name="connsiteX0" fmla="*/ 0 w 6136850"/>
              <a:gd name="connsiteY0" fmla="*/ 500162 h 3000912"/>
              <a:gd name="connsiteX1" fmla="*/ 500162 w 6136850"/>
              <a:gd name="connsiteY1" fmla="*/ 0 h 3000912"/>
              <a:gd name="connsiteX2" fmla="*/ 1193593 w 6136850"/>
              <a:gd name="connsiteY2" fmla="*/ 0 h 3000912"/>
              <a:gd name="connsiteX3" fmla="*/ 1887024 w 6136850"/>
              <a:gd name="connsiteY3" fmla="*/ 0 h 3000912"/>
              <a:gd name="connsiteX4" fmla="*/ 2529090 w 6136850"/>
              <a:gd name="connsiteY4" fmla="*/ 0 h 3000912"/>
              <a:gd name="connsiteX5" fmla="*/ 3273886 w 6136850"/>
              <a:gd name="connsiteY5" fmla="*/ 0 h 3000912"/>
              <a:gd name="connsiteX6" fmla="*/ 3761856 w 6136850"/>
              <a:gd name="connsiteY6" fmla="*/ 0 h 3000912"/>
              <a:gd name="connsiteX7" fmla="*/ 4403922 w 6136850"/>
              <a:gd name="connsiteY7" fmla="*/ 0 h 3000912"/>
              <a:gd name="connsiteX8" fmla="*/ 4994622 w 6136850"/>
              <a:gd name="connsiteY8" fmla="*/ 0 h 3000912"/>
              <a:gd name="connsiteX9" fmla="*/ 5636688 w 6136850"/>
              <a:gd name="connsiteY9" fmla="*/ 0 h 3000912"/>
              <a:gd name="connsiteX10" fmla="*/ 6136850 w 6136850"/>
              <a:gd name="connsiteY10" fmla="*/ 500162 h 3000912"/>
              <a:gd name="connsiteX11" fmla="*/ 6136850 w 6136850"/>
              <a:gd name="connsiteY11" fmla="*/ 1127013 h 3000912"/>
              <a:gd name="connsiteX12" fmla="*/ 6136850 w 6136850"/>
              <a:gd name="connsiteY12" fmla="*/ 1793876 h 3000912"/>
              <a:gd name="connsiteX13" fmla="*/ 6136850 w 6136850"/>
              <a:gd name="connsiteY13" fmla="*/ 2500750 h 3000912"/>
              <a:gd name="connsiteX14" fmla="*/ 5636688 w 6136850"/>
              <a:gd name="connsiteY14" fmla="*/ 3000912 h 3000912"/>
              <a:gd name="connsiteX15" fmla="*/ 4891892 w 6136850"/>
              <a:gd name="connsiteY15" fmla="*/ 3000912 h 3000912"/>
              <a:gd name="connsiteX16" fmla="*/ 4147095 w 6136850"/>
              <a:gd name="connsiteY16" fmla="*/ 3000912 h 3000912"/>
              <a:gd name="connsiteX17" fmla="*/ 3556395 w 6136850"/>
              <a:gd name="connsiteY17" fmla="*/ 3000912 h 3000912"/>
              <a:gd name="connsiteX18" fmla="*/ 2862964 w 6136850"/>
              <a:gd name="connsiteY18" fmla="*/ 3000912 h 3000912"/>
              <a:gd name="connsiteX19" fmla="*/ 2169533 w 6136850"/>
              <a:gd name="connsiteY19" fmla="*/ 3000912 h 3000912"/>
              <a:gd name="connsiteX20" fmla="*/ 1476102 w 6136850"/>
              <a:gd name="connsiteY20" fmla="*/ 3000912 h 3000912"/>
              <a:gd name="connsiteX21" fmla="*/ 500162 w 6136850"/>
              <a:gd name="connsiteY21" fmla="*/ 3000912 h 3000912"/>
              <a:gd name="connsiteX22" fmla="*/ 0 w 6136850"/>
              <a:gd name="connsiteY22" fmla="*/ 2500750 h 3000912"/>
              <a:gd name="connsiteX23" fmla="*/ 0 w 6136850"/>
              <a:gd name="connsiteY23" fmla="*/ 1833887 h 3000912"/>
              <a:gd name="connsiteX24" fmla="*/ 0 w 6136850"/>
              <a:gd name="connsiteY24" fmla="*/ 1167025 h 3000912"/>
              <a:gd name="connsiteX25" fmla="*/ 0 w 6136850"/>
              <a:gd name="connsiteY25" fmla="*/ 500162 h 300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36850" h="3000912" extrusionOk="0">
                <a:moveTo>
                  <a:pt x="0" y="500162"/>
                </a:moveTo>
                <a:cubicBezTo>
                  <a:pt x="14733" y="291303"/>
                  <a:pt x="267850" y="47950"/>
                  <a:pt x="500162" y="0"/>
                </a:cubicBezTo>
                <a:cubicBezTo>
                  <a:pt x="804271" y="24810"/>
                  <a:pt x="879796" y="26609"/>
                  <a:pt x="1193593" y="0"/>
                </a:cubicBezTo>
                <a:cubicBezTo>
                  <a:pt x="1507390" y="-26609"/>
                  <a:pt x="1562215" y="-8960"/>
                  <a:pt x="1887024" y="0"/>
                </a:cubicBezTo>
                <a:cubicBezTo>
                  <a:pt x="2211833" y="8960"/>
                  <a:pt x="2268916" y="22736"/>
                  <a:pt x="2529090" y="0"/>
                </a:cubicBezTo>
                <a:cubicBezTo>
                  <a:pt x="2789264" y="-22736"/>
                  <a:pt x="3067036" y="-35004"/>
                  <a:pt x="3273886" y="0"/>
                </a:cubicBezTo>
                <a:cubicBezTo>
                  <a:pt x="3480736" y="35004"/>
                  <a:pt x="3578713" y="-20386"/>
                  <a:pt x="3761856" y="0"/>
                </a:cubicBezTo>
                <a:cubicBezTo>
                  <a:pt x="3944999" y="20386"/>
                  <a:pt x="4212607" y="26196"/>
                  <a:pt x="4403922" y="0"/>
                </a:cubicBezTo>
                <a:cubicBezTo>
                  <a:pt x="4595237" y="-26196"/>
                  <a:pt x="4701760" y="18047"/>
                  <a:pt x="4994622" y="0"/>
                </a:cubicBezTo>
                <a:cubicBezTo>
                  <a:pt x="5287484" y="-18047"/>
                  <a:pt x="5432157" y="-20156"/>
                  <a:pt x="5636688" y="0"/>
                </a:cubicBezTo>
                <a:cubicBezTo>
                  <a:pt x="5906369" y="-1600"/>
                  <a:pt x="6151017" y="218973"/>
                  <a:pt x="6136850" y="500162"/>
                </a:cubicBezTo>
                <a:cubicBezTo>
                  <a:pt x="6167640" y="640962"/>
                  <a:pt x="6112446" y="905917"/>
                  <a:pt x="6136850" y="1127013"/>
                </a:cubicBezTo>
                <a:cubicBezTo>
                  <a:pt x="6161254" y="1348109"/>
                  <a:pt x="6137570" y="1593807"/>
                  <a:pt x="6136850" y="1793876"/>
                </a:cubicBezTo>
                <a:cubicBezTo>
                  <a:pt x="6136130" y="1993945"/>
                  <a:pt x="6105382" y="2180925"/>
                  <a:pt x="6136850" y="2500750"/>
                </a:cubicBezTo>
                <a:cubicBezTo>
                  <a:pt x="6154654" y="2732973"/>
                  <a:pt x="5891813" y="2996723"/>
                  <a:pt x="5636688" y="3000912"/>
                </a:cubicBezTo>
                <a:cubicBezTo>
                  <a:pt x="5367341" y="2966024"/>
                  <a:pt x="5130376" y="3020922"/>
                  <a:pt x="4891892" y="3000912"/>
                </a:cubicBezTo>
                <a:cubicBezTo>
                  <a:pt x="4653408" y="2980902"/>
                  <a:pt x="4515630" y="2989524"/>
                  <a:pt x="4147095" y="3000912"/>
                </a:cubicBezTo>
                <a:cubicBezTo>
                  <a:pt x="3778560" y="3012300"/>
                  <a:pt x="3795603" y="3009284"/>
                  <a:pt x="3556395" y="3000912"/>
                </a:cubicBezTo>
                <a:cubicBezTo>
                  <a:pt x="3317187" y="2992540"/>
                  <a:pt x="3184534" y="3020682"/>
                  <a:pt x="2862964" y="3000912"/>
                </a:cubicBezTo>
                <a:cubicBezTo>
                  <a:pt x="2541394" y="2981142"/>
                  <a:pt x="2315632" y="2982251"/>
                  <a:pt x="2169533" y="3000912"/>
                </a:cubicBezTo>
                <a:cubicBezTo>
                  <a:pt x="2023434" y="3019573"/>
                  <a:pt x="1801283" y="2975018"/>
                  <a:pt x="1476102" y="3000912"/>
                </a:cubicBezTo>
                <a:cubicBezTo>
                  <a:pt x="1150921" y="3026806"/>
                  <a:pt x="891940" y="3046191"/>
                  <a:pt x="500162" y="3000912"/>
                </a:cubicBezTo>
                <a:cubicBezTo>
                  <a:pt x="166517" y="3016538"/>
                  <a:pt x="6614" y="2799998"/>
                  <a:pt x="0" y="2500750"/>
                </a:cubicBezTo>
                <a:cubicBezTo>
                  <a:pt x="32940" y="2267638"/>
                  <a:pt x="22974" y="2089931"/>
                  <a:pt x="0" y="1833887"/>
                </a:cubicBezTo>
                <a:cubicBezTo>
                  <a:pt x="-22974" y="1577843"/>
                  <a:pt x="-5266" y="1319411"/>
                  <a:pt x="0" y="1167025"/>
                </a:cubicBezTo>
                <a:cubicBezTo>
                  <a:pt x="5266" y="1014639"/>
                  <a:pt x="28198" y="804031"/>
                  <a:pt x="0" y="50016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2337847" y="3338518"/>
            <a:ext cx="4753254" cy="2053614"/>
          </a:xfrm>
          <a:custGeom>
            <a:avLst/>
            <a:gdLst>
              <a:gd name="connsiteX0" fmla="*/ 0 w 4753254"/>
              <a:gd name="connsiteY0" fmla="*/ 342276 h 2053614"/>
              <a:gd name="connsiteX1" fmla="*/ 342276 w 4753254"/>
              <a:gd name="connsiteY1" fmla="*/ 0 h 2053614"/>
              <a:gd name="connsiteX2" fmla="*/ 1061080 w 4753254"/>
              <a:gd name="connsiteY2" fmla="*/ 0 h 2053614"/>
              <a:gd name="connsiteX3" fmla="*/ 1779884 w 4753254"/>
              <a:gd name="connsiteY3" fmla="*/ 0 h 2053614"/>
              <a:gd name="connsiteX4" fmla="*/ 2458001 w 4753254"/>
              <a:gd name="connsiteY4" fmla="*/ 0 h 2053614"/>
              <a:gd name="connsiteX5" fmla="*/ 3217492 w 4753254"/>
              <a:gd name="connsiteY5" fmla="*/ 0 h 2053614"/>
              <a:gd name="connsiteX6" fmla="*/ 3773548 w 4753254"/>
              <a:gd name="connsiteY6" fmla="*/ 0 h 2053614"/>
              <a:gd name="connsiteX7" fmla="*/ 4410978 w 4753254"/>
              <a:gd name="connsiteY7" fmla="*/ 0 h 2053614"/>
              <a:gd name="connsiteX8" fmla="*/ 4753254 w 4753254"/>
              <a:gd name="connsiteY8" fmla="*/ 342276 h 2053614"/>
              <a:gd name="connsiteX9" fmla="*/ 4753254 w 4753254"/>
              <a:gd name="connsiteY9" fmla="*/ 1013116 h 2053614"/>
              <a:gd name="connsiteX10" fmla="*/ 4753254 w 4753254"/>
              <a:gd name="connsiteY10" fmla="*/ 1711338 h 2053614"/>
              <a:gd name="connsiteX11" fmla="*/ 4410978 w 4753254"/>
              <a:gd name="connsiteY11" fmla="*/ 2053614 h 2053614"/>
              <a:gd name="connsiteX12" fmla="*/ 3814235 w 4753254"/>
              <a:gd name="connsiteY12" fmla="*/ 2053614 h 2053614"/>
              <a:gd name="connsiteX13" fmla="*/ 3258179 w 4753254"/>
              <a:gd name="connsiteY13" fmla="*/ 2053614 h 2053614"/>
              <a:gd name="connsiteX14" fmla="*/ 2580062 w 4753254"/>
              <a:gd name="connsiteY14" fmla="*/ 2053614 h 2053614"/>
              <a:gd name="connsiteX15" fmla="*/ 2024006 w 4753254"/>
              <a:gd name="connsiteY15" fmla="*/ 2053614 h 2053614"/>
              <a:gd name="connsiteX16" fmla="*/ 1264515 w 4753254"/>
              <a:gd name="connsiteY16" fmla="*/ 2053614 h 2053614"/>
              <a:gd name="connsiteX17" fmla="*/ 342276 w 4753254"/>
              <a:gd name="connsiteY17" fmla="*/ 2053614 h 2053614"/>
              <a:gd name="connsiteX18" fmla="*/ 0 w 4753254"/>
              <a:gd name="connsiteY18" fmla="*/ 1711338 h 2053614"/>
              <a:gd name="connsiteX19" fmla="*/ 0 w 4753254"/>
              <a:gd name="connsiteY19" fmla="*/ 1054188 h 2053614"/>
              <a:gd name="connsiteX20" fmla="*/ 0 w 4753254"/>
              <a:gd name="connsiteY20" fmla="*/ 342276 h 20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53254" h="2053614" extrusionOk="0">
                <a:moveTo>
                  <a:pt x="0" y="342276"/>
                </a:moveTo>
                <a:cubicBezTo>
                  <a:pt x="4802" y="175199"/>
                  <a:pt x="177892" y="26912"/>
                  <a:pt x="342276" y="0"/>
                </a:cubicBezTo>
                <a:cubicBezTo>
                  <a:pt x="620397" y="2676"/>
                  <a:pt x="766005" y="4446"/>
                  <a:pt x="1061080" y="0"/>
                </a:cubicBezTo>
                <a:cubicBezTo>
                  <a:pt x="1356155" y="-4446"/>
                  <a:pt x="1530637" y="16782"/>
                  <a:pt x="1779884" y="0"/>
                </a:cubicBezTo>
                <a:cubicBezTo>
                  <a:pt x="2029131" y="-16782"/>
                  <a:pt x="2132432" y="29728"/>
                  <a:pt x="2458001" y="0"/>
                </a:cubicBezTo>
                <a:cubicBezTo>
                  <a:pt x="2783571" y="-29728"/>
                  <a:pt x="2921852" y="16150"/>
                  <a:pt x="3217492" y="0"/>
                </a:cubicBezTo>
                <a:cubicBezTo>
                  <a:pt x="3513132" y="-16150"/>
                  <a:pt x="3544403" y="9927"/>
                  <a:pt x="3773548" y="0"/>
                </a:cubicBezTo>
                <a:cubicBezTo>
                  <a:pt x="4002693" y="-9927"/>
                  <a:pt x="4145707" y="29752"/>
                  <a:pt x="4410978" y="0"/>
                </a:cubicBezTo>
                <a:cubicBezTo>
                  <a:pt x="4566409" y="20560"/>
                  <a:pt x="4761918" y="142595"/>
                  <a:pt x="4753254" y="342276"/>
                </a:cubicBezTo>
                <a:cubicBezTo>
                  <a:pt x="4773770" y="478470"/>
                  <a:pt x="4784040" y="697868"/>
                  <a:pt x="4753254" y="1013116"/>
                </a:cubicBezTo>
                <a:cubicBezTo>
                  <a:pt x="4722468" y="1328364"/>
                  <a:pt x="4751145" y="1473931"/>
                  <a:pt x="4753254" y="1711338"/>
                </a:cubicBezTo>
                <a:cubicBezTo>
                  <a:pt x="4773624" y="1910111"/>
                  <a:pt x="4597489" y="2021996"/>
                  <a:pt x="4410978" y="2053614"/>
                </a:cubicBezTo>
                <a:cubicBezTo>
                  <a:pt x="4139084" y="2061315"/>
                  <a:pt x="3949381" y="2031870"/>
                  <a:pt x="3814235" y="2053614"/>
                </a:cubicBezTo>
                <a:cubicBezTo>
                  <a:pt x="3679089" y="2075358"/>
                  <a:pt x="3483489" y="2068146"/>
                  <a:pt x="3258179" y="2053614"/>
                </a:cubicBezTo>
                <a:cubicBezTo>
                  <a:pt x="3032869" y="2039082"/>
                  <a:pt x="2763961" y="2043768"/>
                  <a:pt x="2580062" y="2053614"/>
                </a:cubicBezTo>
                <a:cubicBezTo>
                  <a:pt x="2396163" y="2063460"/>
                  <a:pt x="2229659" y="2078587"/>
                  <a:pt x="2024006" y="2053614"/>
                </a:cubicBezTo>
                <a:cubicBezTo>
                  <a:pt x="1818353" y="2028641"/>
                  <a:pt x="1482969" y="2071807"/>
                  <a:pt x="1264515" y="2053614"/>
                </a:cubicBezTo>
                <a:cubicBezTo>
                  <a:pt x="1046061" y="2035421"/>
                  <a:pt x="662685" y="2085950"/>
                  <a:pt x="342276" y="2053614"/>
                </a:cubicBezTo>
                <a:cubicBezTo>
                  <a:pt x="156357" y="2057210"/>
                  <a:pt x="-1398" y="1894915"/>
                  <a:pt x="0" y="1711338"/>
                </a:cubicBezTo>
                <a:cubicBezTo>
                  <a:pt x="29046" y="1539006"/>
                  <a:pt x="15178" y="1230275"/>
                  <a:pt x="0" y="1054188"/>
                </a:cubicBezTo>
                <a:cubicBezTo>
                  <a:pt x="-15178" y="878101"/>
                  <a:pt x="-31348" y="493701"/>
                  <a:pt x="0" y="34227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399125" y="3781614"/>
            <a:ext cx="2800380" cy="1296602"/>
          </a:xfrm>
          <a:custGeom>
            <a:avLst/>
            <a:gdLst>
              <a:gd name="connsiteX0" fmla="*/ 0 w 2800380"/>
              <a:gd name="connsiteY0" fmla="*/ 216105 h 1296602"/>
              <a:gd name="connsiteX1" fmla="*/ 216105 w 2800380"/>
              <a:gd name="connsiteY1" fmla="*/ 0 h 1296602"/>
              <a:gd name="connsiteX2" fmla="*/ 831829 w 2800380"/>
              <a:gd name="connsiteY2" fmla="*/ 0 h 1296602"/>
              <a:gd name="connsiteX3" fmla="*/ 1447553 w 2800380"/>
              <a:gd name="connsiteY3" fmla="*/ 0 h 1296602"/>
              <a:gd name="connsiteX4" fmla="*/ 2039596 w 2800380"/>
              <a:gd name="connsiteY4" fmla="*/ 0 h 1296602"/>
              <a:gd name="connsiteX5" fmla="*/ 2584275 w 2800380"/>
              <a:gd name="connsiteY5" fmla="*/ 0 h 1296602"/>
              <a:gd name="connsiteX6" fmla="*/ 2800380 w 2800380"/>
              <a:gd name="connsiteY6" fmla="*/ 216105 h 1296602"/>
              <a:gd name="connsiteX7" fmla="*/ 2800380 w 2800380"/>
              <a:gd name="connsiteY7" fmla="*/ 639657 h 1296602"/>
              <a:gd name="connsiteX8" fmla="*/ 2800380 w 2800380"/>
              <a:gd name="connsiteY8" fmla="*/ 1080497 h 1296602"/>
              <a:gd name="connsiteX9" fmla="*/ 2584275 w 2800380"/>
              <a:gd name="connsiteY9" fmla="*/ 1296602 h 1296602"/>
              <a:gd name="connsiteX10" fmla="*/ 2039596 w 2800380"/>
              <a:gd name="connsiteY10" fmla="*/ 1296602 h 1296602"/>
              <a:gd name="connsiteX11" fmla="*/ 1447553 w 2800380"/>
              <a:gd name="connsiteY11" fmla="*/ 1296602 h 1296602"/>
              <a:gd name="connsiteX12" fmla="*/ 808148 w 2800380"/>
              <a:gd name="connsiteY12" fmla="*/ 1296602 h 1296602"/>
              <a:gd name="connsiteX13" fmla="*/ 216105 w 2800380"/>
              <a:gd name="connsiteY13" fmla="*/ 1296602 h 1296602"/>
              <a:gd name="connsiteX14" fmla="*/ 0 w 2800380"/>
              <a:gd name="connsiteY14" fmla="*/ 1080497 h 1296602"/>
              <a:gd name="connsiteX15" fmla="*/ 0 w 2800380"/>
              <a:gd name="connsiteY15" fmla="*/ 665589 h 1296602"/>
              <a:gd name="connsiteX16" fmla="*/ 0 w 2800380"/>
              <a:gd name="connsiteY16" fmla="*/ 216105 h 129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00380" h="1296602" extrusionOk="0">
                <a:moveTo>
                  <a:pt x="0" y="216105"/>
                </a:moveTo>
                <a:cubicBezTo>
                  <a:pt x="2705" y="109123"/>
                  <a:pt x="113614" y="18407"/>
                  <a:pt x="216105" y="0"/>
                </a:cubicBezTo>
                <a:cubicBezTo>
                  <a:pt x="487238" y="-1409"/>
                  <a:pt x="636323" y="3138"/>
                  <a:pt x="831829" y="0"/>
                </a:cubicBezTo>
                <a:cubicBezTo>
                  <a:pt x="1027335" y="-3138"/>
                  <a:pt x="1165550" y="-17652"/>
                  <a:pt x="1447553" y="0"/>
                </a:cubicBezTo>
                <a:cubicBezTo>
                  <a:pt x="1729556" y="17652"/>
                  <a:pt x="1901882" y="-6496"/>
                  <a:pt x="2039596" y="0"/>
                </a:cubicBezTo>
                <a:cubicBezTo>
                  <a:pt x="2177310" y="6496"/>
                  <a:pt x="2376204" y="10678"/>
                  <a:pt x="2584275" y="0"/>
                </a:cubicBezTo>
                <a:cubicBezTo>
                  <a:pt x="2697896" y="3856"/>
                  <a:pt x="2800850" y="115047"/>
                  <a:pt x="2800380" y="216105"/>
                </a:cubicBezTo>
                <a:cubicBezTo>
                  <a:pt x="2800059" y="358013"/>
                  <a:pt x="2812700" y="498040"/>
                  <a:pt x="2800380" y="639657"/>
                </a:cubicBezTo>
                <a:cubicBezTo>
                  <a:pt x="2788060" y="781274"/>
                  <a:pt x="2788392" y="915383"/>
                  <a:pt x="2800380" y="1080497"/>
                </a:cubicBezTo>
                <a:cubicBezTo>
                  <a:pt x="2778320" y="1194461"/>
                  <a:pt x="2719494" y="1291050"/>
                  <a:pt x="2584275" y="1296602"/>
                </a:cubicBezTo>
                <a:cubicBezTo>
                  <a:pt x="2451061" y="1319531"/>
                  <a:pt x="2207082" y="1302880"/>
                  <a:pt x="2039596" y="1296602"/>
                </a:cubicBezTo>
                <a:cubicBezTo>
                  <a:pt x="1872110" y="1290324"/>
                  <a:pt x="1727967" y="1324174"/>
                  <a:pt x="1447553" y="1296602"/>
                </a:cubicBezTo>
                <a:cubicBezTo>
                  <a:pt x="1167139" y="1269030"/>
                  <a:pt x="951786" y="1279378"/>
                  <a:pt x="808148" y="1296602"/>
                </a:cubicBezTo>
                <a:cubicBezTo>
                  <a:pt x="664511" y="1313826"/>
                  <a:pt x="404453" y="1290884"/>
                  <a:pt x="216105" y="1296602"/>
                </a:cubicBezTo>
                <a:cubicBezTo>
                  <a:pt x="93101" y="1294779"/>
                  <a:pt x="-14113" y="1176004"/>
                  <a:pt x="0" y="1080497"/>
                </a:cubicBezTo>
                <a:cubicBezTo>
                  <a:pt x="11168" y="895831"/>
                  <a:pt x="670" y="856685"/>
                  <a:pt x="0" y="665589"/>
                </a:cubicBezTo>
                <a:cubicBezTo>
                  <a:pt x="-670" y="474493"/>
                  <a:pt x="21622" y="372620"/>
                  <a:pt x="0" y="21610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4064794" y="4298656"/>
            <a:ext cx="1322321" cy="474043"/>
          </a:xfrm>
          <a:custGeom>
            <a:avLst/>
            <a:gdLst>
              <a:gd name="connsiteX0" fmla="*/ 0 w 1322321"/>
              <a:gd name="connsiteY0" fmla="*/ 79009 h 474043"/>
              <a:gd name="connsiteX1" fmla="*/ 79009 w 1322321"/>
              <a:gd name="connsiteY1" fmla="*/ 0 h 474043"/>
              <a:gd name="connsiteX2" fmla="*/ 672804 w 1322321"/>
              <a:gd name="connsiteY2" fmla="*/ 0 h 474043"/>
              <a:gd name="connsiteX3" fmla="*/ 1243312 w 1322321"/>
              <a:gd name="connsiteY3" fmla="*/ 0 h 474043"/>
              <a:gd name="connsiteX4" fmla="*/ 1322321 w 1322321"/>
              <a:gd name="connsiteY4" fmla="*/ 79009 h 474043"/>
              <a:gd name="connsiteX5" fmla="*/ 1322321 w 1322321"/>
              <a:gd name="connsiteY5" fmla="*/ 395034 h 474043"/>
              <a:gd name="connsiteX6" fmla="*/ 1243312 w 1322321"/>
              <a:gd name="connsiteY6" fmla="*/ 474043 h 474043"/>
              <a:gd name="connsiteX7" fmla="*/ 684447 w 1322321"/>
              <a:gd name="connsiteY7" fmla="*/ 474043 h 474043"/>
              <a:gd name="connsiteX8" fmla="*/ 79009 w 1322321"/>
              <a:gd name="connsiteY8" fmla="*/ 474043 h 474043"/>
              <a:gd name="connsiteX9" fmla="*/ 0 w 1322321"/>
              <a:gd name="connsiteY9" fmla="*/ 395034 h 474043"/>
              <a:gd name="connsiteX10" fmla="*/ 0 w 1322321"/>
              <a:gd name="connsiteY10" fmla="*/ 79009 h 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2321" h="474043" extrusionOk="0">
                <a:moveTo>
                  <a:pt x="0" y="79009"/>
                </a:moveTo>
                <a:cubicBezTo>
                  <a:pt x="1270" y="41182"/>
                  <a:pt x="36435" y="1159"/>
                  <a:pt x="79009" y="0"/>
                </a:cubicBezTo>
                <a:cubicBezTo>
                  <a:pt x="336973" y="-7336"/>
                  <a:pt x="426002" y="2124"/>
                  <a:pt x="672804" y="0"/>
                </a:cubicBezTo>
                <a:cubicBezTo>
                  <a:pt x="919606" y="-2124"/>
                  <a:pt x="1011483" y="13066"/>
                  <a:pt x="1243312" y="0"/>
                </a:cubicBezTo>
                <a:cubicBezTo>
                  <a:pt x="1285114" y="10402"/>
                  <a:pt x="1321982" y="43064"/>
                  <a:pt x="1322321" y="79009"/>
                </a:cubicBezTo>
                <a:cubicBezTo>
                  <a:pt x="1313003" y="232812"/>
                  <a:pt x="1328114" y="317938"/>
                  <a:pt x="1322321" y="395034"/>
                </a:cubicBezTo>
                <a:cubicBezTo>
                  <a:pt x="1321246" y="446227"/>
                  <a:pt x="1288106" y="474258"/>
                  <a:pt x="1243312" y="474043"/>
                </a:cubicBezTo>
                <a:cubicBezTo>
                  <a:pt x="1121715" y="490870"/>
                  <a:pt x="952808" y="483228"/>
                  <a:pt x="684447" y="474043"/>
                </a:cubicBezTo>
                <a:cubicBezTo>
                  <a:pt x="416086" y="464858"/>
                  <a:pt x="334914" y="458288"/>
                  <a:pt x="79009" y="474043"/>
                </a:cubicBezTo>
                <a:cubicBezTo>
                  <a:pt x="39239" y="466085"/>
                  <a:pt x="-1453" y="446328"/>
                  <a:pt x="0" y="395034"/>
                </a:cubicBezTo>
                <a:cubicBezTo>
                  <a:pt x="12869" y="294878"/>
                  <a:pt x="7786" y="159647"/>
                  <a:pt x="0" y="79009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23629" y="2851480"/>
            <a:ext cx="100464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built-in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96990" y="3340996"/>
            <a:ext cx="100464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global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2458" y="3871977"/>
            <a:ext cx="162304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enclosing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6958" y="4391412"/>
            <a:ext cx="7974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local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865850" y="2963868"/>
            <a:ext cx="0" cy="2540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72829" y="2545474"/>
            <a:ext cx="158879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作用域大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55903" y="5504589"/>
            <a:ext cx="158879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作用域小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9938935" y="2963868"/>
            <a:ext cx="0" cy="2540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776193" y="2549106"/>
            <a:ext cx="158879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优先级小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776193" y="5506513"/>
            <a:ext cx="158879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优先级大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37920" y="2088515"/>
            <a:ext cx="24348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函数介绍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792480" y="2647950"/>
            <a:ext cx="346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函数的参数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9480" y="3234055"/>
            <a:ext cx="346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03-函数的返回值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19480" y="3865056"/>
            <a:ext cx="34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-函数的作用域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53765" y="2981976"/>
            <a:ext cx="4637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实现打印输出：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9*9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乘法表、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5*5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乘法表、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3*3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乘法表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6" y="801370"/>
            <a:ext cx="302398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494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981976"/>
            <a:ext cx="9602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for 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 in range(1, 10):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    for j in range(1, i+1):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        print("{}*{}={}".format(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j,i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,(j*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)),end=' ')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    print("")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21740" y="4517803"/>
            <a:ext cx="7467600" cy="368300"/>
            <a:chOff x="1924" y="7848"/>
            <a:chExt cx="11760" cy="580"/>
          </a:xfrm>
        </p:grpSpPr>
        <p:sp>
          <p:nvSpPr>
            <p:cNvPr id="20" name="文本框 19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问题：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21" name="图片 14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1182370" y="4921663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代码重复性较高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可维护性差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二、函数介绍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函数是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可重复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使用的，用来实现单一功能的代码段。 使用函数描述程序中功能相似的代码段，从而可以消除代码的重复性。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6" y="801370"/>
            <a:ext cx="302398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494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0482" y="3669120"/>
            <a:ext cx="96024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函数的作用：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提高代码的复用性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应用的模块性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三、自定义函数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5105" y="4600280"/>
            <a:ext cx="113662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函数调用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6" y="801370"/>
            <a:ext cx="302398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494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函数介绍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183" y="2948006"/>
            <a:ext cx="3363774" cy="1061385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V="1">
            <a:off x="2205873" y="4009391"/>
            <a:ext cx="0" cy="5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1725105" y="3695307"/>
            <a:ext cx="1036949" cy="314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1725105" y="3010994"/>
            <a:ext cx="1819373" cy="342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544478" y="3209684"/>
            <a:ext cx="1314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859020" y="3045373"/>
            <a:ext cx="113662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函数定义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语法：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182370" y="5314796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：打印输出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次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9*9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乘法表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一、函数参数的分类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6" y="801370"/>
            <a:ext cx="302398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49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函数的参数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82370" y="2480310"/>
            <a:ext cx="400237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形参与实参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可变类型参数与不可变类型参数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位置参数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70864" y="2480310"/>
            <a:ext cx="3702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关键字参数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默认值参数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可变长度参数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83" y="3456680"/>
            <a:ext cx="3363774" cy="1061385"/>
          </a:xfrm>
          <a:prstGeom prst="rect">
            <a:avLst/>
          </a:prstGeom>
        </p:spPr>
      </p:pic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二、形参与实参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6" y="801370"/>
            <a:ext cx="302398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49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函数的参数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82370" y="2480310"/>
            <a:ext cx="1016750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形参：就是函数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定义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时传入的参数，没有实际的值，通过别人赋值后才有意义，相当于变量。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实参：就是函数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调用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时传入的参数，是一个实际存在的参数。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5172" y="5108954"/>
            <a:ext cx="54135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实参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405847" y="4498197"/>
            <a:ext cx="0" cy="5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2564092" y="3454361"/>
            <a:ext cx="297637" cy="263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861729" y="3529964"/>
            <a:ext cx="2162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24487" y="3376075"/>
            <a:ext cx="113662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形参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2266455" y="4234204"/>
            <a:ext cx="297637" cy="263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三、可变类型参数与不可变类型参数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6" y="801370"/>
            <a:ext cx="302398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49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函数的参数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82370" y="2480310"/>
            <a:ext cx="101675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不可变类型参数在函数体内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对变量重新赋值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，相当于重新开辟了一块内存来保存值</a:t>
            </a: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可变类型参数在函数体内可以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改变原有的值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82370" y="3425825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四、位置参数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82370" y="3794125"/>
            <a:ext cx="1016750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位置参数就是实参与形参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个数一致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位置对应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82370" y="4462641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五、关键字参数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82370" y="4830941"/>
            <a:ext cx="1016750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以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形参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=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实参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形式指定，不论参数位置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六、默认值参数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6" y="801370"/>
            <a:ext cx="302398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49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函数的参数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82370" y="2480310"/>
            <a:ext cx="101675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形参处进行赋值，所以当调用时不传该参数就默认使用形参处的值。当调用时传了该参数，则覆盖掉默认参数。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82370" y="3425825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七、可变长度参数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82370" y="3794125"/>
            <a:ext cx="10167502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*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args 接收时会转为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数据类型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**kwargs 接收时会转为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字典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数据类型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82370" y="4808756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：使用简洁的代码打印输出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9*9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乘法表、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5*5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乘法表、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3*3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乘法表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750</Words>
  <Application>Microsoft Office PowerPoint</Application>
  <PresentationFormat>宽屏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196</cp:revision>
  <dcterms:created xsi:type="dcterms:W3CDTF">2020-04-17T14:34:00Z</dcterms:created>
  <dcterms:modified xsi:type="dcterms:W3CDTF">2022-05-30T05:40:23Z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