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41" r:id="rId3"/>
    <p:sldId id="342" r:id="rId4"/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C1C"/>
    <a:srgbClr val="B1B1B0"/>
    <a:srgbClr val="F5E2E4"/>
    <a:srgbClr val="ECC9CD"/>
    <a:srgbClr val="E2AEB4"/>
    <a:srgbClr val="C6626A"/>
    <a:srgbClr val="356D9B"/>
    <a:srgbClr val="346C9B"/>
    <a:srgbClr val="5B9BD5"/>
    <a:srgbClr val="3D8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553335" y="1854835"/>
            <a:ext cx="687197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Python</a:t>
            </a:r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核心编程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48803" y="3941445"/>
            <a:ext cx="8210550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Logic Education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91180" y="3244850"/>
            <a:ext cx="5764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less interests</a:t>
            </a:r>
            <a:r>
              <a:rPr lang="en-US"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.</a:t>
            </a: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 more interest</a:t>
            </a: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53335" y="3031490"/>
            <a:ext cx="6715125" cy="143510"/>
            <a:chOff x="4070" y="4633"/>
            <a:chExt cx="10476" cy="226"/>
          </a:xfrm>
          <a:solidFill>
            <a:schemeClr val="accent4"/>
          </a:solidFill>
        </p:grpSpPr>
        <p:grpSp>
          <p:nvGrpSpPr>
            <p:cNvPr id="17" name="组合 16"/>
            <p:cNvGrpSpPr/>
            <p:nvPr/>
          </p:nvGrpSpPr>
          <p:grpSpPr>
            <a:xfrm>
              <a:off x="4070" y="4640"/>
              <a:ext cx="10477" cy="120"/>
              <a:chOff x="7026" y="3110"/>
              <a:chExt cx="3169" cy="0"/>
            </a:xfrm>
            <a:grpFill/>
          </p:grpSpPr>
          <p:cxnSp>
            <p:nvCxnSpPr>
              <p:cNvPr id="11" name="直接箭头连接符 10"/>
              <p:cNvCxnSpPr/>
              <p:nvPr/>
            </p:nvCxnSpPr>
            <p:spPr>
              <a:xfrm flipH="1">
                <a:off x="7026" y="3110"/>
                <a:ext cx="1665" cy="0"/>
              </a:xfrm>
              <a:prstGeom prst="straightConnector1">
                <a:avLst/>
              </a:prstGeom>
              <a:grpFill/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8691" y="3110"/>
                <a:ext cx="1505" cy="0"/>
              </a:xfrm>
              <a:prstGeom prst="straightConnector1">
                <a:avLst/>
              </a:prstGeom>
              <a:grpFill/>
              <a:ln w="25400">
                <a:solidFill>
                  <a:srgbClr val="EEAC1C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等腰三角形 49"/>
            <p:cNvSpPr/>
            <p:nvPr/>
          </p:nvSpPr>
          <p:spPr>
            <a:xfrm flipV="1">
              <a:off x="9325" y="4633"/>
              <a:ext cx="525" cy="22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直角三角形 51"/>
            <p:cNvSpPr/>
            <p:nvPr/>
          </p:nvSpPr>
          <p:spPr>
            <a:xfrm flipV="1">
              <a:off x="9589" y="4633"/>
              <a:ext cx="275" cy="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7837740-5E75-C7B5-1C95-9AABF6EF1A02}"/>
              </a:ext>
            </a:extLst>
          </p:cNvPr>
          <p:cNvSpPr txBox="1"/>
          <p:nvPr/>
        </p:nvSpPr>
        <p:spPr>
          <a:xfrm>
            <a:off x="5449355" y="4446905"/>
            <a:ext cx="94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顾卿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60F1B4-D572-2D01-12F0-03018C86C32F}"/>
              </a:ext>
            </a:extLst>
          </p:cNvPr>
          <p:cNvSpPr txBox="1"/>
          <p:nvPr/>
        </p:nvSpPr>
        <p:spPr>
          <a:xfrm>
            <a:off x="215900" y="6208196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VIP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中心投诉电话：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0731-85056050</a:t>
            </a:r>
            <a:endParaRPr lang="en-US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六、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 嵌套使用 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2370" y="2306320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打印直角三角形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2795905"/>
            <a:ext cx="2809875" cy="1266825"/>
          </a:xfrm>
          <a:prstGeom prst="round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for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语句用于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遍历序列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中的元素，语法如下所示：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414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199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03-for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660" y="2786380"/>
            <a:ext cx="3190875" cy="790575"/>
          </a:xfrm>
          <a:prstGeom prst="round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1580" y="4289425"/>
            <a:ext cx="101390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for .. in ..: 是固定结构，不可更改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可以遍历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字符串、列表、元组、集合、字典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21740" y="3813175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二、必备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range() 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函数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提供了内置的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range()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函数用于生成一组连续的整数。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语法：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range(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起始值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结束值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,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步长</a:t>
            </a:r>
            <a:r>
              <a:rPr lang="en-US" altLang="zh-CN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)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414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199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03-for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11580" y="3911600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1.  默认从 0 开始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2.  左闭右开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3.  步长默认为1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221740" y="3435350"/>
            <a:ext cx="7467600" cy="368300"/>
            <a:chOff x="1924" y="4879"/>
            <a:chExt cx="11760" cy="580"/>
          </a:xfrm>
        </p:grpSpPr>
        <p:sp>
          <p:nvSpPr>
            <p:cNvPr id="17" name="文本框 16"/>
            <p:cNvSpPr txBox="1"/>
            <p:nvPr/>
          </p:nvSpPr>
          <p:spPr>
            <a:xfrm>
              <a:off x="2301" y="4879"/>
              <a:ext cx="11383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zh-CN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  <a:sym typeface="+mn-ea"/>
                </a:rPr>
                <a:t>注意：</a:t>
              </a:r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endParaRPr>
            </a:p>
          </p:txBody>
        </p:sp>
        <p:pic>
          <p:nvPicPr>
            <p:cNvPr id="15" name="图片 14" descr="303b32303233343938383bb5c6c5dd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4" y="4879"/>
              <a:ext cx="509" cy="509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182370" y="511111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：实现最开始的需求，使用程序自动甄别出单身女性。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三、双层嵌套循环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241427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1991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03-for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2370" y="2320925"/>
            <a:ext cx="10139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：使用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for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循环打印输出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9*9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乘法表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2853055"/>
            <a:ext cx="7696200" cy="2838450"/>
          </a:xfrm>
          <a:prstGeom prst="round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1643380" y="2061845"/>
            <a:ext cx="87229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终身学习  人人为师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899603" y="3862705"/>
            <a:ext cx="821055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@Logoc_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顾卿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28870" y="3285490"/>
            <a:ext cx="2152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sz="2800">
                <a:solidFill>
                  <a:srgbClr val="EEAC1C"/>
                </a:solidFill>
                <a:latin typeface="思源黑体 CN Light" panose="020B0300000000000000" charset="-122"/>
                <a:ea typeface="思源黑体 CN Light" panose="020B0300000000000000" charset="-122"/>
                <a:cs typeface="+mn-lt"/>
              </a:rPr>
              <a:t>JUST DO IT</a:t>
            </a:r>
            <a:endParaRPr lang="en-US" sz="2400">
              <a:solidFill>
                <a:schemeClr val="accent4"/>
              </a:solidFill>
              <a:latin typeface="思源黑体 CN Light" panose="020B0300000000000000" charset="-122"/>
              <a:ea typeface="思源黑体 CN Light" panose="020B0300000000000000" charset="-122"/>
              <a:cs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 rot="660000">
            <a:off x="-3679190" y="-167005"/>
            <a:ext cx="11438890" cy="2048510"/>
            <a:chOff x="-5240" y="0"/>
            <a:chExt cx="18014" cy="3226"/>
          </a:xfrm>
          <a:solidFill>
            <a:schemeClr val="accent4"/>
          </a:solidFill>
        </p:grpSpPr>
        <p:sp>
          <p:nvSpPr>
            <p:cNvPr id="41" name="直角三角形 40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 rot="20880000">
            <a:off x="4445000" y="4072890"/>
            <a:ext cx="11438890" cy="2501900"/>
            <a:chOff x="4150" y="6860"/>
            <a:chExt cx="18014" cy="3940"/>
          </a:xfrm>
          <a:solidFill>
            <a:schemeClr val="accent4"/>
          </a:solidFill>
        </p:grpSpPr>
        <p:sp>
          <p:nvSpPr>
            <p:cNvPr id="42" name="任意多边形 41"/>
            <p:cNvSpPr/>
            <p:nvPr/>
          </p:nvSpPr>
          <p:spPr>
            <a:xfrm flipH="1">
              <a:off x="9299" y="6860"/>
              <a:ext cx="9914" cy="3940"/>
            </a:xfrm>
            <a:custGeom>
              <a:avLst/>
              <a:gdLst>
                <a:gd name="connsiteX0" fmla="*/ 13 w 10378"/>
                <a:gd name="connsiteY0" fmla="*/ 3940 h 3940"/>
                <a:gd name="connsiteX1" fmla="*/ 0 w 10378"/>
                <a:gd name="connsiteY1" fmla="*/ 0 h 3940"/>
                <a:gd name="connsiteX2" fmla="*/ 10378 w 10378"/>
                <a:gd name="connsiteY2" fmla="*/ 3940 h 3940"/>
                <a:gd name="connsiteX3" fmla="*/ 13 w 10378"/>
                <a:gd name="connsiteY3" fmla="*/ 3940 h 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78" h="3940">
                  <a:moveTo>
                    <a:pt x="13" y="3940"/>
                  </a:moveTo>
                  <a:lnTo>
                    <a:pt x="0" y="0"/>
                  </a:lnTo>
                  <a:lnTo>
                    <a:pt x="10378" y="3940"/>
                  </a:lnTo>
                  <a:lnTo>
                    <a:pt x="13" y="39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rot="20280000">
              <a:off x="4150" y="9225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 rot="4200000">
            <a:off x="5400040" y="70485"/>
            <a:ext cx="11438890" cy="2048510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直角三角形 48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 rot="240000" flipV="1">
            <a:off x="-3672840" y="4742815"/>
            <a:ext cx="11438890" cy="2058035"/>
            <a:chOff x="-5240" y="0"/>
            <a:chExt cx="18014" cy="32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2" name="直角三角形 51"/>
            <p:cNvSpPr/>
            <p:nvPr/>
          </p:nvSpPr>
          <p:spPr>
            <a:xfrm flipV="1">
              <a:off x="-6" y="0"/>
              <a:ext cx="8048" cy="32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rot="20280000">
              <a:off x="-5240" y="1650"/>
              <a:ext cx="18015" cy="12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可选过程 1"/>
          <p:cNvSpPr/>
          <p:nvPr/>
        </p:nvSpPr>
        <p:spPr>
          <a:xfrm>
            <a:off x="1461135" y="1315085"/>
            <a:ext cx="315658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等腰三角形 81"/>
          <p:cNvSpPr/>
          <p:nvPr/>
        </p:nvSpPr>
        <p:spPr>
          <a:xfrm flipV="1">
            <a:off x="5370195" y="6025515"/>
            <a:ext cx="1402080" cy="7340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25320" y="1315085"/>
            <a:ext cx="2184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2800" b="1">
                <a:solidFill>
                  <a:schemeClr val="bg1"/>
                </a:solidFill>
                <a:latin typeface="+mj-ea"/>
                <a:ea typeface="+mj-ea"/>
              </a:rPr>
              <a:t>今日小目标</a:t>
            </a:r>
            <a:endParaRPr lang="zh-CN" altLang="en-US" sz="2800" b="1">
              <a:solidFill>
                <a:schemeClr val="bg1"/>
              </a:solidFill>
              <a:latin typeface="+mj-ea"/>
              <a:ea typeface="+mj-ea"/>
              <a:cs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5186680" y="72390"/>
            <a:ext cx="1573530" cy="8204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963930" y="2088515"/>
            <a:ext cx="3262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循环控制介绍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-335" t="2105" r="335" b="-2105"/>
          <a:stretch>
            <a:fillRect/>
          </a:stretch>
        </p:blipFill>
        <p:spPr>
          <a:xfrm>
            <a:off x="6586220" y="1365885"/>
            <a:ext cx="4861560" cy="399796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7" name="文本框 6"/>
          <p:cNvSpPr txBox="1"/>
          <p:nvPr/>
        </p:nvSpPr>
        <p:spPr>
          <a:xfrm>
            <a:off x="1054100" y="2647950"/>
            <a:ext cx="2604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02-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while循环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7110" y="3234055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03-for循环语句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263650" y="3286760"/>
            <a:ext cx="5986780" cy="17875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一、需求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48031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需求：Logic Edu 员工所有信息如下,使用程序自动甄别出单身女性。并打印输出："邀请**女士参加20220316晚上的联谊会！"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6042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972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循环控制介绍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2550" y="3278505"/>
            <a:ext cx="58978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[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{"name":"牛牛", "gender":"男", "single":"Yes"},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{"name":"amy", "gender":"女", "single":"No"},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{"name":"瑶瑶", "gender":"女", "single":"Yes"},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    {"name":"静静", "gender":"女", "single":"Yes"},</a:t>
            </a:r>
          </a:p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2112010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二、循环控制介绍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567305"/>
            <a:ext cx="9602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循环控制，就是让程序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重复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运行某一段代码直到满足退出的条件，才退出循环。</a:t>
            </a: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中主要使用关键字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和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for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来进行循环控制。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604260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972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01-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循环控制介绍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一、功能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循环的作用：程序可以多次执行相同的代码块。如下图：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860" y="2776855"/>
            <a:ext cx="3939540" cy="3260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二、语法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循环体语法如下：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" y="2811145"/>
            <a:ext cx="2552700" cy="8572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82370" y="3875405"/>
            <a:ext cx="101390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打印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输出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5 次 “hello everybody” </a:t>
            </a:r>
          </a:p>
          <a:p>
            <a:pPr indent="0" algn="l">
              <a:buFont typeface="Wingdings" panose="05000000000000000000" charset="0"/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ea"/>
              <a:ea typeface="+mj-ea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C0C0C0"/>
                </a:highlight>
                <a:latin typeface="+mj-ea"/>
                <a:ea typeface="+mj-ea"/>
                <a:sym typeface="+mn-ea"/>
              </a:rPr>
              <a:t>eg2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：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求1-100之间的和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三、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break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在通常的循环中，当条件为假时，循环才会终止，有些情况下，希望能够提前从循环中退出。Python 提供了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</a:t>
            </a:r>
            <a:r>
              <a:rPr lang="zh-CN" altLang="en-US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break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语句用于从循环中退出，如下图所示：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745" y="2944495"/>
            <a:ext cx="3572510" cy="3585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四、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continue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在通常的循环中，循环块中的语句是顺序执行的，有些情况下，希望能够跳过循环块中的剩余语句。Python 提供了 continue 语句用于跳过循环块中的剩余语句，如下图所示：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360" y="2965450"/>
            <a:ext cx="363855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白色逻辑教育横版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-360045"/>
            <a:ext cx="1633220" cy="1526540"/>
          </a:xfrm>
          <a:prstGeom prst="rect">
            <a:avLst/>
          </a:prstGeom>
        </p:spPr>
      </p:pic>
      <p:pic>
        <p:nvPicPr>
          <p:cNvPr id="4" name="图片 3" descr="逻辑教育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1135" cy="1365885"/>
          </a:xfrm>
          <a:prstGeom prst="rect">
            <a:avLst/>
          </a:prstGeom>
        </p:spPr>
      </p:pic>
      <p:pic>
        <p:nvPicPr>
          <p:cNvPr id="5" name="图片 4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205" y="5734685"/>
            <a:ext cx="1407795" cy="1316355"/>
          </a:xfrm>
          <a:prstGeom prst="rect">
            <a:avLst/>
          </a:prstGeom>
        </p:spPr>
      </p:pic>
      <p:pic>
        <p:nvPicPr>
          <p:cNvPr id="9" name="图片 8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505" y="5734685"/>
            <a:ext cx="1407795" cy="1316355"/>
          </a:xfrm>
          <a:prstGeom prst="rect">
            <a:avLst/>
          </a:prstGeom>
        </p:spPr>
      </p:pic>
      <p:pic>
        <p:nvPicPr>
          <p:cNvPr id="10" name="图片 9" descr="纯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205" y="5734685"/>
            <a:ext cx="1407795" cy="13163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82370" y="1835785"/>
            <a:ext cx="5017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Wingdings" panose="05000000000000000000" charset="0"/>
              <a:buNone/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五、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while-else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2370" y="2291080"/>
            <a:ext cx="9602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Python 提供了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while-else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结构体，当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while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循环正常结束时，执行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 else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sym typeface="+mn-ea"/>
              </a:rPr>
              <a:t>里面的代码。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627245" y="801370"/>
            <a:ext cx="3140075" cy="564515"/>
          </a:xfrm>
          <a:prstGeom prst="flowChartAlternateProcess">
            <a:avLst/>
          </a:prstGeom>
          <a:solidFill>
            <a:srgbClr val="EEAC1C"/>
          </a:solidFill>
          <a:ln>
            <a:solidFill>
              <a:srgbClr val="EEAC1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859020" y="853440"/>
            <a:ext cx="2590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+mj-ea"/>
                <a:ea typeface="+mj-ea"/>
              </a:rPr>
              <a:t>02-while</a:t>
            </a:r>
            <a:r>
              <a:rPr lang="zh-CN" altLang="en-US" sz="2400" b="1">
                <a:solidFill>
                  <a:schemeClr val="bg1"/>
                </a:solidFill>
                <a:latin typeface="+mj-ea"/>
                <a:ea typeface="+mj-ea"/>
              </a:rPr>
              <a:t>循环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" y="3120390"/>
            <a:ext cx="4029075" cy="1285875"/>
          </a:xfrm>
          <a:prstGeom prst="round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思源黑体 CN Light</vt:lpstr>
      <vt:lpstr>微软雅黑</vt:lpstr>
      <vt:lpstr>微软雅黑 Light</vt:lpstr>
      <vt:lpstr>Arial</vt:lpstr>
      <vt:lpstr>Calibri</vt:lpstr>
      <vt:lpstr>Comic Sans MS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2331106450@qq.com</cp:lastModifiedBy>
  <cp:revision>190</cp:revision>
  <dcterms:created xsi:type="dcterms:W3CDTF">2020-04-17T14:34:00Z</dcterms:created>
  <dcterms:modified xsi:type="dcterms:W3CDTF">2022-05-27T05:39:38Z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v1.0_mb_EeIRQkxMpoj9Y8Coa1qz8w==</vt:lpwstr>
  </property>
  <property fmtid="{D5CDD505-2E9C-101B-9397-08002B2CF9AE}" pid="4" name="ICV">
    <vt:lpwstr>A7F9A944652F4BF5A4AB81FA3383B3BB</vt:lpwstr>
  </property>
</Properties>
</file>