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41" r:id="rId3"/>
    <p:sldId id="342" r:id="rId4"/>
    <p:sldId id="471" r:id="rId5"/>
    <p:sldId id="472" r:id="rId6"/>
    <p:sldId id="473" r:id="rId7"/>
    <p:sldId id="474" r:id="rId8"/>
    <p:sldId id="475" r:id="rId9"/>
    <p:sldId id="27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C1C"/>
    <a:srgbClr val="B1B1B0"/>
    <a:srgbClr val="F5E2E4"/>
    <a:srgbClr val="ECC9CD"/>
    <a:srgbClr val="E2AEB4"/>
    <a:srgbClr val="C6626A"/>
    <a:srgbClr val="356D9B"/>
    <a:srgbClr val="346C9B"/>
    <a:srgbClr val="5B9BD5"/>
    <a:srgbClr val="3D8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等腰三角形 81"/>
          <p:cNvSpPr/>
          <p:nvPr/>
        </p:nvSpPr>
        <p:spPr>
          <a:xfrm flipV="1">
            <a:off x="5358130" y="6051550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553335" y="1854835"/>
            <a:ext cx="6871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Python</a:t>
            </a:r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核心编程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48803" y="3941445"/>
            <a:ext cx="821055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Logic Education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1180" y="3244850"/>
            <a:ext cx="5764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 dirty="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less interests</a:t>
            </a:r>
            <a:r>
              <a:rPr lang="en-US" sz="2800" dirty="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.</a:t>
            </a:r>
            <a:r>
              <a:rPr sz="2800" dirty="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 more interest</a:t>
            </a: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553335" y="3031490"/>
            <a:ext cx="6715125" cy="143510"/>
            <a:chOff x="4070" y="4633"/>
            <a:chExt cx="10476" cy="226"/>
          </a:xfrm>
          <a:solidFill>
            <a:schemeClr val="accent4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4070" y="4640"/>
              <a:ext cx="10477" cy="120"/>
              <a:chOff x="7026" y="3110"/>
              <a:chExt cx="3169" cy="0"/>
            </a:xfrm>
            <a:grpFill/>
          </p:grpSpPr>
          <p:cxnSp>
            <p:nvCxnSpPr>
              <p:cNvPr id="11" name="直接箭头连接符 10"/>
              <p:cNvCxnSpPr/>
              <p:nvPr/>
            </p:nvCxnSpPr>
            <p:spPr>
              <a:xfrm flipH="1">
                <a:off x="7026" y="3110"/>
                <a:ext cx="1665" cy="0"/>
              </a:xfrm>
              <a:prstGeom prst="straightConnector1">
                <a:avLst/>
              </a:prstGeom>
              <a:grp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8691" y="3110"/>
                <a:ext cx="1505" cy="0"/>
              </a:xfrm>
              <a:prstGeom prst="straightConnector1">
                <a:avLst/>
              </a:prstGeom>
              <a:grpFill/>
              <a:ln w="25400">
                <a:solidFill>
                  <a:srgbClr val="EEAC1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等腰三角形 49"/>
            <p:cNvSpPr/>
            <p:nvPr/>
          </p:nvSpPr>
          <p:spPr>
            <a:xfrm flipV="1">
              <a:off x="9325" y="4633"/>
              <a:ext cx="525" cy="22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flipV="1">
              <a:off x="9589" y="4633"/>
              <a:ext cx="275" cy="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4D52C8D-4166-4BCE-9D79-A7AEDBB2AD03}"/>
              </a:ext>
            </a:extLst>
          </p:cNvPr>
          <p:cNvSpPr txBox="1"/>
          <p:nvPr/>
        </p:nvSpPr>
        <p:spPr>
          <a:xfrm>
            <a:off x="215900" y="6208196"/>
            <a:ext cx="426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VIP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中心投诉电话：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0731-85056050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0949F1-3FE6-EAEF-B888-87E511C03085}"/>
              </a:ext>
            </a:extLst>
          </p:cNvPr>
          <p:cNvSpPr txBox="1"/>
          <p:nvPr/>
        </p:nvSpPr>
        <p:spPr>
          <a:xfrm>
            <a:off x="5449355" y="4446905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顾卿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1461135" y="1315085"/>
            <a:ext cx="315658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5320" y="1315085"/>
            <a:ext cx="2184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j-ea"/>
                <a:ea typeface="+mj-ea"/>
              </a:rPr>
              <a:t>今日小目标</a:t>
            </a:r>
            <a:endParaRPr lang="zh-CN" altLang="en-US" sz="2800" b="1">
              <a:solidFill>
                <a:schemeClr val="bg1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222761" y="2059285"/>
            <a:ext cx="288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魔法方法介绍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5"/>
          <a:srcRect l="-335" t="2105" r="335" b="-2105"/>
          <a:stretch>
            <a:fillRect/>
          </a:stretch>
        </p:blipFill>
        <p:spPr>
          <a:xfrm>
            <a:off x="6586220" y="1365885"/>
            <a:ext cx="4861560" cy="399796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7" name="文本框 6"/>
          <p:cNvSpPr txBox="1"/>
          <p:nvPr/>
        </p:nvSpPr>
        <p:spPr>
          <a:xfrm>
            <a:off x="1152190" y="2647950"/>
            <a:ext cx="29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常用魔法方法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一、魔法方法介绍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Python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中，有一些内置好的特定方法，这些方法在进行特定的操作时会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自动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被调用，称为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魔法方法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魔法方法的命名总是被双下划线包围，比如：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__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名称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__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4963849" y="801370"/>
            <a:ext cx="335852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95622" y="853440"/>
            <a:ext cx="276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魔法方法介绍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__new__()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方法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__new__()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：用于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创建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与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返回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一个对象，在类准备将自身实例化时调用。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963849" y="801370"/>
            <a:ext cx="335852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95622" y="853440"/>
            <a:ext cx="276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常用魔法方法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0359FD-FC80-4F41-8D67-07ED4C40A184}"/>
              </a:ext>
            </a:extLst>
          </p:cNvPr>
          <p:cNvSpPr txBox="1"/>
          <p:nvPr/>
        </p:nvSpPr>
        <p:spPr>
          <a:xfrm>
            <a:off x="1182371" y="3137275"/>
            <a:ext cx="4013252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：如右图，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打印输出的顺序是？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        A.__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init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__,__new__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        B.__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init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__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       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C.__new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__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        D.__new,__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init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__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3667ED-A1EB-4CD0-9F3A-6EFD4CC04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331" y="3137275"/>
            <a:ext cx="3793771" cy="17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1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__new__()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方法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33830" y="2646564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解析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4963849" y="801370"/>
            <a:ext cx="335852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95622" y="853440"/>
            <a:ext cx="276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常用魔法方法</a:t>
            </a:r>
          </a:p>
        </p:txBody>
      </p:sp>
      <p:pic>
        <p:nvPicPr>
          <p:cNvPr id="14" name="图片 10" descr="303b32303233343938383bb5c6c5dd">
            <a:extLst>
              <a:ext uri="{FF2B5EF4-FFF2-40B4-BE49-F238E27FC236}">
                <a16:creationId xmlns:a16="http://schemas.microsoft.com/office/drawing/2014/main" id="{D3F5DC44-4912-4BE6-B508-DC4723BD86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5345" y="2646564"/>
            <a:ext cx="323215" cy="32321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7B45A57-1A93-498B-9CCB-607CE87C417C}"/>
              </a:ext>
            </a:extLst>
          </p:cNvPr>
          <p:cNvSpPr txBox="1"/>
          <p:nvPr/>
        </p:nvSpPr>
        <p:spPr>
          <a:xfrm>
            <a:off x="1155699" y="3022325"/>
            <a:ext cx="107684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__new__() 方法用于创建对象</a:t>
            </a:r>
          </a:p>
          <a:p>
            <a:pPr marL="285750" lvl="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__init__() 方法在对象创建的时候，自动调用。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285750" lvl="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此处重写了父类的  __new__() 方法，覆盖了父类 __new__() 创建对象的功能，所以对象并没有创建成功。所以仅执行 __new__() 方法内部代码</a:t>
            </a:r>
          </a:p>
        </p:txBody>
      </p:sp>
    </p:spTree>
    <p:extLst>
      <p:ext uri="{BB962C8B-B14F-4D97-AF65-F5344CB8AC3E}">
        <p14:creationId xmlns:p14="http://schemas.microsoft.com/office/powerpoint/2010/main" val="41699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__new__()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方法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33830" y="2646564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对象创建执行顺序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4963849" y="801370"/>
            <a:ext cx="335852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95622" y="853440"/>
            <a:ext cx="276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常用魔法方法</a:t>
            </a:r>
          </a:p>
        </p:txBody>
      </p:sp>
      <p:pic>
        <p:nvPicPr>
          <p:cNvPr id="14" name="图片 10" descr="303b32303233343938383bb5c6c5dd">
            <a:extLst>
              <a:ext uri="{FF2B5EF4-FFF2-40B4-BE49-F238E27FC236}">
                <a16:creationId xmlns:a16="http://schemas.microsoft.com/office/drawing/2014/main" id="{D3F5DC44-4912-4BE6-B508-DC4723BD86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5345" y="2646564"/>
            <a:ext cx="323215" cy="32321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7B45A57-1A93-498B-9CCB-607CE87C417C}"/>
              </a:ext>
            </a:extLst>
          </p:cNvPr>
          <p:cNvSpPr txBox="1"/>
          <p:nvPr/>
        </p:nvSpPr>
        <p:spPr>
          <a:xfrm>
            <a:off x="1155699" y="3022325"/>
            <a:ext cx="10768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1.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通过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__new__()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方法创建对象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2.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并将对象返回，传给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__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init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__()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126D0F-3535-4224-841D-D1C5532AB6F3}"/>
              </a:ext>
            </a:extLst>
          </p:cNvPr>
          <p:cNvSpPr txBox="1"/>
          <p:nvPr/>
        </p:nvSpPr>
        <p:spPr>
          <a:xfrm>
            <a:off x="1182371" y="3980359"/>
            <a:ext cx="401325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：在自定义类中实现创建对象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1EE931-5278-4B97-BF16-4FBE5315E9E4}"/>
              </a:ext>
            </a:extLst>
          </p:cNvPr>
          <p:cNvSpPr txBox="1"/>
          <p:nvPr/>
        </p:nvSpPr>
        <p:spPr>
          <a:xfrm>
            <a:off x="1182371" y="4672336"/>
            <a:ext cx="7139998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思路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重写父类 __new__() 方法</a:t>
            </a:r>
          </a:p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并且在该方法内部，调用父类的 __new__() 方法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493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__new__()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方法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33830" y="2646564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__init__() 与 __new__() 区别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4963849" y="801370"/>
            <a:ext cx="335852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95622" y="853440"/>
            <a:ext cx="276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常用魔法方法</a:t>
            </a:r>
          </a:p>
        </p:txBody>
      </p:sp>
      <p:pic>
        <p:nvPicPr>
          <p:cNvPr id="14" name="图片 10" descr="303b32303233343938383bb5c6c5dd">
            <a:extLst>
              <a:ext uri="{FF2B5EF4-FFF2-40B4-BE49-F238E27FC236}">
                <a16:creationId xmlns:a16="http://schemas.microsoft.com/office/drawing/2014/main" id="{D3F5DC44-4912-4BE6-B508-DC4723BD86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5345" y="2646564"/>
            <a:ext cx="323215" cy="32321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7B45A57-1A93-498B-9CCB-607CE87C417C}"/>
              </a:ext>
            </a:extLst>
          </p:cNvPr>
          <p:cNvSpPr txBox="1"/>
          <p:nvPr/>
        </p:nvSpPr>
        <p:spPr>
          <a:xfrm>
            <a:off x="1155699" y="3022325"/>
            <a:ext cx="10768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__init__ 实例方法，__new__ 静态方法</a:t>
            </a:r>
          </a:p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__init__ 在对象创建后自动调用，__new__ 创建对象的方法</a:t>
            </a:r>
          </a:p>
        </p:txBody>
      </p:sp>
    </p:spTree>
    <p:extLst>
      <p:ext uri="{BB962C8B-B14F-4D97-AF65-F5344CB8AC3E}">
        <p14:creationId xmlns:p14="http://schemas.microsoft.com/office/powerpoint/2010/main" val="219187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__del__()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方法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963849" y="801370"/>
            <a:ext cx="335852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95622" y="853440"/>
            <a:ext cx="276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常用魔法方法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7B45A57-1A93-498B-9CCB-607CE87C417C}"/>
              </a:ext>
            </a:extLst>
          </p:cNvPr>
          <p:cNvSpPr txBox="1"/>
          <p:nvPr/>
        </p:nvSpPr>
        <p:spPr>
          <a:xfrm>
            <a:off x="1155699" y="2580104"/>
            <a:ext cx="10768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__del__()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：叫做析构方法。当由该类创建的实例对象，被删除或者说在内存中被释放，将会自动触发执行。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1A562B-D753-42E6-9451-86DB18358635}"/>
              </a:ext>
            </a:extLst>
          </p:cNvPr>
          <p:cNvSpPr txBox="1"/>
          <p:nvPr/>
        </p:nvSpPr>
        <p:spPr>
          <a:xfrm>
            <a:off x="1433830" y="3318768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注意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pic>
        <p:nvPicPr>
          <p:cNvPr id="16" name="图片 10" descr="303b32303233343938383bb5c6c5dd">
            <a:extLst>
              <a:ext uri="{FF2B5EF4-FFF2-40B4-BE49-F238E27FC236}">
                <a16:creationId xmlns:a16="http://schemas.microsoft.com/office/drawing/2014/main" id="{9EBD5E54-4F0A-4308-ACB2-58856B4364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5345" y="3318768"/>
            <a:ext cx="323215" cy="32321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AB21573-8D98-46C1-B59F-11A8CAABFA66}"/>
              </a:ext>
            </a:extLst>
          </p:cNvPr>
          <p:cNvSpPr txBox="1"/>
          <p:nvPr/>
        </p:nvSpPr>
        <p:spPr>
          <a:xfrm>
            <a:off x="1155699" y="3694529"/>
            <a:ext cx="10768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当代码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全部执行完毕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才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自动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触发__del__()</a:t>
            </a:r>
          </a:p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如果需要提前触发，则需要通过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del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关键字，删除所有对象后触发__del__()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F0CB68D-DCA2-4DEB-AE83-31FED83DA3CF}"/>
              </a:ext>
            </a:extLst>
          </p:cNvPr>
          <p:cNvSpPr txBox="1"/>
          <p:nvPr/>
        </p:nvSpPr>
        <p:spPr>
          <a:xfrm>
            <a:off x="1433830" y="4526726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注意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pic>
        <p:nvPicPr>
          <p:cNvPr id="19" name="图片 10" descr="303b32303233343938383bb5c6c5dd">
            <a:extLst>
              <a:ext uri="{FF2B5EF4-FFF2-40B4-BE49-F238E27FC236}">
                <a16:creationId xmlns:a16="http://schemas.microsoft.com/office/drawing/2014/main" id="{999EFC36-6A35-49E0-8385-8D3DD5C85A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5345" y="4526726"/>
            <a:ext cx="323215" cy="32321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095C0BB-29E1-4A9E-8C9B-6962909D57D3}"/>
              </a:ext>
            </a:extLst>
          </p:cNvPr>
          <p:cNvSpPr txBox="1"/>
          <p:nvPr/>
        </p:nvSpPr>
        <p:spPr>
          <a:xfrm>
            <a:off x="1155699" y="4902487"/>
            <a:ext cx="10768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此方法一般不需要定义，因为 Python 是一门高级语言，程序员在使用时无需关心内存的分配与释放，一般都是交给 Python 解释器来执行。所以，析构函数的调用是由解释器在进行垃圾回收时自动触发执行。</a:t>
            </a:r>
          </a:p>
        </p:txBody>
      </p:sp>
    </p:spTree>
    <p:extLst>
      <p:ext uri="{BB962C8B-B14F-4D97-AF65-F5344CB8AC3E}">
        <p14:creationId xmlns:p14="http://schemas.microsoft.com/office/powerpoint/2010/main" val="189739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643380" y="2061845"/>
            <a:ext cx="872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终身学习  人人为师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99603" y="3862705"/>
            <a:ext cx="821055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@Logoc_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顾卿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8870" y="3285490"/>
            <a:ext cx="2152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JUST DO IT</a:t>
            </a:r>
            <a:endParaRPr lang="en-US" sz="2400">
              <a:solidFill>
                <a:schemeClr val="accent4"/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660000">
            <a:off x="-3679190" y="-167005"/>
            <a:ext cx="11438890" cy="2048510"/>
            <a:chOff x="-5240" y="0"/>
            <a:chExt cx="18014" cy="3226"/>
          </a:xfrm>
          <a:solidFill>
            <a:schemeClr val="accent4"/>
          </a:solidFill>
        </p:grpSpPr>
        <p:sp>
          <p:nvSpPr>
            <p:cNvPr id="41" name="直角三角形 40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rot="20880000">
            <a:off x="4445000" y="4072890"/>
            <a:ext cx="11438890" cy="2501900"/>
            <a:chOff x="4150" y="6860"/>
            <a:chExt cx="18014" cy="3940"/>
          </a:xfrm>
          <a:solidFill>
            <a:schemeClr val="accent4"/>
          </a:solidFill>
        </p:grpSpPr>
        <p:sp>
          <p:nvSpPr>
            <p:cNvPr id="42" name="任意多边形 41"/>
            <p:cNvSpPr/>
            <p:nvPr/>
          </p:nvSpPr>
          <p:spPr>
            <a:xfrm flipH="1">
              <a:off x="9299" y="6860"/>
              <a:ext cx="9914" cy="3940"/>
            </a:xfrm>
            <a:custGeom>
              <a:avLst/>
              <a:gdLst>
                <a:gd name="connsiteX0" fmla="*/ 13 w 10378"/>
                <a:gd name="connsiteY0" fmla="*/ 3940 h 3940"/>
                <a:gd name="connsiteX1" fmla="*/ 0 w 10378"/>
                <a:gd name="connsiteY1" fmla="*/ 0 h 3940"/>
                <a:gd name="connsiteX2" fmla="*/ 10378 w 10378"/>
                <a:gd name="connsiteY2" fmla="*/ 3940 h 3940"/>
                <a:gd name="connsiteX3" fmla="*/ 13 w 10378"/>
                <a:gd name="connsiteY3" fmla="*/ 3940 h 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8" h="3940">
                  <a:moveTo>
                    <a:pt x="13" y="3940"/>
                  </a:moveTo>
                  <a:lnTo>
                    <a:pt x="0" y="0"/>
                  </a:lnTo>
                  <a:lnTo>
                    <a:pt x="10378" y="3940"/>
                  </a:lnTo>
                  <a:lnTo>
                    <a:pt x="13" y="39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20280000">
              <a:off x="4150" y="9225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4200000">
            <a:off x="5400040" y="70485"/>
            <a:ext cx="11438890" cy="2048510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直角三角形 48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 rot="240000" flipV="1">
            <a:off x="-3672840" y="4742815"/>
            <a:ext cx="11438890" cy="2058035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直角三角形 51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472</Words>
  <Application>Microsoft Office PowerPoint</Application>
  <PresentationFormat>宽屏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思源黑体 CN Light</vt:lpstr>
      <vt:lpstr>微软雅黑</vt:lpstr>
      <vt:lpstr>微软雅黑 Light</vt:lpstr>
      <vt:lpstr>Arial</vt:lpstr>
      <vt:lpstr>Calibri</vt:lpstr>
      <vt:lpstr>Comic Sans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2331106450@qq.com</cp:lastModifiedBy>
  <cp:revision>208</cp:revision>
  <dcterms:created xsi:type="dcterms:W3CDTF">2020-04-17T14:34:00Z</dcterms:created>
  <dcterms:modified xsi:type="dcterms:W3CDTF">2022-06-10T05:31:24Z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v1.0_mb_EeIRQkxMpoj9Y8Coa1qz8w==</vt:lpwstr>
  </property>
  <property fmtid="{D5CDD505-2E9C-101B-9397-08002B2CF9AE}" pid="4" name="ICV">
    <vt:lpwstr>A7F9A944652F4BF5A4AB81FA3383B3BB</vt:lpwstr>
  </property>
</Properties>
</file>