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76" r:id="rId5"/>
    <p:sldId id="477" r:id="rId6"/>
    <p:sldId id="478" r:id="rId7"/>
    <p:sldId id="479" r:id="rId8"/>
    <p:sldId id="480" r:id="rId9"/>
    <p:sldId id="481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58130" y="6051550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4D52C8D-4166-4BCE-9D79-A7AEDBB2AD03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BA8037-A5D8-1CFF-0780-2F6A5A72F5EA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22761" y="2059285"/>
            <a:ext cx="28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异常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捕获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47D355D-38CB-459F-9403-B10CC52F2DD0}"/>
              </a:ext>
            </a:extLst>
          </p:cNvPr>
          <p:cNvSpPr txBox="1"/>
          <p:nvPr/>
        </p:nvSpPr>
        <p:spPr>
          <a:xfrm>
            <a:off x="1222761" y="2593321"/>
            <a:ext cx="354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主动触发异常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17E658-162E-4645-9DCF-FD322B30BE0E}"/>
              </a:ext>
            </a:extLst>
          </p:cNvPr>
          <p:cNvSpPr txBox="1"/>
          <p:nvPr/>
        </p:nvSpPr>
        <p:spPr>
          <a:xfrm>
            <a:off x="1222761" y="3234671"/>
            <a:ext cx="321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自定义异常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A8DF7-BEB5-491D-992B-05993AF4F848}"/>
              </a:ext>
            </a:extLst>
          </p:cNvPr>
          <p:cNvSpPr txBox="1"/>
          <p:nvPr/>
        </p:nvSpPr>
        <p:spPr>
          <a:xfrm>
            <a:off x="1222762" y="3875386"/>
            <a:ext cx="234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断言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一、异常介绍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无法正常处理程序时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就会发生一个异常，会影响程序的正常执行。异常也是Python对象，表示一个错误。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异常捕获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异常捕获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F041EE-D8A1-4379-92B8-C817C2277A88}"/>
              </a:ext>
            </a:extLst>
          </p:cNvPr>
          <p:cNvSpPr txBox="1"/>
          <p:nvPr/>
        </p:nvSpPr>
        <p:spPr>
          <a:xfrm>
            <a:off x="1182370" y="1795302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二、异常捕获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D85338-90F5-49DF-A249-B36A47E26657}"/>
              </a:ext>
            </a:extLst>
          </p:cNvPr>
          <p:cNvSpPr txBox="1"/>
          <p:nvPr/>
        </p:nvSpPr>
        <p:spPr>
          <a:xfrm>
            <a:off x="1182370" y="2163602"/>
            <a:ext cx="96024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脚本有发生异常的可能时，就需要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捕获异常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，避免程序终止执行。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algn="l">
              <a:buFont typeface="Wingdings" panose="05000000000000000000" charset="0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6A32DF-BA07-47A6-8698-F50A03016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70" y="3217242"/>
            <a:ext cx="3238585" cy="89809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397B39D-486B-43AD-9122-E36A55BC0D5B}"/>
              </a:ext>
            </a:extLst>
          </p:cNvPr>
          <p:cNvSpPr txBox="1"/>
          <p:nvPr/>
        </p:nvSpPr>
        <p:spPr>
          <a:xfrm>
            <a:off x="1182371" y="4313860"/>
            <a:ext cx="401325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将以下代码进行异常捕获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当代码异常时，将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ipt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赋值为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6ADE75C-C324-4AF3-A5A9-8F9A99A4F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970" y="5340841"/>
            <a:ext cx="2409826" cy="7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异常捕获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F041EE-D8A1-4379-92B8-C817C2277A88}"/>
              </a:ext>
            </a:extLst>
          </p:cNvPr>
          <p:cNvSpPr txBox="1"/>
          <p:nvPr/>
        </p:nvSpPr>
        <p:spPr>
          <a:xfrm>
            <a:off x="1182370" y="1795302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异常类型捕获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D85338-90F5-49DF-A249-B36A47E26657}"/>
              </a:ext>
            </a:extLst>
          </p:cNvPr>
          <p:cNvSpPr txBox="1"/>
          <p:nvPr/>
        </p:nvSpPr>
        <p:spPr>
          <a:xfrm>
            <a:off x="1182370" y="2163602"/>
            <a:ext cx="9602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但是仅仅使用以上异常捕获，虽然不会报错终止程序。但是无法记录下具体异常种类。如需记录下具体异常种类，则需要捕获该具体异常。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97B39D-486B-43AD-9122-E36A55BC0D5B}"/>
              </a:ext>
            </a:extLst>
          </p:cNvPr>
          <p:cNvSpPr txBox="1"/>
          <p:nvPr/>
        </p:nvSpPr>
        <p:spPr>
          <a:xfrm>
            <a:off x="1182370" y="4811355"/>
            <a:ext cx="401325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捕获以下代码的异常类型并输出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4914A9-F4E1-461A-A04A-874ED76AE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70" y="3410321"/>
            <a:ext cx="4273090" cy="10416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8688660-E516-450B-8CB7-4A7FDE6E3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970" y="5505613"/>
            <a:ext cx="3176472" cy="6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异常捕获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F041EE-D8A1-4379-92B8-C817C2277A88}"/>
              </a:ext>
            </a:extLst>
          </p:cNvPr>
          <p:cNvSpPr txBox="1"/>
          <p:nvPr/>
        </p:nvSpPr>
        <p:spPr>
          <a:xfrm>
            <a:off x="1182370" y="1795302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异常类型捕获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D85338-90F5-49DF-A249-B36A47E26657}"/>
              </a:ext>
            </a:extLst>
          </p:cNvPr>
          <p:cNvSpPr txBox="1"/>
          <p:nvPr/>
        </p:nvSpPr>
        <p:spPr>
          <a:xfrm>
            <a:off x="1182370" y="2782669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该捕获方式仅能捕获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IndexError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这一类异常。那么实际上，这种细分的异常种类有很多，可以通过其共同父类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Exception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捕获输出。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414EB-5DC3-45CC-B73F-A79C01FA059E}"/>
              </a:ext>
            </a:extLst>
          </p:cNvPr>
          <p:cNvSpPr txBox="1"/>
          <p:nvPr/>
        </p:nvSpPr>
        <p:spPr>
          <a:xfrm>
            <a:off x="1433830" y="236003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注意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8" name="图片 10" descr="303b32303233343938383bb5c6c5dd">
            <a:extLst>
              <a:ext uri="{FF2B5EF4-FFF2-40B4-BE49-F238E27FC236}">
                <a16:creationId xmlns:a16="http://schemas.microsoft.com/office/drawing/2014/main" id="{2F264B57-DBCC-4A63-B9DE-54C897442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345" y="2360030"/>
            <a:ext cx="323215" cy="32321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8C1F16E-5F4B-4FE6-8FE6-10360BF3EBE7}"/>
              </a:ext>
            </a:extLst>
          </p:cNvPr>
          <p:cNvSpPr txBox="1"/>
          <p:nvPr/>
        </p:nvSpPr>
        <p:spPr>
          <a:xfrm>
            <a:off x="1182370" y="4013462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如果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抛出异常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执行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except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内部代码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如果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程序正常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执行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else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内部代码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78A75E-61D8-4532-B2BE-C7683B739561}"/>
              </a:ext>
            </a:extLst>
          </p:cNvPr>
          <p:cNvSpPr txBox="1"/>
          <p:nvPr/>
        </p:nvSpPr>
        <p:spPr>
          <a:xfrm>
            <a:off x="1205345" y="3590823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try-except-else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9469F6-FFD8-4EB3-9B54-9E9A5589DFE2}"/>
              </a:ext>
            </a:extLst>
          </p:cNvPr>
          <p:cNvSpPr txBox="1"/>
          <p:nvPr/>
        </p:nvSpPr>
        <p:spPr>
          <a:xfrm>
            <a:off x="1182370" y="5244256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不管程序有无发生异常，都将执行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finally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内部代码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C4BE5C-A643-418C-9DD0-D82543A973BA}"/>
              </a:ext>
            </a:extLst>
          </p:cNvPr>
          <p:cNvSpPr txBox="1"/>
          <p:nvPr/>
        </p:nvSpPr>
        <p:spPr>
          <a:xfrm>
            <a:off x="1205345" y="4821617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try-except-finally</a:t>
            </a:r>
          </a:p>
        </p:txBody>
      </p:sp>
    </p:spTree>
    <p:extLst>
      <p:ext uri="{BB962C8B-B14F-4D97-AF65-F5344CB8AC3E}">
        <p14:creationId xmlns:p14="http://schemas.microsoft.com/office/powerpoint/2010/main" val="15912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963849" y="801370"/>
            <a:ext cx="3534356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291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主动抛出异常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F041EE-D8A1-4379-92B8-C817C2277A88}"/>
              </a:ext>
            </a:extLst>
          </p:cNvPr>
          <p:cNvSpPr txBox="1"/>
          <p:nvPr/>
        </p:nvSpPr>
        <p:spPr>
          <a:xfrm>
            <a:off x="1182370" y="1795302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一、主动抛出异常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D85338-90F5-49DF-A249-B36A47E26657}"/>
              </a:ext>
            </a:extLst>
          </p:cNvPr>
          <p:cNvSpPr txBox="1"/>
          <p:nvPr/>
        </p:nvSpPr>
        <p:spPr>
          <a:xfrm>
            <a:off x="1182370" y="2339038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在实际开发中，在程序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不满足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某条件时，通常会主动抛出异常。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C1F16E-5F4B-4FE6-8FE6-10360BF3EBE7}"/>
              </a:ext>
            </a:extLst>
          </p:cNvPr>
          <p:cNvSpPr txBox="1"/>
          <p:nvPr/>
        </p:nvSpPr>
        <p:spPr>
          <a:xfrm>
            <a:off x="1182370" y="292894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语法：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B50F96-4D7D-4942-8B46-7A4CBC774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274" y="3385488"/>
            <a:ext cx="3444586" cy="36933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F8E6E70-F4EF-4C4D-82E3-6420E1456608}"/>
              </a:ext>
            </a:extLst>
          </p:cNvPr>
          <p:cNvSpPr txBox="1"/>
          <p:nvPr/>
        </p:nvSpPr>
        <p:spPr>
          <a:xfrm>
            <a:off x="1182371" y="3980359"/>
            <a:ext cx="95225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判断煎饼熟了没，当烹饪时间小于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时，则主动触发没熟异常；否则熟了。</a:t>
            </a:r>
          </a:p>
        </p:txBody>
      </p:sp>
    </p:spTree>
    <p:extLst>
      <p:ext uri="{BB962C8B-B14F-4D97-AF65-F5344CB8AC3E}">
        <p14:creationId xmlns:p14="http://schemas.microsoft.com/office/powerpoint/2010/main" val="172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963848" y="801370"/>
            <a:ext cx="367215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302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自定义抛出异常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F041EE-D8A1-4379-92B8-C817C2277A88}"/>
              </a:ext>
            </a:extLst>
          </p:cNvPr>
          <p:cNvSpPr txBox="1"/>
          <p:nvPr/>
        </p:nvSpPr>
        <p:spPr>
          <a:xfrm>
            <a:off x="1182370" y="1795302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一、自定义抛出异常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D85338-90F5-49DF-A249-B36A47E26657}"/>
              </a:ext>
            </a:extLst>
          </p:cNvPr>
          <p:cNvSpPr txBox="1"/>
          <p:nvPr/>
        </p:nvSpPr>
        <p:spPr>
          <a:xfrm>
            <a:off x="1182370" y="2339038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当需要自定义满足一些规则时，就可以自定义异常。自定义异常通过创建一个新的异常类，自定义名字与内容，并且需要继承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Exception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类实现。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8E6E70-F4EF-4C4D-82E3-6420E1456608}"/>
              </a:ext>
            </a:extLst>
          </p:cNvPr>
          <p:cNvSpPr txBox="1"/>
          <p:nvPr/>
        </p:nvSpPr>
        <p:spPr>
          <a:xfrm>
            <a:off x="1182371" y="3312191"/>
            <a:ext cx="95225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：用户输入一串密码，如果密码长度小于六则抛出异常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51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963848" y="801370"/>
            <a:ext cx="2268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187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断言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F041EE-D8A1-4379-92B8-C817C2277A88}"/>
              </a:ext>
            </a:extLst>
          </p:cNvPr>
          <p:cNvSpPr txBox="1"/>
          <p:nvPr/>
        </p:nvSpPr>
        <p:spPr>
          <a:xfrm>
            <a:off x="1182370" y="1795302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一、断言介绍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D85338-90F5-49DF-A249-B36A47E26657}"/>
              </a:ext>
            </a:extLst>
          </p:cNvPr>
          <p:cNvSpPr txBox="1"/>
          <p:nvPr/>
        </p:nvSpPr>
        <p:spPr>
          <a:xfrm>
            <a:off x="1182370" y="2339038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assert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断言用于判断一个表达式，当表达式条件为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False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时触发断言异常。</a:t>
            </a:r>
          </a:p>
        </p:txBody>
      </p:sp>
    </p:spTree>
    <p:extLst>
      <p:ext uri="{BB962C8B-B14F-4D97-AF65-F5344CB8AC3E}">
        <p14:creationId xmlns:p14="http://schemas.microsoft.com/office/powerpoint/2010/main" val="30663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407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210</cp:revision>
  <dcterms:created xsi:type="dcterms:W3CDTF">2020-04-17T14:34:00Z</dcterms:created>
  <dcterms:modified xsi:type="dcterms:W3CDTF">2022-07-13T08:20:10Z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