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341" r:id="rId3"/>
    <p:sldId id="342" r:id="rId4"/>
    <p:sldId id="482" r:id="rId5"/>
    <p:sldId id="483" r:id="rId6"/>
    <p:sldId id="484" r:id="rId7"/>
    <p:sldId id="486" r:id="rId8"/>
    <p:sldId id="485" r:id="rId9"/>
    <p:sldId id="487" r:id="rId10"/>
    <p:sldId id="488" r:id="rId11"/>
    <p:sldId id="489" r:id="rId12"/>
    <p:sldId id="490" r:id="rId13"/>
    <p:sldId id="491" r:id="rId14"/>
    <p:sldId id="492" r:id="rId15"/>
    <p:sldId id="493" r:id="rId16"/>
    <p:sldId id="494" r:id="rId17"/>
    <p:sldId id="495" r:id="rId18"/>
    <p:sldId id="496" r:id="rId19"/>
    <p:sldId id="497" r:id="rId20"/>
    <p:sldId id="498" r:id="rId21"/>
    <p:sldId id="499" r:id="rId22"/>
    <p:sldId id="500" r:id="rId23"/>
    <p:sldId id="501" r:id="rId24"/>
    <p:sldId id="502" r:id="rId25"/>
    <p:sldId id="276" r:id="rId26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AC1C"/>
    <a:srgbClr val="B1B1B0"/>
    <a:srgbClr val="F5E2E4"/>
    <a:srgbClr val="ECC9CD"/>
    <a:srgbClr val="E2AEB4"/>
    <a:srgbClr val="C6626A"/>
    <a:srgbClr val="356D9B"/>
    <a:srgbClr val="346C9B"/>
    <a:srgbClr val="5B9BD5"/>
    <a:srgbClr val="3D8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pypi.tuna.tsinghua.edu.cn/simple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pypi.douban.com/simpl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ypi.mirrors.ustc.edu.cn/simple/" TargetMode="External"/><Relationship Id="rId5" Type="http://schemas.openxmlformats.org/officeDocument/2006/relationships/hyperlink" Target="http://mirrors.aliyun.com/pypi/simple/" TargetMode="External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hyperlink" Target="http://pypi.mirrors.ustc.edu.cn/simple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等腰三角形 81"/>
          <p:cNvSpPr/>
          <p:nvPr/>
        </p:nvSpPr>
        <p:spPr>
          <a:xfrm flipV="1">
            <a:off x="5358130" y="6051550"/>
            <a:ext cx="1402080" cy="7340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553335" y="1854835"/>
            <a:ext cx="687197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Python</a:t>
            </a:r>
            <a:r>
              <a:rPr lang="zh-CN" alt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核心编程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848803" y="3941445"/>
            <a:ext cx="821055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Logic Education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091180" y="3244850"/>
            <a:ext cx="57645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sz="2800" dirty="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less interests</a:t>
            </a:r>
            <a:r>
              <a:rPr lang="en-US" sz="2800" dirty="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.</a:t>
            </a:r>
            <a:r>
              <a:rPr sz="2800" dirty="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 more interest</a:t>
            </a:r>
          </a:p>
        </p:txBody>
      </p:sp>
      <p:sp>
        <p:nvSpPr>
          <p:cNvPr id="48" name="等腰三角形 47"/>
          <p:cNvSpPr/>
          <p:nvPr/>
        </p:nvSpPr>
        <p:spPr>
          <a:xfrm>
            <a:off x="5186680" y="72390"/>
            <a:ext cx="1573530" cy="8204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2553335" y="3031490"/>
            <a:ext cx="6715125" cy="143510"/>
            <a:chOff x="4070" y="4633"/>
            <a:chExt cx="10476" cy="226"/>
          </a:xfrm>
          <a:solidFill>
            <a:schemeClr val="accent4"/>
          </a:solidFill>
        </p:grpSpPr>
        <p:grpSp>
          <p:nvGrpSpPr>
            <p:cNvPr id="17" name="组合 16"/>
            <p:cNvGrpSpPr/>
            <p:nvPr/>
          </p:nvGrpSpPr>
          <p:grpSpPr>
            <a:xfrm>
              <a:off x="4070" y="4640"/>
              <a:ext cx="10477" cy="120"/>
              <a:chOff x="7026" y="3110"/>
              <a:chExt cx="3169" cy="0"/>
            </a:xfrm>
            <a:grpFill/>
          </p:grpSpPr>
          <p:cxnSp>
            <p:nvCxnSpPr>
              <p:cNvPr id="11" name="直接箭头连接符 10"/>
              <p:cNvCxnSpPr/>
              <p:nvPr/>
            </p:nvCxnSpPr>
            <p:spPr>
              <a:xfrm flipH="1">
                <a:off x="7026" y="3110"/>
                <a:ext cx="1665" cy="0"/>
              </a:xfrm>
              <a:prstGeom prst="straightConnector1">
                <a:avLst/>
              </a:prstGeom>
              <a:grpFill/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8691" y="3110"/>
                <a:ext cx="1505" cy="0"/>
              </a:xfrm>
              <a:prstGeom prst="straightConnector1">
                <a:avLst/>
              </a:prstGeom>
              <a:grpFill/>
              <a:ln w="25400">
                <a:solidFill>
                  <a:srgbClr val="EEAC1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等腰三角形 49"/>
            <p:cNvSpPr/>
            <p:nvPr/>
          </p:nvSpPr>
          <p:spPr>
            <a:xfrm flipV="1">
              <a:off x="9325" y="4633"/>
              <a:ext cx="525" cy="22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直角三角形 51"/>
            <p:cNvSpPr/>
            <p:nvPr/>
          </p:nvSpPr>
          <p:spPr>
            <a:xfrm flipV="1">
              <a:off x="9589" y="4633"/>
              <a:ext cx="275" cy="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15900" y="6208196"/>
            <a:ext cx="426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VIP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中心投诉电话：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0731-85056050</a:t>
            </a:r>
            <a:endParaRPr lang="en-US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704BE66-3074-09C3-43E4-BD588B5EAD16}"/>
              </a:ext>
            </a:extLst>
          </p:cNvPr>
          <p:cNvSpPr txBox="1"/>
          <p:nvPr/>
        </p:nvSpPr>
        <p:spPr>
          <a:xfrm>
            <a:off x="5449355" y="4446905"/>
            <a:ext cx="94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顾卿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五、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json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模块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963849" y="801370"/>
            <a:ext cx="3044078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195623" y="853440"/>
            <a:ext cx="251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03-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内置模块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8946" y="2669943"/>
            <a:ext cx="6953896" cy="208678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7" name="流程图: 可选过程 6"/>
          <p:cNvSpPr/>
          <p:nvPr/>
        </p:nvSpPr>
        <p:spPr>
          <a:xfrm>
            <a:off x="4705981" y="801370"/>
            <a:ext cx="3792224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37755" y="853440"/>
            <a:ext cx="3127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04-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操作第三方模块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112010"/>
            <a:ext cx="501713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PyPi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介绍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82370" y="2480310"/>
            <a:ext cx="960247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Python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官方提供了一个代码托管仓库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—— </a:t>
            </a:r>
            <a:r>
              <a:rPr lang="en-US" altLang="zh-CN" dirty="0" err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PyPi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仓库，它管理着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Python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所有的第三方库。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82370" y="3675724"/>
            <a:ext cx="501713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二、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pip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介绍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182370" y="4044024"/>
            <a:ext cx="960247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Python3.4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之后， 我们都使用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pip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对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PyPi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仓库当中的第三方库进行安装、卸载、更新等操作的命令。</a:t>
            </a: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942" y="3215039"/>
            <a:ext cx="4440239" cy="2433513"/>
          </a:xfrm>
          <a:prstGeom prst="rect">
            <a:avLst/>
          </a:prstGeom>
        </p:spPr>
      </p:pic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7" name="流程图: 可选过程 6"/>
          <p:cNvSpPr/>
          <p:nvPr/>
        </p:nvSpPr>
        <p:spPr>
          <a:xfrm>
            <a:off x="4705981" y="801370"/>
            <a:ext cx="3792224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37755" y="853440"/>
            <a:ext cx="3127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04-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操作第三方模块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112010"/>
            <a:ext cx="501713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三、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pip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使用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82370" y="2480310"/>
            <a:ext cx="431326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1.pip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用武之处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182370" y="2849642"/>
            <a:ext cx="4178707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Windows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键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+R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键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输入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cmd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回车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6928" y="3965099"/>
            <a:ext cx="4044149" cy="2090112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6654364" y="2718886"/>
            <a:ext cx="417870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打开命令行，如下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7" name="流程图: 可选过程 6"/>
          <p:cNvSpPr/>
          <p:nvPr/>
        </p:nvSpPr>
        <p:spPr>
          <a:xfrm>
            <a:off x="4705981" y="801370"/>
            <a:ext cx="3792224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37755" y="853440"/>
            <a:ext cx="3127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04-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操作第三方模块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112010"/>
            <a:ext cx="501713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三、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pip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使用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82370" y="2480310"/>
            <a:ext cx="431326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2.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查看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pip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说明文档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182370" y="2849642"/>
            <a:ext cx="1026148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在命令行中，输入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pip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，回车即可看到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pip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说明文档，如下： 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166" y="3280238"/>
            <a:ext cx="4451926" cy="284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7" name="流程图: 可选过程 6"/>
          <p:cNvSpPr/>
          <p:nvPr/>
        </p:nvSpPr>
        <p:spPr>
          <a:xfrm>
            <a:off x="4705981" y="801370"/>
            <a:ext cx="3792224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37755" y="853440"/>
            <a:ext cx="3127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04-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操作第三方模块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112010"/>
            <a:ext cx="501713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三、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pip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使用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82370" y="2480310"/>
            <a:ext cx="431326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3.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查看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pip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版本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182370" y="2849642"/>
            <a:ext cx="10261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在命令行中，输入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pip –V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或者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pip --version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，</a:t>
            </a:r>
            <a:r>
              <a:rPr lang="zh-CN" altLang="en-US" dirty="0"/>
              <a:t>查看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pip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版本，如下： </a:t>
            </a:r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719" y="3240605"/>
            <a:ext cx="4803281" cy="303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7" name="流程图: 可选过程 6"/>
          <p:cNvSpPr/>
          <p:nvPr/>
        </p:nvSpPr>
        <p:spPr>
          <a:xfrm>
            <a:off x="4705981" y="801370"/>
            <a:ext cx="3792224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37755" y="853440"/>
            <a:ext cx="3127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04-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操作第三方模块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112010"/>
            <a:ext cx="501713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三、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pip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使用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82370" y="2480310"/>
            <a:ext cx="431326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4.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pip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安装库</a:t>
            </a:r>
          </a:p>
          <a:p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82370" y="2849642"/>
            <a:ext cx="1026148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在命令行中，输入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pip install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库名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，即可安装第三方库，如下：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836" y="3297383"/>
            <a:ext cx="5008276" cy="318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7" name="流程图: 可选过程 6"/>
          <p:cNvSpPr/>
          <p:nvPr/>
        </p:nvSpPr>
        <p:spPr>
          <a:xfrm>
            <a:off x="4705981" y="801370"/>
            <a:ext cx="3792224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37755" y="853440"/>
            <a:ext cx="3127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04-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操作第三方模块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112010"/>
            <a:ext cx="501713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三、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pip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使用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82370" y="2480310"/>
            <a:ext cx="431326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4.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pip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安装库</a:t>
            </a:r>
          </a:p>
          <a:p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82370" y="2849642"/>
            <a:ext cx="1026148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在命令行中，输入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pip install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库名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==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版本号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，即可安装第三方库时指定版本，如下：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481" y="3227467"/>
            <a:ext cx="5156027" cy="327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7" name="流程图: 可选过程 6"/>
          <p:cNvSpPr/>
          <p:nvPr/>
        </p:nvSpPr>
        <p:spPr>
          <a:xfrm>
            <a:off x="4705981" y="801370"/>
            <a:ext cx="3792224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37755" y="853440"/>
            <a:ext cx="3127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04-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操作第三方模块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112010"/>
            <a:ext cx="501713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三、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pip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使用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82370" y="2480310"/>
            <a:ext cx="431326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5.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pip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卸载库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182370" y="2849642"/>
            <a:ext cx="1026148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在命令行中，输入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pip uninstall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库名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，即可卸载第三方库，如下：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957" y="3278491"/>
            <a:ext cx="5087780" cy="32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636" y="3524315"/>
            <a:ext cx="4950691" cy="300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7" name="流程图: 可选过程 6"/>
          <p:cNvSpPr/>
          <p:nvPr/>
        </p:nvSpPr>
        <p:spPr>
          <a:xfrm>
            <a:off x="4705981" y="801370"/>
            <a:ext cx="3792224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37755" y="853440"/>
            <a:ext cx="3127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04-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操作第三方模块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112010"/>
            <a:ext cx="501713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三、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pip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使用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82370" y="2480310"/>
            <a:ext cx="431326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6.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pip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升级库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53019" y="2971477"/>
            <a:ext cx="1002906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在以上操作中，我们下载了 1.9.6 版本的 pygame。现在，我们需要更新 pygame 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</a:t>
            </a:r>
            <a:r>
              <a:rPr lang="zh-CN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最新版本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，使用 </a:t>
            </a:r>
            <a:r>
              <a:rPr lang="zh-CN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pip install -U 库名 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即可。操作如下：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7" name="流程图: 可选过程 6"/>
          <p:cNvSpPr/>
          <p:nvPr/>
        </p:nvSpPr>
        <p:spPr>
          <a:xfrm>
            <a:off x="4705981" y="801370"/>
            <a:ext cx="3792224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37755" y="853440"/>
            <a:ext cx="3127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04-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操作第三方模块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112010"/>
            <a:ext cx="501713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三、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pip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使用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82370" y="2480310"/>
            <a:ext cx="431326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7.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pip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显示库的信息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82370" y="2849642"/>
            <a:ext cx="1026148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在命令行中，输入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pip show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库名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,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即可现实对应库的信息，如下：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829" y="3322933"/>
            <a:ext cx="4926676" cy="313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1461135" y="1315085"/>
            <a:ext cx="315658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25320" y="1315085"/>
            <a:ext cx="2184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zh-CN" altLang="en-US" sz="2800" b="1">
                <a:solidFill>
                  <a:schemeClr val="bg1"/>
                </a:solidFill>
                <a:latin typeface="+mj-ea"/>
                <a:ea typeface="+mj-ea"/>
              </a:rPr>
              <a:t>今日小目标</a:t>
            </a:r>
            <a:endParaRPr lang="zh-CN" altLang="en-US" sz="2800" b="1">
              <a:solidFill>
                <a:schemeClr val="bg1"/>
              </a:solidFill>
              <a:latin typeface="+mj-ea"/>
              <a:ea typeface="+mj-ea"/>
              <a:cs typeface="+mn-lt"/>
            </a:endParaRPr>
          </a:p>
        </p:txBody>
      </p:sp>
      <p:sp>
        <p:nvSpPr>
          <p:cNvPr id="48" name="等腰三角形 47"/>
          <p:cNvSpPr/>
          <p:nvPr/>
        </p:nvSpPr>
        <p:spPr>
          <a:xfrm>
            <a:off x="5186680" y="72390"/>
            <a:ext cx="1573530" cy="8204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222761" y="2059285"/>
            <a:ext cx="2886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模块介绍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5"/>
          <a:srcRect l="-335" t="2105" r="335" b="-2105"/>
          <a:stretch>
            <a:fillRect/>
          </a:stretch>
        </p:blipFill>
        <p:spPr>
          <a:xfrm>
            <a:off x="6586220" y="1365885"/>
            <a:ext cx="4861560" cy="399796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13" name="文本框 12"/>
          <p:cNvSpPr txBox="1"/>
          <p:nvPr/>
        </p:nvSpPr>
        <p:spPr>
          <a:xfrm>
            <a:off x="1222761" y="2593321"/>
            <a:ext cx="2886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导入模块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222761" y="3234671"/>
            <a:ext cx="2886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内置模块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222761" y="3875386"/>
            <a:ext cx="3718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操作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第三方模块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7" name="流程图: 可选过程 6"/>
          <p:cNvSpPr/>
          <p:nvPr/>
        </p:nvSpPr>
        <p:spPr>
          <a:xfrm>
            <a:off x="4705981" y="801370"/>
            <a:ext cx="3792224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37755" y="853440"/>
            <a:ext cx="3127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04-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操作第三方模块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112010"/>
            <a:ext cx="501713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三、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pip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使用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82370" y="2480310"/>
            <a:ext cx="431326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8.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pip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列出已安装的库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82370" y="2849642"/>
            <a:ext cx="1026148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在命令行中，输入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pip list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或者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pip freeze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,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即可列出已安装的第三方库。如下： 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925" y="3274905"/>
            <a:ext cx="5066677" cy="322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7" name="流程图: 可选过程 6"/>
          <p:cNvSpPr/>
          <p:nvPr/>
        </p:nvSpPr>
        <p:spPr>
          <a:xfrm>
            <a:off x="4705981" y="801370"/>
            <a:ext cx="3792224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37755" y="853440"/>
            <a:ext cx="3127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04-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操作第三方模块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112010"/>
            <a:ext cx="501713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三、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pip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使用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82369" y="2480310"/>
            <a:ext cx="5606357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9.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将已安装的库列表保存到文本文件中</a:t>
            </a:r>
          </a:p>
          <a:p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82369" y="2610882"/>
            <a:ext cx="10261485" cy="1261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如果你现在想把这些库都保存到一个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.txt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的文件中，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可以使用</a:t>
            </a:r>
            <a:r>
              <a:rPr lang="en-US" altLang="zh-CN" sz="4000" dirty="0">
                <a:latin typeface="Arial" panose="020B0604020202020204" pitchFamily="34" charset="0"/>
                <a:ea typeface="+mj-ea"/>
              </a:rPr>
              <a:t> </a:t>
            </a:r>
            <a:r>
              <a:rPr lang="zh-CN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pip freeze &gt; 文件路径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打开命令行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在命令中输入 </a:t>
            </a:r>
            <a:r>
              <a:rPr lang="zh-CN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pip freeze &gt; D:\packages.txt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7" name="流程图: 可选过程 6"/>
          <p:cNvSpPr/>
          <p:nvPr/>
        </p:nvSpPr>
        <p:spPr>
          <a:xfrm>
            <a:off x="4705981" y="801370"/>
            <a:ext cx="3792224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37755" y="853440"/>
            <a:ext cx="3127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04-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操作第三方模块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112010"/>
            <a:ext cx="501713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三、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pip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使用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82369" y="2480310"/>
            <a:ext cx="889450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10.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根据依赖文件批量安装库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82369" y="2907168"/>
            <a:ext cx="10261485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如果你现在想把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.txt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文件中的库都下载下来，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可以使用 </a:t>
            </a:r>
            <a:r>
              <a:rPr lang="zh-CN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pip install -r 文件路径 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。操作如下：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打开命令行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在命令行输入 </a:t>
            </a:r>
            <a:r>
              <a:rPr lang="zh-CN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pip install -r D:\packages.txt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7" name="流程图: 可选过程 6"/>
          <p:cNvSpPr/>
          <p:nvPr/>
        </p:nvSpPr>
        <p:spPr>
          <a:xfrm>
            <a:off x="4705981" y="801370"/>
            <a:ext cx="3792224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37755" y="853440"/>
            <a:ext cx="3127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04-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操作第三方模块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112010"/>
            <a:ext cx="501713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四、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神速安装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82369" y="2503527"/>
            <a:ext cx="10261485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国内的 Python 开发者们也感受到从 PyPi 官网龟速下载极度浪费时间，于是专门开发了国内站点，内容与 PyPi 官网一致。只要我们将 pip 默认的下载源换成国内源，就可以直接从国内站点下载库了，速度由龟速逆转为神速。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002" y="3560426"/>
            <a:ext cx="4201996" cy="123556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7" name="流程图: 可选过程 6"/>
          <p:cNvSpPr/>
          <p:nvPr/>
        </p:nvSpPr>
        <p:spPr>
          <a:xfrm>
            <a:off x="4705981" y="801370"/>
            <a:ext cx="3792224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37755" y="853440"/>
            <a:ext cx="3127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04-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操作第三方模块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112010"/>
            <a:ext cx="501713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四、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神速安装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82370" y="2503527"/>
            <a:ext cx="10261485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阿里云：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hlinkClick r:id="rId5"/>
              </a:rPr>
              <a:t>http://mirrors.aliyun.com/pypi/simple/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 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中国科技大学：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hlinkClick r:id="rId6"/>
              </a:rPr>
              <a:t>https://pypi.mirrors.ustc.edu.cn/simple/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豆瓣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douban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hlinkClick r:id="rId7"/>
              </a:rPr>
              <a:t>http://pypi.douban.com/simple/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 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清华大学：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hlinkClick r:id="rId8"/>
              </a:rPr>
              <a:t>https://pypi.tuna.tsinghua.edu.cn/simple/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 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中国科学技术大学：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hlinkClick r:id="rId9"/>
              </a:rPr>
              <a:t>http://pypi.mirrors.ustc.edu.cn/simple/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80423" y="4303772"/>
            <a:ext cx="98311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换源安装的命令为：</a:t>
            </a:r>
            <a:r>
              <a:rPr lang="zh-CN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pip install 库名 -i 站点网址 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。如：换清华源安装 pyecharts ，使用命令：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10420" y="4833770"/>
            <a:ext cx="5470215" cy="37012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1643380" y="2061845"/>
            <a:ext cx="87229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终身学习  人人为师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4928870" y="3285490"/>
            <a:ext cx="2152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JUST DO IT</a:t>
            </a:r>
            <a:endParaRPr lang="en-US" sz="2400">
              <a:solidFill>
                <a:schemeClr val="accent4"/>
              </a:solidFill>
              <a:latin typeface="思源黑体 CN Light" panose="020B0300000000000000" charset="-122"/>
              <a:ea typeface="思源黑体 CN Light" panose="020B0300000000000000" charset="-122"/>
              <a:cs typeface="+mn-lt"/>
            </a:endParaRPr>
          </a:p>
        </p:txBody>
      </p:sp>
      <p:grpSp>
        <p:nvGrpSpPr>
          <p:cNvPr id="46" name="组合 45"/>
          <p:cNvGrpSpPr/>
          <p:nvPr/>
        </p:nvGrpSpPr>
        <p:grpSpPr>
          <a:xfrm rot="660000">
            <a:off x="-3679190" y="-167005"/>
            <a:ext cx="11438890" cy="2048510"/>
            <a:chOff x="-5240" y="0"/>
            <a:chExt cx="18014" cy="3226"/>
          </a:xfrm>
          <a:solidFill>
            <a:schemeClr val="accent4"/>
          </a:solidFill>
        </p:grpSpPr>
        <p:sp>
          <p:nvSpPr>
            <p:cNvPr id="41" name="直角三角形 40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 rot="20880000">
            <a:off x="4445000" y="4072890"/>
            <a:ext cx="11438890" cy="2501900"/>
            <a:chOff x="4150" y="6860"/>
            <a:chExt cx="18014" cy="3940"/>
          </a:xfrm>
          <a:solidFill>
            <a:schemeClr val="accent4"/>
          </a:solidFill>
        </p:grpSpPr>
        <p:sp>
          <p:nvSpPr>
            <p:cNvPr id="42" name="任意多边形 41"/>
            <p:cNvSpPr/>
            <p:nvPr/>
          </p:nvSpPr>
          <p:spPr>
            <a:xfrm flipH="1">
              <a:off x="9299" y="6860"/>
              <a:ext cx="9914" cy="3940"/>
            </a:xfrm>
            <a:custGeom>
              <a:avLst/>
              <a:gdLst>
                <a:gd name="connsiteX0" fmla="*/ 13 w 10378"/>
                <a:gd name="connsiteY0" fmla="*/ 3940 h 3940"/>
                <a:gd name="connsiteX1" fmla="*/ 0 w 10378"/>
                <a:gd name="connsiteY1" fmla="*/ 0 h 3940"/>
                <a:gd name="connsiteX2" fmla="*/ 10378 w 10378"/>
                <a:gd name="connsiteY2" fmla="*/ 3940 h 3940"/>
                <a:gd name="connsiteX3" fmla="*/ 13 w 10378"/>
                <a:gd name="connsiteY3" fmla="*/ 3940 h 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78" h="3940">
                  <a:moveTo>
                    <a:pt x="13" y="3940"/>
                  </a:moveTo>
                  <a:lnTo>
                    <a:pt x="0" y="0"/>
                  </a:lnTo>
                  <a:lnTo>
                    <a:pt x="10378" y="3940"/>
                  </a:lnTo>
                  <a:lnTo>
                    <a:pt x="13" y="394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 rot="20280000">
              <a:off x="4150" y="9225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 rot="4200000">
            <a:off x="5400040" y="70485"/>
            <a:ext cx="11438890" cy="2048510"/>
            <a:chOff x="-5240" y="0"/>
            <a:chExt cx="18014" cy="32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9" name="直角三角形 48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 rot="240000" flipV="1">
            <a:off x="-3672840" y="4742815"/>
            <a:ext cx="11438890" cy="2058035"/>
            <a:chOff x="-5240" y="0"/>
            <a:chExt cx="18014" cy="32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2" name="直角三角形 51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1C79A786-735B-7DA5-E63E-40823BC7E901}"/>
              </a:ext>
            </a:extLst>
          </p:cNvPr>
          <p:cNvSpPr txBox="1"/>
          <p:nvPr/>
        </p:nvSpPr>
        <p:spPr>
          <a:xfrm>
            <a:off x="1899603" y="3862705"/>
            <a:ext cx="8210550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@Logoc_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顾卿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一、模块介绍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480310"/>
            <a:ext cx="960247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模块是一个包含所有你定义的函数和变量的文件，其扩展名为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.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。模块可以被其它程序引入，以使用该模块中的函数等功能。这也是使用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python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标准库的方法。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963849" y="801370"/>
            <a:ext cx="3044078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195623" y="853440"/>
            <a:ext cx="251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01-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模块介绍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一、导入模块的方式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480310"/>
            <a:ext cx="960247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import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module_name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 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from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module_name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import name1,name2..  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from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module_name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import *  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from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module_name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import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func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as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demo_func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 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963849" y="801370"/>
            <a:ext cx="3044078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195623" y="853440"/>
            <a:ext cx="251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导入模块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sys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模块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480310"/>
            <a:ext cx="960247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作用：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sys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模块是与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python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解释器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交互模块 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流程图: 可选过程 6"/>
          <p:cNvSpPr/>
          <p:nvPr/>
        </p:nvSpPr>
        <p:spPr>
          <a:xfrm>
            <a:off x="4963849" y="801370"/>
            <a:ext cx="3044078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195623" y="853440"/>
            <a:ext cx="251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03-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内置模块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8149" y="3217942"/>
            <a:ext cx="4730056" cy="12723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772" y="2959446"/>
            <a:ext cx="5694295" cy="3524481"/>
          </a:xfrm>
          <a:prstGeom prst="rect">
            <a:avLst/>
          </a:prstGeom>
        </p:spPr>
      </p:pic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二、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os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模块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480310"/>
            <a:ext cx="960247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作用：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os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模块是与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操作系统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相关的模块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流程图: 可选过程 6"/>
          <p:cNvSpPr/>
          <p:nvPr/>
        </p:nvSpPr>
        <p:spPr>
          <a:xfrm>
            <a:off x="4963849" y="801370"/>
            <a:ext cx="3044078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195623" y="853440"/>
            <a:ext cx="251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03-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内置模块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三、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time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模块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480310"/>
            <a:ext cx="960247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作用：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time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模块是与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时间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相关的模块 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963849" y="801370"/>
            <a:ext cx="3044078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195623" y="853440"/>
            <a:ext cx="251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03-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内置模块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5625" y="3013185"/>
            <a:ext cx="6320062" cy="27964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四、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random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模块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480310"/>
            <a:ext cx="960247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作用：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random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模块是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随机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模块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963849" y="801370"/>
            <a:ext cx="3044078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195623" y="853440"/>
            <a:ext cx="251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03-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内置模块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5262" y="3010337"/>
            <a:ext cx="6547689" cy="27243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五、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json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模块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480310"/>
            <a:ext cx="9602470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Json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是一种使用广泛的轻量数据格式。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Python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标准库中的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json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模块提供了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Json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数据的处理功能。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由于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Json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与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Python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中的字典格式非常像。所以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Python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中的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json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模块也相当于是用来使</a:t>
            </a:r>
            <a:r>
              <a:rPr lang="en-US" altLang="zh-CN" dirty="0" err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json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与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字典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做转换。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注意：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Json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中的数据必须使用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双引号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包裹。</a:t>
            </a: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流程图: 可选过程 6"/>
          <p:cNvSpPr/>
          <p:nvPr/>
        </p:nvSpPr>
        <p:spPr>
          <a:xfrm>
            <a:off x="4963849" y="801370"/>
            <a:ext cx="3044078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195623" y="853440"/>
            <a:ext cx="251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03-</a:t>
            </a: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内置模块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jb3VudCI6MSwiaGRpZCI6IjU0ZWM5ZGYyMGUzMjI0NDllNWJhZWU5ZDAyZWNiMjQ1IiwidXNlckNvdW50Ijox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991</Words>
  <Application>Microsoft Office PowerPoint</Application>
  <PresentationFormat>宽屏</PresentationFormat>
  <Paragraphs>110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思源黑体 CN Light</vt:lpstr>
      <vt:lpstr>微软雅黑</vt:lpstr>
      <vt:lpstr>微软雅黑 Light</vt:lpstr>
      <vt:lpstr>Arial</vt:lpstr>
      <vt:lpstr>Calibri</vt:lpstr>
      <vt:lpstr>Comic Sans MS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2331106450@qq.com</cp:lastModifiedBy>
  <cp:revision>219</cp:revision>
  <dcterms:created xsi:type="dcterms:W3CDTF">2020-04-17T14:34:00Z</dcterms:created>
  <dcterms:modified xsi:type="dcterms:W3CDTF">2022-06-10T05:28:59Z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KSOTemplateUUID">
    <vt:lpwstr>v1.0_mb_EeIRQkxMpoj9Y8Coa1qz8w==</vt:lpwstr>
  </property>
  <property fmtid="{D5CDD505-2E9C-101B-9397-08002B2CF9AE}" pid="4" name="ICV">
    <vt:lpwstr>A7F9A944652F4BF5A4AB81FA3383B3BB</vt:lpwstr>
  </property>
</Properties>
</file>