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47" r:id="rId5"/>
    <p:sldId id="448" r:id="rId6"/>
    <p:sldId id="449" r:id="rId7"/>
    <p:sldId id="450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F856336-674F-0D69-0EC9-77487F7E3184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A37F46-A20D-38BF-1F9E-17D85E20B2E5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self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参数介绍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82935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33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04-self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参数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2370" y="2599876"/>
            <a:ext cx="1013904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在类当中定义方法时，会发现系统帮我们自动创建了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self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参数，并且在调用对象的该方法时，也无需传入 self 参数。那这个 self 是什么？</a:t>
            </a:r>
          </a:p>
          <a:p>
            <a:pPr lvl="0"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indent="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实际上，我们需要明确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self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的两个概念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self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本身是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形参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self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就是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对象本身</a:t>
            </a:r>
          </a:p>
          <a:p>
            <a:pPr lvl="0" indent="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self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参数介绍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829357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33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04-self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参数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612577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：实现以下操作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定义类为：学生类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创建对象：李四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在类中定义方法：打印李四信息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67" y="2457450"/>
            <a:ext cx="40290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init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687196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牛逼的方法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612577"/>
            <a:ext cx="1013904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方法称为初始化方法，也可称为构造方法。在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创建对象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时，会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自动执行该方法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，为对象的属性设置初始值。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2370" y="3535907"/>
            <a:ext cx="101390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如以下代码，会先输出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--1--,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还是先输出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--2--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784" y="4013866"/>
            <a:ext cx="3276508" cy="1291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__str__()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687196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304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牛逼的方法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612577"/>
            <a:ext cx="10139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如果在开发中，希望打印输出对象变量时，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能够打印自定义的内容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。就可以使用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__str__()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方法，将自定义内容通过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return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关键字返回。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注意：返回值必须是字符串。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私有属性与私有方法介绍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731698" y="801370"/>
            <a:ext cx="538402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63473" y="853440"/>
            <a:ext cx="444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私有属性与私有方法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612577"/>
            <a:ext cx="103149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在实际开发中，对象的某些属性或者方法，只希望在对象的内部使用，这时，我们就可以使用私有属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性和私有方法。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私有属性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731698" y="801370"/>
            <a:ext cx="538402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63473" y="853440"/>
            <a:ext cx="444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私有属性与私有方法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612577"/>
            <a:ext cx="1031497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私有属性：就是对象不希望公开的属性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定义方式：在属性名前面增加两个下划线（例如：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）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练习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定义类为：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创建对象：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rose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初始化对象属性：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name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age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要求：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age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不能在类的外部访问</a:t>
            </a:r>
          </a:p>
          <a:p>
            <a:pPr marL="342900" lvl="0" indent="-342900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私有属性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3731698" y="801370"/>
            <a:ext cx="538402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63473" y="853440"/>
            <a:ext cx="444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私有属性与私有方法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64946"/>
            <a:ext cx="101390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一定要在类的外部访问到对象的私有属性，如何实现？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可以通过类的内部的方法访问私有属性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通过类的内部方法将私有属性返回出去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在类的外部调用该方法并且接收就可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方法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731698" y="801370"/>
            <a:ext cx="538402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63473" y="853440"/>
            <a:ext cx="444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私有属性与私有方法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64946"/>
            <a:ext cx="1013904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私有方法：就是对象不希望公开的方法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定义方式：在方法名前面增加两个下划线（例如：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）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中，并没有真正意义上的私有，只有伪私有。当我们在访问时，以 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._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__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私有属</a:t>
            </a:r>
          </a:p>
          <a:p>
            <a:pPr marL="342900" lvl="0" indent="-34290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性 即可访问，私有方法同理。但是不建议使用。</a:t>
            </a:r>
          </a:p>
          <a:p>
            <a:pPr marL="342900" lvl="0" indent="-342900" algn="l">
              <a:buFont typeface="Wingdings" panose="05000000000000000000" charset="0"/>
              <a:buNone/>
            </a:pP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22761" y="2059285"/>
            <a:ext cx="324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类与对象的关系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113540" y="2647950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类与对象的定义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9481" y="3234055"/>
            <a:ext cx="28512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self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参数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14810" y="3819977"/>
            <a:ext cx="477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__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init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__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方法与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__str__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9830" y="4500880"/>
            <a:ext cx="3933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-私有属性与私有方法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一、面向对象介绍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面向对象编程：Object Oriented Programming，简称OOP，是一种程序设计思想。</a:t>
            </a:r>
          </a:p>
          <a:p>
            <a:pPr lvl="0" algn="l">
              <a:buFont typeface="Wingdings" panose="05000000000000000000" charset="0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注意：与之对应的是面向过程编程思想。实际上，能够使用面向对象编程思想实现的程序，也都能通过面向过程完成。只是看哪种思想更适合当前开发需求。</a:t>
            </a:r>
          </a:p>
          <a:p>
            <a:pPr lvl="0" algn="l">
              <a:buFont typeface="Wingdings" panose="05000000000000000000" charset="0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面向过程与面向对象区别：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面向过程：根据业务逻辑从上到下写代码  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面向对象：将数据与函数绑定到一起，进行封装。减少重复代码的重写过程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面向对象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类是抽象的概念，仅仅是模板。用来描述具有相同属性和方法的对象的集合。比如："人"是一个类。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类与对象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3554849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二、对象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923149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某一个具体事物的存在 ,在现实世界中可以是看得见摸得着的。 比如："胡歌"就是一个对象。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三、类与对象的关系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那么实际上，我们可以进行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对象归类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类与对象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2552948" y="2966470"/>
            <a:ext cx="1223040" cy="463986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705352" y="3027971"/>
            <a:ext cx="10706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学生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号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1182370" y="3867817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76894" y="3984646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姓名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2733342" y="3867817"/>
            <a:ext cx="1042646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955350" y="3984646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年龄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4468076" y="3867817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662600" y="3984646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学习</a:t>
            </a:r>
          </a:p>
        </p:txBody>
      </p: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1689951" y="3442458"/>
            <a:ext cx="1015401" cy="42535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8" idx="0"/>
          </p:cNvCxnSpPr>
          <p:nvPr/>
        </p:nvCxnSpPr>
        <p:spPr>
          <a:xfrm>
            <a:off x="3212933" y="3475611"/>
            <a:ext cx="41732" cy="3922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0"/>
          </p:cNvCxnSpPr>
          <p:nvPr/>
        </p:nvCxnSpPr>
        <p:spPr>
          <a:xfrm>
            <a:off x="3734256" y="3402112"/>
            <a:ext cx="1241401" cy="4657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/>
          <p:cNvSpPr/>
          <p:nvPr/>
        </p:nvSpPr>
        <p:spPr>
          <a:xfrm>
            <a:off x="2552948" y="4470807"/>
            <a:ext cx="1223040" cy="463986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705352" y="4532308"/>
            <a:ext cx="10706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学生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号</a:t>
            </a:r>
          </a:p>
        </p:txBody>
      </p:sp>
      <p:sp>
        <p:nvSpPr>
          <p:cNvPr id="66" name="矩形: 圆角 65"/>
          <p:cNvSpPr/>
          <p:nvPr/>
        </p:nvSpPr>
        <p:spPr>
          <a:xfrm>
            <a:off x="1182370" y="5372154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376894" y="5488983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姓名</a:t>
            </a:r>
          </a:p>
        </p:txBody>
      </p:sp>
      <p:sp>
        <p:nvSpPr>
          <p:cNvPr id="68" name="矩形: 圆角 67"/>
          <p:cNvSpPr/>
          <p:nvPr/>
        </p:nvSpPr>
        <p:spPr>
          <a:xfrm>
            <a:off x="2733342" y="5372154"/>
            <a:ext cx="1042646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955350" y="5488983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年龄</a:t>
            </a:r>
          </a:p>
        </p:txBody>
      </p:sp>
      <p:sp>
        <p:nvSpPr>
          <p:cNvPr id="70" name="矩形: 圆角 69"/>
          <p:cNvSpPr/>
          <p:nvPr/>
        </p:nvSpPr>
        <p:spPr>
          <a:xfrm>
            <a:off x="4468076" y="5372154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662600" y="5488983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学习</a:t>
            </a:r>
          </a:p>
        </p:txBody>
      </p:sp>
      <p:cxnSp>
        <p:nvCxnSpPr>
          <p:cNvPr id="72" name="直接箭头连接符 71"/>
          <p:cNvCxnSpPr>
            <a:endCxn id="66" idx="0"/>
          </p:cNvCxnSpPr>
          <p:nvPr/>
        </p:nvCxnSpPr>
        <p:spPr>
          <a:xfrm flipH="1">
            <a:off x="1689951" y="4946795"/>
            <a:ext cx="1015401" cy="42535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68" idx="0"/>
          </p:cNvCxnSpPr>
          <p:nvPr/>
        </p:nvCxnSpPr>
        <p:spPr>
          <a:xfrm>
            <a:off x="3212933" y="4979948"/>
            <a:ext cx="41732" cy="3922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0" idx="0"/>
          </p:cNvCxnSpPr>
          <p:nvPr/>
        </p:nvCxnSpPr>
        <p:spPr>
          <a:xfrm>
            <a:off x="3734256" y="4906449"/>
            <a:ext cx="1241401" cy="4657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箭头: 右 75"/>
          <p:cNvSpPr/>
          <p:nvPr/>
        </p:nvSpPr>
        <p:spPr>
          <a:xfrm>
            <a:off x="6103571" y="3926069"/>
            <a:ext cx="326500" cy="369332"/>
          </a:xfrm>
          <a:prstGeom prst="rightArrow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/>
          <p:cNvSpPr/>
          <p:nvPr/>
        </p:nvSpPr>
        <p:spPr>
          <a:xfrm>
            <a:off x="8256165" y="3388296"/>
            <a:ext cx="1223040" cy="463986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408569" y="3449797"/>
            <a:ext cx="10706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学生类</a:t>
            </a:r>
          </a:p>
        </p:txBody>
      </p:sp>
      <p:sp>
        <p:nvSpPr>
          <p:cNvPr id="79" name="矩形: 圆角 78"/>
          <p:cNvSpPr/>
          <p:nvPr/>
        </p:nvSpPr>
        <p:spPr>
          <a:xfrm>
            <a:off x="6885587" y="4289643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080111" y="4406472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张三</a:t>
            </a:r>
          </a:p>
        </p:txBody>
      </p:sp>
      <p:sp>
        <p:nvSpPr>
          <p:cNvPr id="81" name="矩形: 圆角 80"/>
          <p:cNvSpPr/>
          <p:nvPr/>
        </p:nvSpPr>
        <p:spPr>
          <a:xfrm>
            <a:off x="8436559" y="4289643"/>
            <a:ext cx="1042646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8658567" y="4406472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李四</a:t>
            </a:r>
          </a:p>
        </p:txBody>
      </p:sp>
      <p:sp>
        <p:nvSpPr>
          <p:cNvPr id="83" name="矩形: 圆角 82"/>
          <p:cNvSpPr/>
          <p:nvPr/>
        </p:nvSpPr>
        <p:spPr>
          <a:xfrm>
            <a:off x="10171293" y="4289643"/>
            <a:ext cx="1015162" cy="486161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0365817" y="4406472"/>
            <a:ext cx="7486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王五</a:t>
            </a:r>
          </a:p>
        </p:txBody>
      </p:sp>
      <p:cxnSp>
        <p:nvCxnSpPr>
          <p:cNvPr id="85" name="直接箭头连接符 84"/>
          <p:cNvCxnSpPr>
            <a:endCxn id="79" idx="0"/>
          </p:cNvCxnSpPr>
          <p:nvPr/>
        </p:nvCxnSpPr>
        <p:spPr>
          <a:xfrm flipH="1">
            <a:off x="7393168" y="3864284"/>
            <a:ext cx="1015401" cy="42535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81" idx="0"/>
          </p:cNvCxnSpPr>
          <p:nvPr/>
        </p:nvCxnSpPr>
        <p:spPr>
          <a:xfrm>
            <a:off x="8916150" y="3897437"/>
            <a:ext cx="41732" cy="3922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3" idx="0"/>
          </p:cNvCxnSpPr>
          <p:nvPr/>
        </p:nvCxnSpPr>
        <p:spPr>
          <a:xfrm>
            <a:off x="9438108" y="3823938"/>
            <a:ext cx="1241401" cy="46570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三、类与对象的关系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类与对象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2370" y="2599876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：下面哪些是类，哪些是对象？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A.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汽车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奔驰大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G550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C.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水果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 D.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红富士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一、类的构成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类的构成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2370" y="2599876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类主要由 3 部分构成： 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由3个部分构成 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类的名称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类名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类的属性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一组数据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类的方法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允许对类进行操作的方法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二、类的定义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类的构成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2370" y="2599876"/>
            <a:ext cx="101390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中使用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关键字来定义类，其基本结构如下：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712" y="3178621"/>
            <a:ext cx="2515071" cy="6463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2370" y="416943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三、创建对象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4657296"/>
            <a:ext cx="101390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ython 中，可以根据已经定义的类去创建出一个个对象，语法如下：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712" y="5146194"/>
            <a:ext cx="2118084" cy="430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四、类的构成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12161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66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类的构成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82370" y="2599876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：实现以下操作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创建类：学生类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创建对象：张三</a:t>
            </a:r>
          </a:p>
          <a:p>
            <a:pPr marL="342900" lvl="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在类中定义方法输出：张三学习Python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490787"/>
            <a:ext cx="36861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宽屏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203</cp:revision>
  <dcterms:created xsi:type="dcterms:W3CDTF">2020-04-17T14:34:00Z</dcterms:created>
  <dcterms:modified xsi:type="dcterms:W3CDTF">2022-06-06T06:08:07Z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