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27"/>
  </p:handoutMasterIdLst>
  <p:sldIdLst>
    <p:sldId id="256" r:id="rId3"/>
    <p:sldId id="257" r:id="rId4"/>
    <p:sldId id="258" r:id="rId5"/>
    <p:sldId id="259" r:id="rId7"/>
    <p:sldId id="260" r:id="rId8"/>
    <p:sldId id="262" r:id="rId9"/>
    <p:sldId id="263" r:id="rId10"/>
    <p:sldId id="265" r:id="rId11"/>
    <p:sldId id="267" r:id="rId12"/>
    <p:sldId id="268" r:id="rId13"/>
    <p:sldId id="270" r:id="rId14"/>
    <p:sldId id="271" r:id="rId15"/>
    <p:sldId id="273" r:id="rId16"/>
    <p:sldId id="275" r:id="rId17"/>
    <p:sldId id="276" r:id="rId18"/>
    <p:sldId id="278" r:id="rId19"/>
    <p:sldId id="280" r:id="rId20"/>
    <p:sldId id="282" r:id="rId21"/>
    <p:sldId id="281" r:id="rId22"/>
    <p:sldId id="284" r:id="rId23"/>
    <p:sldId id="285" r:id="rId24"/>
    <p:sldId id="286" r:id="rId25"/>
    <p:sldId id="287"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6"/>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p:sp>
        <p:nvSpPr>
          <p:cNvPr id="2" name="标题 1"/>
          <p:cNvSpPr>
            <a:spLocks noGrp="true"/>
          </p:cNvSpPr>
          <p:nvPr>
            <p:ph type="ctrTitle"/>
          </p:nvPr>
        </p:nvSpPr>
        <p:spPr/>
        <p:txBody>
          <a:bodyPr/>
          <a:p>
            <a:r>
              <a:rPr lang="zh-CN" altLang="en-US">
                <a:solidFill>
                  <a:schemeClr val="bg1"/>
                </a:solidFill>
              </a:rPr>
              <a:t>消息队列</a:t>
            </a:r>
            <a:endParaRPr lang="zh-CN" altLang="en-US">
              <a:solidFill>
                <a:schemeClr val="bg1"/>
              </a:solidFill>
            </a:endParaRPr>
          </a:p>
        </p:txBody>
      </p:sp>
      <p:sp>
        <p:nvSpPr>
          <p:cNvPr id="3" name="副标题 2"/>
          <p:cNvSpPr>
            <a:spLocks noGrp="true"/>
          </p:cNvSpPr>
          <p:nvPr>
            <p:ph type="subTitle" idx="1"/>
          </p:nvPr>
        </p:nvSpPr>
        <p:spPr/>
        <p:txBody>
          <a:bodyPr/>
          <a:p>
            <a:r>
              <a:rPr lang="zh-CN" altLang="en-US" sz="3200">
                <a:solidFill>
                  <a:schemeClr val="bg1"/>
                </a:solidFill>
              </a:rPr>
              <a:t>对比</a:t>
            </a:r>
            <a:r>
              <a:rPr lang="en-US" altLang="zh-CN" sz="3200">
                <a:solidFill>
                  <a:schemeClr val="bg1"/>
                </a:solidFill>
              </a:rPr>
              <a:t>Redis,ZeroMQ,Beanstalkd,RabbitMQ,Kafka</a:t>
            </a:r>
            <a:endParaRPr lang="en-US" altLang="zh-CN" sz="3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en-US" altLang="zh-CN" sz="4000">
                <a:solidFill>
                  <a:schemeClr val="bg1"/>
                </a:solidFill>
              </a:rPr>
              <a:t>Beanstalkd</a:t>
            </a:r>
            <a:endParaRPr lang="en-US" altLang="zh-CN" sz="4000">
              <a:solidFill>
                <a:schemeClr val="bg1"/>
              </a:solidFill>
            </a:endParaRPr>
          </a:p>
        </p:txBody>
      </p:sp>
      <p:sp>
        <p:nvSpPr>
          <p:cNvPr id="4" name="文本框 3"/>
          <p:cNvSpPr txBox="true"/>
          <p:nvPr/>
        </p:nvSpPr>
        <p:spPr>
          <a:xfrm>
            <a:off x="1046480" y="2112010"/>
            <a:ext cx="10386695" cy="4584700"/>
          </a:xfrm>
          <a:prstGeom prst="rect">
            <a:avLst/>
          </a:prstGeom>
          <a:noFill/>
        </p:spPr>
        <p:txBody>
          <a:bodyPr wrap="square" rtlCol="0">
            <a:spAutoFit/>
          </a:bodyPr>
          <a:p>
            <a:pPr algn="l"/>
            <a:r>
              <a:rPr lang="en-US" altLang="zh-CN" sz="2400">
                <a:solidFill>
                  <a:schemeClr val="bg1"/>
                </a:solidFill>
                <a:latin typeface="+mn-ea"/>
                <a:cs typeface="+mn-ea"/>
              </a:rPr>
              <a:t>Beanstalkd，一个高性能、轻量级的分布式内存队列系统</a:t>
            </a:r>
            <a:endParaRPr lang="en-US" altLang="zh-CN" sz="3200">
              <a:solidFill>
                <a:schemeClr val="bg1"/>
              </a:solidFill>
              <a:latin typeface="+mn-ea"/>
              <a:cs typeface="+mn-ea"/>
            </a:endParaRPr>
          </a:p>
          <a:p>
            <a:pPr algn="l"/>
            <a:endParaRPr lang="en-US" altLang="zh-CN" sz="3200">
              <a:solidFill>
                <a:schemeClr val="bg1"/>
              </a:solidFill>
              <a:latin typeface="+mn-ea"/>
              <a:cs typeface="+mn-ea"/>
            </a:endParaRPr>
          </a:p>
          <a:p>
            <a:pPr algn="l"/>
            <a:r>
              <a:rPr lang="en-US" altLang="zh-CN" sz="3200">
                <a:solidFill>
                  <a:schemeClr val="bg1"/>
                </a:solidFill>
                <a:latin typeface="+mn-ea"/>
                <a:cs typeface="+mn-ea"/>
              </a:rPr>
              <a:t>Tube </a:t>
            </a:r>
            <a:r>
              <a:rPr lang="zh-CN" altLang="en-US" sz="3200">
                <a:solidFill>
                  <a:schemeClr val="bg1"/>
                </a:solidFill>
                <a:latin typeface="+mn-ea"/>
                <a:cs typeface="+mn-ea"/>
              </a:rPr>
              <a:t>：</a:t>
            </a:r>
            <a:r>
              <a:rPr lang="en-US" altLang="zh-CN" sz="3200">
                <a:solidFill>
                  <a:schemeClr val="bg1"/>
                </a:solidFill>
                <a:latin typeface="+mn-ea"/>
                <a:cs typeface="+mn-ea"/>
              </a:rPr>
              <a:t>任务队列</a:t>
            </a:r>
            <a:r>
              <a:rPr lang="zh-CN" altLang="en-US" sz="3200">
                <a:solidFill>
                  <a:schemeClr val="bg1"/>
                </a:solidFill>
                <a:latin typeface="+mn-ea"/>
                <a:cs typeface="+mn-ea"/>
              </a:rPr>
              <a:t>名称</a:t>
            </a:r>
            <a:r>
              <a:rPr lang="en-US" altLang="zh-CN" sz="3200">
                <a:solidFill>
                  <a:schemeClr val="bg1"/>
                </a:solidFill>
                <a:latin typeface="+mn-ea"/>
                <a:cs typeface="+mn-ea"/>
              </a:rPr>
              <a:t>.</a:t>
            </a:r>
            <a:endParaRPr lang="zh-CN" altLang="en-US">
              <a:solidFill>
                <a:schemeClr val="bg1"/>
              </a:solidFill>
            </a:endParaRPr>
          </a:p>
          <a:p>
            <a:pPr algn="l"/>
            <a:endParaRPr lang="en-US" altLang="zh-CN" sz="3200">
              <a:solidFill>
                <a:schemeClr val="bg1"/>
              </a:solidFill>
            </a:endParaRPr>
          </a:p>
          <a:p>
            <a:pPr algn="l"/>
            <a:r>
              <a:rPr lang="en-US" altLang="zh-CN" sz="3200">
                <a:solidFill>
                  <a:schemeClr val="bg1"/>
                </a:solidFill>
                <a:latin typeface="+mn-ea"/>
              </a:rPr>
              <a:t>Job</a:t>
            </a:r>
            <a:r>
              <a:rPr lang="zh-CN" altLang="en-US" sz="3200">
                <a:solidFill>
                  <a:schemeClr val="bg1"/>
                </a:solidFill>
              </a:rPr>
              <a:t>：任务在队里之中被称作 Job</a:t>
            </a:r>
            <a:r>
              <a:rPr lang="en-US" altLang="zh-CN" sz="3200">
                <a:solidFill>
                  <a:schemeClr val="bg1"/>
                </a:solidFill>
              </a:rPr>
              <a:t>.</a:t>
            </a:r>
            <a:endParaRPr lang="en-US" altLang="zh-CN" sz="3200">
              <a:solidFill>
                <a:schemeClr val="bg1"/>
              </a:solidFill>
            </a:endParaRPr>
          </a:p>
          <a:p>
            <a:pPr algn="l"/>
            <a:endParaRPr lang="en-US" altLang="zh-CN" sz="3200">
              <a:solidFill>
                <a:schemeClr val="bg1"/>
              </a:solidFill>
            </a:endParaRPr>
          </a:p>
          <a:p>
            <a:pPr algn="l"/>
            <a:endParaRPr lang="en-US" altLang="zh-CN" sz="3200">
              <a:solidFill>
                <a:schemeClr val="bg1"/>
              </a:solidFill>
            </a:endParaRPr>
          </a:p>
          <a:p>
            <a:pPr algn="l"/>
            <a:r>
              <a:rPr lang="zh-CN" altLang="en-US" sz="2000">
                <a:solidFill>
                  <a:schemeClr val="bg1"/>
                </a:solidFill>
              </a:rPr>
              <a:t>https://segmentfault.com/a/1190000014803344</a:t>
            </a:r>
            <a:endParaRPr lang="zh-CN" altLang="en-US" sz="2000">
              <a:solidFill>
                <a:schemeClr val="bg1"/>
              </a:solidFill>
            </a:endParaRPr>
          </a:p>
          <a:p>
            <a:pPr algn="l"/>
            <a:r>
              <a:rPr lang="zh-CN" altLang="en-US" sz="2000">
                <a:solidFill>
                  <a:schemeClr val="bg1"/>
                </a:solidFill>
              </a:rPr>
              <a:t>https://github.com/beanstalkd/beanstalkd/wiki/Tools</a:t>
            </a:r>
            <a:endParaRPr lang="zh-CN" altLang="en-US" sz="3200">
              <a:solidFill>
                <a:schemeClr val="bg1"/>
              </a:solidFill>
            </a:endParaRPr>
          </a:p>
          <a:p>
            <a:pPr algn="l"/>
            <a:r>
              <a:rPr lang="en-US" altLang="zh-CN"/>
              <a:t>	</a:t>
            </a:r>
            <a:endParaRPr lang="en-US" altLang="zh-CN"/>
          </a:p>
          <a:p>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a:xfrm>
            <a:off x="1168400" y="513715"/>
            <a:ext cx="10515600" cy="1734185"/>
          </a:xfrm>
        </p:spPr>
        <p:txBody>
          <a:bodyPr>
            <a:noAutofit/>
          </a:bodyPr>
          <a:p>
            <a:r>
              <a:rPr lang="zh-CN" altLang="en-US" sz="2000">
                <a:solidFill>
                  <a:schemeClr val="bg1"/>
                </a:solidFill>
              </a:rPr>
              <a:t>put： 将一个任务放置进 tube 中</a:t>
            </a:r>
            <a:br>
              <a:rPr lang="zh-CN" altLang="en-US" sz="2000">
                <a:solidFill>
                  <a:schemeClr val="bg1"/>
                </a:solidFill>
              </a:rPr>
            </a:br>
            <a:r>
              <a:rPr lang="zh-CN" altLang="en-US" sz="2000">
                <a:solidFill>
                  <a:schemeClr val="bg1"/>
                </a:solidFill>
              </a:rPr>
              <a:t>deayed： 这个任务现在再等待中，需要若干秒才能准备完毕【延迟队列】</a:t>
            </a:r>
            <a:br>
              <a:rPr lang="zh-CN" altLang="en-US" sz="2000">
                <a:solidFill>
                  <a:schemeClr val="bg1"/>
                </a:solidFill>
              </a:rPr>
            </a:br>
            <a:r>
              <a:rPr lang="zh-CN" altLang="en-US" sz="2000">
                <a:solidFill>
                  <a:schemeClr val="bg1"/>
                </a:solidFill>
              </a:rPr>
              <a:t>ready： 这个任务已经准备好了，可以消费了。所有的消费都是要从取 ready 状态的 job</a:t>
            </a:r>
            <a:br>
              <a:rPr lang="zh-CN" altLang="en-US" sz="2000">
                <a:solidFill>
                  <a:schemeClr val="bg1"/>
                </a:solidFill>
              </a:rPr>
            </a:br>
            <a:r>
              <a:rPr lang="zh-CN" altLang="en-US" sz="2000">
                <a:solidFill>
                  <a:schemeClr val="bg1"/>
                </a:solidFill>
              </a:rPr>
              <a:t>reserved： 这个任务已经被消费者消费</a:t>
            </a:r>
            <a:br>
              <a:rPr lang="zh-CN" altLang="en-US" sz="2000">
                <a:solidFill>
                  <a:schemeClr val="bg1"/>
                </a:solidFill>
              </a:rPr>
            </a:br>
            <a:r>
              <a:rPr lang="zh-CN" altLang="en-US" sz="2000">
                <a:solidFill>
                  <a:schemeClr val="bg1"/>
                </a:solidFill>
              </a:rPr>
              <a:t>release： 这个 job 执行失败了，把它放进 ready 状态队列中。让其他队列执行</a:t>
            </a:r>
            <a:br>
              <a:rPr lang="zh-CN" altLang="en-US" sz="2000">
                <a:solidFill>
                  <a:schemeClr val="bg1"/>
                </a:solidFill>
              </a:rPr>
            </a:br>
            <a:r>
              <a:rPr lang="zh-CN" altLang="en-US" sz="2000">
                <a:solidFill>
                  <a:schemeClr val="bg1"/>
                </a:solidFill>
              </a:rPr>
              <a:t>bury： 这个 job 执行失败了，但不希望其他队列执行，先把它埋起来</a:t>
            </a:r>
            <a:endParaRPr lang="zh-CN" altLang="en-US" sz="2000">
              <a:solidFill>
                <a:schemeClr val="bg1"/>
              </a:solidFill>
            </a:endParaRPr>
          </a:p>
        </p:txBody>
      </p:sp>
      <p:pic>
        <p:nvPicPr>
          <p:cNvPr id="4" name="图片 3"/>
          <p:cNvPicPr>
            <a:picLocks noChangeAspect="true"/>
          </p:cNvPicPr>
          <p:nvPr/>
        </p:nvPicPr>
        <p:blipFill>
          <a:blip r:embed="rId1"/>
          <a:stretch>
            <a:fillRect/>
          </a:stretch>
        </p:blipFill>
        <p:spPr>
          <a:xfrm>
            <a:off x="2167890" y="2311400"/>
            <a:ext cx="7274560" cy="45275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a:xfrm>
            <a:off x="647700" y="258445"/>
            <a:ext cx="10934065" cy="6363335"/>
          </a:xfrm>
        </p:spPr>
        <p:txBody>
          <a:bodyPr>
            <a:normAutofit/>
          </a:bodyPr>
          <a:p>
            <a:r>
              <a:rPr lang="en-US" altLang="zh-CN" sz="4000">
                <a:solidFill>
                  <a:schemeClr val="bg1"/>
                </a:solidFill>
                <a:latin typeface="+mn-ea"/>
                <a:ea typeface="+mn-ea"/>
                <a:cs typeface="+mn-ea"/>
              </a:rPr>
              <a:t>Beanstalkd</a:t>
            </a:r>
            <a:br>
              <a:rPr lang="en-US" altLang="zh-CN" sz="4000">
                <a:solidFill>
                  <a:schemeClr val="bg1"/>
                </a:solidFill>
                <a:latin typeface="+mn-ea"/>
                <a:ea typeface="+mn-ea"/>
                <a:cs typeface="+mn-ea"/>
              </a:rPr>
            </a:br>
            <a:br>
              <a:rPr lang="en-US" altLang="zh-CN">
                <a:solidFill>
                  <a:schemeClr val="bg1"/>
                </a:solidFill>
                <a:latin typeface="+mn-ea"/>
                <a:ea typeface="+mn-ea"/>
                <a:cs typeface="+mn-ea"/>
              </a:rPr>
            </a:br>
            <a:r>
              <a:rPr lang="en-US" altLang="zh-CN" sz="2000">
                <a:solidFill>
                  <a:schemeClr val="bg1"/>
                </a:solidFill>
                <a:latin typeface="+mn-ea"/>
                <a:ea typeface="+mn-ea"/>
                <a:cs typeface="+mn-ea"/>
              </a:rPr>
              <a:t>B</a:t>
            </a:r>
            <a:r>
              <a:rPr lang="zh-CN" altLang="en-US" sz="2000">
                <a:solidFill>
                  <a:schemeClr val="bg1"/>
                </a:solidFill>
                <a:latin typeface="+mn-ea"/>
                <a:ea typeface="+mn-ea"/>
                <a:cs typeface="+mn-ea"/>
              </a:rPr>
              <a:t>eanstalkd是基于内存的任务队列，性能较高。</a:t>
            </a: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r>
              <a:rPr lang="zh-CN" altLang="en-US" sz="2000">
                <a:solidFill>
                  <a:schemeClr val="bg1"/>
                </a:solidFill>
                <a:latin typeface="+mn-ea"/>
                <a:ea typeface="+mn-ea"/>
                <a:cs typeface="+mn-ea"/>
              </a:rPr>
              <a:t>每个job有多种状态，状态之间可以相互转换。</a:t>
            </a: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r>
              <a:rPr lang="zh-CN" altLang="en-US" sz="2000">
                <a:solidFill>
                  <a:schemeClr val="bg1"/>
                </a:solidFill>
                <a:latin typeface="+mn-ea"/>
                <a:ea typeface="+mn-ea"/>
                <a:cs typeface="+mn-ea"/>
              </a:rPr>
              <a:t>在网络事件驱动方面，使用异步，高效的epoll作为事件驱动框架，但使用的是单线程模式。</a:t>
            </a: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r>
              <a:rPr lang="en-US" altLang="zh-CN" sz="2000">
                <a:solidFill>
                  <a:schemeClr val="bg1"/>
                </a:solidFill>
                <a:latin typeface="+mn-ea"/>
                <a:ea typeface="+mn-ea"/>
                <a:cs typeface="+mn-ea"/>
              </a:rPr>
              <a:t>T</a:t>
            </a:r>
            <a:r>
              <a:rPr lang="zh-CN" altLang="en-US" sz="2000">
                <a:solidFill>
                  <a:schemeClr val="bg1"/>
                </a:solidFill>
                <a:latin typeface="+mn-ea"/>
                <a:ea typeface="+mn-ea"/>
                <a:cs typeface="+mn-ea"/>
              </a:rPr>
              <a:t>ube的job是通过堆这种数据结构进行组织的，每个tube提供两个类型的堆：delay和ready堆。delay堆中保存设置了ttr和delay的job。ready堆中保存的是已经准备好的job，这些job的状态是Ready。</a:t>
            </a: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br>
              <a:rPr lang="zh-CN" altLang="en-US" sz="2000">
                <a:solidFill>
                  <a:schemeClr val="bg1"/>
                </a:solidFill>
                <a:latin typeface="+mn-ea"/>
                <a:ea typeface="+mn-ea"/>
                <a:cs typeface="+mn-ea"/>
              </a:rPr>
            </a:br>
            <a:endParaRPr lang="zh-CN" altLang="en-US">
              <a:solidFill>
                <a:schemeClr val="bg1"/>
              </a:solidFill>
            </a:endParaRPr>
          </a:p>
        </p:txBody>
      </p:sp>
      <p:pic>
        <p:nvPicPr>
          <p:cNvPr id="4" name="图片 3"/>
          <p:cNvPicPr>
            <a:picLocks noChangeAspect="true"/>
          </p:cNvPicPr>
          <p:nvPr/>
        </p:nvPicPr>
        <p:blipFill>
          <a:blip r:embed="rId1"/>
          <a:stretch>
            <a:fillRect/>
          </a:stretch>
        </p:blipFill>
        <p:spPr>
          <a:xfrm>
            <a:off x="3031490" y="4479290"/>
            <a:ext cx="5781675" cy="2143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en-US" altLang="zh-CN" sz="4000">
                <a:solidFill>
                  <a:schemeClr val="bg1"/>
                </a:solidFill>
              </a:rPr>
              <a:t>RabbitMQ</a:t>
            </a:r>
            <a:endParaRPr lang="en-US" altLang="zh-CN" sz="4000">
              <a:solidFill>
                <a:schemeClr val="bg1"/>
              </a:solidFill>
            </a:endParaRPr>
          </a:p>
        </p:txBody>
      </p:sp>
      <p:sp>
        <p:nvSpPr>
          <p:cNvPr id="4" name="文本框 3"/>
          <p:cNvSpPr txBox="true"/>
          <p:nvPr/>
        </p:nvSpPr>
        <p:spPr>
          <a:xfrm>
            <a:off x="647700" y="1438910"/>
            <a:ext cx="11264900" cy="5200650"/>
          </a:xfrm>
          <a:prstGeom prst="rect">
            <a:avLst/>
          </a:prstGeom>
          <a:noFill/>
        </p:spPr>
        <p:txBody>
          <a:bodyPr wrap="square" rtlCol="0">
            <a:spAutoFit/>
          </a:bodyPr>
          <a:p>
            <a:pPr algn="l"/>
            <a:r>
              <a:rPr lang="en-US" altLang="zh-CN" sz="2400">
                <a:solidFill>
                  <a:schemeClr val="bg1"/>
                </a:solidFill>
                <a:latin typeface="+mn-ea"/>
                <a:cs typeface="+mn-ea"/>
              </a:rPr>
              <a:t>RabbitMQ 是一个由 Erlang 语言开发的 AMQP 的开源实现。</a:t>
            </a:r>
            <a:endParaRPr lang="en-US" altLang="zh-CN" sz="2400">
              <a:solidFill>
                <a:schemeClr val="bg1"/>
              </a:solidFill>
              <a:latin typeface="+mn-ea"/>
              <a:cs typeface="+mn-ea"/>
            </a:endParaRPr>
          </a:p>
          <a:p>
            <a:pPr algn="l"/>
            <a:endParaRPr lang="en-US" altLang="zh-CN" sz="2400">
              <a:solidFill>
                <a:schemeClr val="bg1"/>
              </a:solidFill>
              <a:latin typeface="+mn-ea"/>
              <a:cs typeface="+mn-ea"/>
            </a:endParaRPr>
          </a:p>
          <a:p>
            <a:pPr algn="l"/>
            <a:r>
              <a:rPr lang="en-US" altLang="zh-CN">
                <a:solidFill>
                  <a:schemeClr val="bg1"/>
                </a:solidFill>
                <a:latin typeface="+mn-ea"/>
                <a:cs typeface="+mn-ea"/>
              </a:rPr>
              <a:t>AMQP ：Advanced Message Queue，高级消息队列协议。它是应用层协议的一个开放标准，为面向消息的中间件设计，基于此协议的客户端与消息中间件可传递消息，并不受产品、开发语言等条件的限制。</a:t>
            </a:r>
            <a:endParaRPr lang="en-US" altLang="zh-CN">
              <a:solidFill>
                <a:schemeClr val="bg1"/>
              </a:solidFill>
              <a:latin typeface="+mn-ea"/>
              <a:cs typeface="+mn-ea"/>
            </a:endParaRPr>
          </a:p>
          <a:p>
            <a:pPr algn="l"/>
            <a:endParaRPr lang="en-US" altLang="zh-CN" sz="2400">
              <a:solidFill>
                <a:schemeClr val="bg1"/>
              </a:solidFill>
              <a:latin typeface="+mn-ea"/>
              <a:cs typeface="+mn-ea"/>
            </a:endParaRPr>
          </a:p>
          <a:p>
            <a:pPr algn="l"/>
            <a:r>
              <a:rPr lang="en-US" altLang="zh-CN">
                <a:solidFill>
                  <a:schemeClr val="bg1"/>
                </a:solidFill>
                <a:latin typeface="+mn-ea"/>
                <a:cs typeface="+mn-ea"/>
              </a:rPr>
              <a:t>RabbitMQ 最初起源于金融系统，用于在分布式系统中存储转发消息，在易用性、扩展性、高可用性等方面表现不俗。</a:t>
            </a:r>
            <a:endParaRPr lang="en-US" altLang="zh-CN" sz="2400">
              <a:solidFill>
                <a:schemeClr val="bg1"/>
              </a:solidFill>
              <a:latin typeface="+mn-ea"/>
              <a:cs typeface="+mn-ea"/>
            </a:endParaRPr>
          </a:p>
          <a:p>
            <a:pPr algn="l"/>
            <a:endParaRPr lang="en-US" altLang="zh-CN" sz="2400">
              <a:solidFill>
                <a:schemeClr val="bg1"/>
              </a:solidFill>
              <a:latin typeface="+mn-ea"/>
              <a:cs typeface="+mn-ea"/>
            </a:endParaRPr>
          </a:p>
          <a:p>
            <a:pPr algn="l"/>
            <a:endParaRPr lang="zh-CN" altLang="en-US" sz="3200">
              <a:solidFill>
                <a:schemeClr val="bg1"/>
              </a:solidFill>
            </a:endParaRPr>
          </a:p>
          <a:p>
            <a:pPr algn="l"/>
            <a:endParaRPr lang="zh-CN" altLang="en-US" sz="3200">
              <a:solidFill>
                <a:schemeClr val="bg1"/>
              </a:solidFill>
            </a:endParaRPr>
          </a:p>
          <a:p>
            <a:pPr algn="l"/>
            <a:endParaRPr lang="zh-CN" altLang="en-US" sz="3200">
              <a:solidFill>
                <a:schemeClr val="bg1"/>
              </a:solidFill>
            </a:endParaRPr>
          </a:p>
          <a:p>
            <a:pPr algn="l"/>
            <a:endParaRPr lang="zh-CN" altLang="en-US" sz="3200">
              <a:solidFill>
                <a:schemeClr val="bg1"/>
              </a:solidFill>
            </a:endParaRPr>
          </a:p>
          <a:p>
            <a:pPr algn="l"/>
            <a:r>
              <a:rPr lang="en-US" altLang="zh-CN"/>
              <a:t>	</a:t>
            </a:r>
            <a:endParaRPr lang="en-US" altLang="zh-CN"/>
          </a:p>
          <a:p>
            <a:r>
              <a:rPr lang="en-US" altLang="zh-CN">
                <a:solidFill>
                  <a:schemeClr val="bg1"/>
                </a:solidFill>
              </a:rPr>
              <a:t>https://www.jianshu.com/p/79ca08116d57</a:t>
            </a:r>
            <a:endParaRPr lang="en-US" altLang="zh-CN">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en-US" altLang="zh-CN" sz="4000">
                <a:solidFill>
                  <a:schemeClr val="bg1"/>
                </a:solidFill>
              </a:rPr>
              <a:t>RabbitMQ特点</a:t>
            </a:r>
            <a:endParaRPr lang="en-US" altLang="zh-CN" sz="4000">
              <a:solidFill>
                <a:schemeClr val="bg1"/>
              </a:solidFill>
            </a:endParaRPr>
          </a:p>
        </p:txBody>
      </p:sp>
      <p:sp>
        <p:nvSpPr>
          <p:cNvPr id="4" name="文本框 3"/>
          <p:cNvSpPr txBox="true"/>
          <p:nvPr/>
        </p:nvSpPr>
        <p:spPr>
          <a:xfrm>
            <a:off x="647700" y="1438910"/>
            <a:ext cx="11264900" cy="5446395"/>
          </a:xfrm>
          <a:prstGeom prst="rect">
            <a:avLst/>
          </a:prstGeom>
          <a:noFill/>
        </p:spPr>
        <p:txBody>
          <a:bodyPr wrap="square" rtlCol="0">
            <a:spAutoFit/>
          </a:bodyPr>
          <a:p>
            <a:pPr algn="l"/>
            <a:r>
              <a:rPr lang="en-US" altLang="zh-CN" sz="2400">
                <a:solidFill>
                  <a:schemeClr val="bg1"/>
                </a:solidFill>
                <a:latin typeface="+mn-ea"/>
                <a:cs typeface="+mn-ea"/>
              </a:rPr>
              <a:t>1. </a:t>
            </a:r>
            <a:r>
              <a:rPr lang="zh-CN" altLang="en-US" sz="2400">
                <a:solidFill>
                  <a:schemeClr val="bg1"/>
                </a:solidFill>
                <a:latin typeface="+mn-ea"/>
                <a:cs typeface="+mn-ea"/>
              </a:rPr>
              <a:t>可靠性</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2. </a:t>
            </a:r>
            <a:r>
              <a:rPr lang="zh-CN" altLang="en-US" sz="2400">
                <a:solidFill>
                  <a:schemeClr val="bg1"/>
                </a:solidFill>
                <a:latin typeface="+mn-ea"/>
                <a:cs typeface="+mn-ea"/>
              </a:rPr>
              <a:t>灵活的路由</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3. </a:t>
            </a:r>
            <a:r>
              <a:rPr lang="zh-CN" altLang="en-US" sz="2400">
                <a:solidFill>
                  <a:schemeClr val="bg1"/>
                </a:solidFill>
                <a:latin typeface="+mn-ea"/>
                <a:cs typeface="+mn-ea"/>
              </a:rPr>
              <a:t>消息集群</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4. </a:t>
            </a:r>
            <a:r>
              <a:rPr lang="zh-CN" altLang="en-US" sz="2400">
                <a:solidFill>
                  <a:schemeClr val="bg1"/>
                </a:solidFill>
                <a:latin typeface="+mn-ea"/>
                <a:cs typeface="+mn-ea"/>
              </a:rPr>
              <a:t>高可用</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5. </a:t>
            </a:r>
            <a:r>
              <a:rPr lang="zh-CN" altLang="en-US" sz="2400">
                <a:solidFill>
                  <a:schemeClr val="bg1"/>
                </a:solidFill>
                <a:latin typeface="+mn-ea"/>
                <a:cs typeface="+mn-ea"/>
              </a:rPr>
              <a:t>多种协议</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6. </a:t>
            </a:r>
            <a:r>
              <a:rPr lang="zh-CN" altLang="en-US" sz="2400">
                <a:solidFill>
                  <a:schemeClr val="bg1"/>
                </a:solidFill>
                <a:latin typeface="+mn-ea"/>
                <a:cs typeface="+mn-ea"/>
              </a:rPr>
              <a:t>跟踪机制</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7. </a:t>
            </a:r>
            <a:r>
              <a:rPr lang="zh-CN" altLang="en-US" sz="2400">
                <a:solidFill>
                  <a:schemeClr val="bg1"/>
                </a:solidFill>
                <a:latin typeface="+mn-ea"/>
                <a:cs typeface="+mn-ea"/>
              </a:rPr>
              <a:t>插件机制</a:t>
            </a:r>
            <a:endParaRPr lang="zh-CN" altLang="en-US" sz="3200">
              <a:solidFill>
                <a:schemeClr val="bg1"/>
              </a:solidFill>
            </a:endParaRPr>
          </a:p>
          <a:p>
            <a:pPr algn="l"/>
            <a:r>
              <a:rPr lang="en-US" altLang="zh-CN"/>
              <a:t>	</a:t>
            </a:r>
            <a:endParaRPr lang="en-US" altLang="zh-CN"/>
          </a:p>
          <a:p>
            <a:endParaRPr lang="en-US" altLang="zh-CN">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en-US" altLang="zh-CN" sz="4000">
                <a:solidFill>
                  <a:schemeClr val="bg1"/>
                </a:solidFill>
              </a:rPr>
              <a:t>RabbitMQ中的概念模型</a:t>
            </a:r>
            <a:endParaRPr lang="en-US" altLang="zh-CN" sz="4000">
              <a:solidFill>
                <a:schemeClr val="bg1"/>
              </a:solidFill>
            </a:endParaRPr>
          </a:p>
        </p:txBody>
      </p:sp>
      <p:pic>
        <p:nvPicPr>
          <p:cNvPr id="5" name="图片 4"/>
          <p:cNvPicPr>
            <a:picLocks noChangeAspect="true"/>
          </p:cNvPicPr>
          <p:nvPr/>
        </p:nvPicPr>
        <p:blipFill>
          <a:blip r:embed="rId1"/>
          <a:stretch>
            <a:fillRect/>
          </a:stretch>
        </p:blipFill>
        <p:spPr>
          <a:xfrm>
            <a:off x="1000760" y="1955165"/>
            <a:ext cx="10561320" cy="42659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en-US" altLang="zh-CN" sz="4000">
                <a:solidFill>
                  <a:schemeClr val="bg1"/>
                </a:solidFill>
              </a:rPr>
              <a:t>RabbitMQ</a:t>
            </a:r>
            <a:r>
              <a:rPr lang="zh-CN" altLang="en-US" sz="4000">
                <a:solidFill>
                  <a:schemeClr val="bg1"/>
                </a:solidFill>
              </a:rPr>
              <a:t>基本概念</a:t>
            </a:r>
            <a:endParaRPr lang="zh-CN" altLang="en-US" sz="4000">
              <a:solidFill>
                <a:schemeClr val="bg1"/>
              </a:solidFill>
            </a:endParaRPr>
          </a:p>
        </p:txBody>
      </p:sp>
      <p:sp>
        <p:nvSpPr>
          <p:cNvPr id="4" name="文本框 3"/>
          <p:cNvSpPr txBox="true"/>
          <p:nvPr/>
        </p:nvSpPr>
        <p:spPr>
          <a:xfrm>
            <a:off x="647700" y="1438910"/>
            <a:ext cx="3633470" cy="5446395"/>
          </a:xfrm>
          <a:prstGeom prst="rect">
            <a:avLst/>
          </a:prstGeom>
          <a:noFill/>
        </p:spPr>
        <p:txBody>
          <a:bodyPr wrap="square" rtlCol="0">
            <a:spAutoFit/>
          </a:bodyPr>
          <a:p>
            <a:pPr algn="l"/>
            <a:r>
              <a:rPr lang="en-US" altLang="zh-CN" sz="2400">
                <a:solidFill>
                  <a:schemeClr val="bg1"/>
                </a:solidFill>
                <a:latin typeface="+mn-ea"/>
                <a:cs typeface="+mn-ea"/>
              </a:rPr>
              <a:t>1. </a:t>
            </a:r>
            <a:r>
              <a:rPr lang="zh-CN" altLang="en-US" sz="2400">
                <a:solidFill>
                  <a:schemeClr val="bg1"/>
                </a:solidFill>
                <a:latin typeface="+mn-ea"/>
                <a:cs typeface="+mn-ea"/>
              </a:rPr>
              <a:t>Message</a:t>
            </a:r>
            <a:endParaRPr lang="zh-CN" altLang="en-US"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2. Publisher</a:t>
            </a:r>
            <a:endParaRPr lang="en-US" altLang="zh-CN"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3. Exchange</a:t>
            </a:r>
            <a:endParaRPr lang="en-US" altLang="zh-CN"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4. Binding</a:t>
            </a:r>
            <a:endParaRPr lang="en-US" altLang="zh-CN"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5. Queue</a:t>
            </a:r>
            <a:endParaRPr lang="en-US" altLang="zh-CN"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6. Connection</a:t>
            </a:r>
            <a:endParaRPr lang="en-US" altLang="zh-CN" sz="2400">
              <a:solidFill>
                <a:schemeClr val="bg1"/>
              </a:solidFill>
              <a:latin typeface="+mn-ea"/>
              <a:cs typeface="+mn-ea"/>
            </a:endParaRPr>
          </a:p>
          <a:p>
            <a:pPr algn="l"/>
            <a:endParaRPr lang="zh-CN" altLang="en-US" sz="2400">
              <a:solidFill>
                <a:schemeClr val="bg1"/>
              </a:solidFill>
              <a:latin typeface="+mn-ea"/>
              <a:cs typeface="+mn-ea"/>
            </a:endParaRPr>
          </a:p>
          <a:p>
            <a:pPr algn="l"/>
            <a:r>
              <a:rPr lang="en-US" altLang="zh-CN" sz="2400">
                <a:solidFill>
                  <a:schemeClr val="bg1"/>
                </a:solidFill>
                <a:latin typeface="+mn-ea"/>
                <a:cs typeface="+mn-ea"/>
              </a:rPr>
              <a:t>7. </a:t>
            </a:r>
            <a:r>
              <a:rPr lang="zh-CN" altLang="en-US" sz="2400">
                <a:solidFill>
                  <a:schemeClr val="bg1"/>
                </a:solidFill>
                <a:latin typeface="+mn-ea"/>
                <a:cs typeface="+mn-ea"/>
              </a:rPr>
              <a:t>Channel</a:t>
            </a:r>
            <a:endParaRPr lang="zh-CN" altLang="en-US" sz="3200">
              <a:solidFill>
                <a:schemeClr val="bg1"/>
              </a:solidFill>
            </a:endParaRPr>
          </a:p>
          <a:p>
            <a:pPr algn="l"/>
            <a:r>
              <a:rPr lang="en-US" altLang="zh-CN"/>
              <a:t>	</a:t>
            </a:r>
            <a:endParaRPr lang="en-US" altLang="zh-CN"/>
          </a:p>
          <a:p>
            <a:endParaRPr lang="en-US" altLang="zh-CN">
              <a:solidFill>
                <a:schemeClr val="bg1"/>
              </a:solidFill>
            </a:endParaRPr>
          </a:p>
        </p:txBody>
      </p:sp>
      <p:sp>
        <p:nvSpPr>
          <p:cNvPr id="3" name="文本框 2"/>
          <p:cNvSpPr txBox="true"/>
          <p:nvPr/>
        </p:nvSpPr>
        <p:spPr>
          <a:xfrm>
            <a:off x="5304790" y="1438910"/>
            <a:ext cx="5858510" cy="4523105"/>
          </a:xfrm>
          <a:prstGeom prst="rect">
            <a:avLst/>
          </a:prstGeom>
          <a:noFill/>
        </p:spPr>
        <p:txBody>
          <a:bodyPr wrap="square" rtlCol="0">
            <a:spAutoFit/>
          </a:bodyPr>
          <a:p>
            <a:r>
              <a:rPr lang="en-US" altLang="zh-CN" sz="2400">
                <a:solidFill>
                  <a:schemeClr val="bg1"/>
                </a:solidFill>
                <a:latin typeface="+mn-ea"/>
              </a:rPr>
              <a:t>8. Consumer</a:t>
            </a:r>
            <a:endParaRPr lang="en-US" altLang="zh-CN" sz="2400">
              <a:solidFill>
                <a:schemeClr val="bg1"/>
              </a:solidFill>
              <a:latin typeface="+mn-ea"/>
            </a:endParaRPr>
          </a:p>
          <a:p>
            <a:endParaRPr lang="en-US" altLang="zh-CN" sz="2400">
              <a:solidFill>
                <a:schemeClr val="bg1"/>
              </a:solidFill>
              <a:latin typeface="+mn-ea"/>
            </a:endParaRPr>
          </a:p>
          <a:p>
            <a:r>
              <a:rPr lang="en-US" altLang="zh-CN" sz="2400">
                <a:solidFill>
                  <a:schemeClr val="bg1"/>
                </a:solidFill>
                <a:latin typeface="+mn-ea"/>
              </a:rPr>
              <a:t>9. Virtual Host</a:t>
            </a:r>
            <a:endParaRPr lang="en-US" altLang="zh-CN" sz="2400">
              <a:solidFill>
                <a:schemeClr val="bg1"/>
              </a:solidFill>
              <a:latin typeface="+mn-ea"/>
            </a:endParaRPr>
          </a:p>
          <a:p>
            <a:endParaRPr lang="en-US" altLang="zh-CN" sz="2400">
              <a:solidFill>
                <a:schemeClr val="bg1"/>
              </a:solidFill>
              <a:latin typeface="+mn-ea"/>
            </a:endParaRPr>
          </a:p>
          <a:p>
            <a:r>
              <a:rPr lang="en-US" altLang="zh-CN" sz="2400">
                <a:solidFill>
                  <a:schemeClr val="bg1"/>
                </a:solidFill>
                <a:latin typeface="+mn-ea"/>
              </a:rPr>
              <a:t>10. Broker</a:t>
            </a:r>
            <a:endParaRPr lang="en-US" altLang="zh-CN" sz="2400">
              <a:solidFill>
                <a:schemeClr val="bg1"/>
              </a:solidFill>
              <a:latin typeface="+mn-ea"/>
            </a:endParaRPr>
          </a:p>
          <a:p>
            <a:endParaRPr lang="en-US" altLang="zh-CN" sz="2400">
              <a:solidFill>
                <a:schemeClr val="bg1"/>
              </a:solidFill>
              <a:latin typeface="+mn-ea"/>
            </a:endParaRPr>
          </a:p>
          <a:p>
            <a:endParaRPr lang="en-US" altLang="zh-CN" sz="2400">
              <a:solidFill>
                <a:schemeClr val="bg1"/>
              </a:solidFill>
              <a:latin typeface="+mn-ea"/>
            </a:endParaRPr>
          </a:p>
          <a:p>
            <a:endParaRPr lang="en-US" altLang="zh-CN" sz="2400">
              <a:solidFill>
                <a:schemeClr val="bg1"/>
              </a:solidFill>
              <a:latin typeface="+mn-ea"/>
            </a:endParaRPr>
          </a:p>
          <a:p>
            <a:endParaRPr lang="en-US" altLang="zh-CN" sz="2400">
              <a:solidFill>
                <a:schemeClr val="bg1"/>
              </a:solidFill>
              <a:latin typeface="+mn-ea"/>
            </a:endParaRPr>
          </a:p>
          <a:p>
            <a:endParaRPr lang="en-US" altLang="zh-CN" sz="2400">
              <a:solidFill>
                <a:schemeClr val="bg1"/>
              </a:solidFill>
              <a:latin typeface="+mn-ea"/>
            </a:endParaRPr>
          </a:p>
          <a:p>
            <a:endParaRPr lang="en-US" altLang="zh-CN" sz="2400">
              <a:solidFill>
                <a:schemeClr val="bg1"/>
              </a:solidFill>
              <a:latin typeface="+mn-ea"/>
            </a:endParaRPr>
          </a:p>
          <a:p>
            <a:endParaRPr lang="en-US" altLang="zh-CN" sz="2400">
              <a:solidFill>
                <a:schemeClr val="bg1"/>
              </a:solidFill>
              <a:latin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a:xfrm>
            <a:off x="637540" y="749300"/>
            <a:ext cx="10515600" cy="5978525"/>
          </a:xfrm>
        </p:spPr>
        <p:txBody>
          <a:bodyPr>
            <a:normAutofit fontScale="90000"/>
          </a:bodyPr>
          <a:p>
            <a:r>
              <a:rPr sz="4000">
                <a:solidFill>
                  <a:schemeClr val="bg1"/>
                </a:solidFill>
              </a:rPr>
              <a:t>RabbitMQ 集群</a:t>
            </a:r>
            <a:br>
              <a:rPr sz="4000">
                <a:solidFill>
                  <a:schemeClr val="bg1"/>
                </a:solidFill>
              </a:rPr>
            </a:br>
            <a:r>
              <a:rPr sz="1600">
                <a:solidFill>
                  <a:schemeClr val="bg1"/>
                </a:solidFill>
              </a:rPr>
              <a:t>RabbitMQ 最优秀的功能之一就是内建集群，这个功能设计的目的是允许消费者和生产者在节点崩溃的情况下继续运行，以及通过添加更多的节点来线性扩展消息通信吞吐量。RabbitMQ 内部利用 Erlang 提供的分布式通信框架 OTP 来满足上述需求，使客户端在失去一个 RabbitMQ 节点连接的情况下，还是能够重新连接到集群中的任何其他节点继续生产、消费消息。</a:t>
            </a:r>
            <a:br>
              <a:rPr sz="4000">
                <a:solidFill>
                  <a:schemeClr val="bg1"/>
                </a:solidFill>
              </a:rPr>
            </a:br>
            <a:br>
              <a:rPr sz="4000">
                <a:solidFill>
                  <a:schemeClr val="bg1"/>
                </a:solidFill>
              </a:rPr>
            </a:br>
            <a:r>
              <a:rPr>
                <a:solidFill>
                  <a:schemeClr val="bg1"/>
                </a:solidFill>
              </a:rPr>
              <a:t>RabbitMQ 会始终记录以下四种类型的内部元数据：</a:t>
            </a:r>
            <a:br>
              <a:rPr>
                <a:solidFill>
                  <a:schemeClr val="bg1"/>
                </a:solidFill>
              </a:rPr>
            </a:br>
            <a:br>
              <a:rPr sz="4000">
                <a:solidFill>
                  <a:schemeClr val="bg1"/>
                </a:solidFill>
              </a:rPr>
            </a:br>
            <a:r>
              <a:rPr sz="2000">
                <a:solidFill>
                  <a:schemeClr val="bg1"/>
                </a:solidFill>
              </a:rPr>
              <a:t>队列元数据</a:t>
            </a:r>
            <a:br>
              <a:rPr sz="2000">
                <a:solidFill>
                  <a:schemeClr val="bg1"/>
                </a:solidFill>
              </a:rPr>
            </a:br>
            <a:r>
              <a:rPr sz="2000">
                <a:solidFill>
                  <a:schemeClr val="bg1"/>
                </a:solidFill>
              </a:rPr>
              <a:t>包括队列名称和它们的属性，比如是否可持久化，是否自动删除</a:t>
            </a:r>
            <a:br>
              <a:rPr sz="2000">
                <a:solidFill>
                  <a:schemeClr val="bg1"/>
                </a:solidFill>
              </a:rPr>
            </a:br>
            <a:r>
              <a:rPr sz="2000">
                <a:solidFill>
                  <a:schemeClr val="bg1"/>
                </a:solidFill>
              </a:rPr>
              <a:t>交换器元数据</a:t>
            </a:r>
            <a:br>
              <a:rPr sz="2000">
                <a:solidFill>
                  <a:schemeClr val="bg1"/>
                </a:solidFill>
              </a:rPr>
            </a:br>
            <a:r>
              <a:rPr sz="2000">
                <a:solidFill>
                  <a:schemeClr val="bg1"/>
                </a:solidFill>
              </a:rPr>
              <a:t>交换器名称、类型、属性</a:t>
            </a:r>
            <a:br>
              <a:rPr sz="2000">
                <a:solidFill>
                  <a:schemeClr val="bg1"/>
                </a:solidFill>
              </a:rPr>
            </a:br>
            <a:r>
              <a:rPr sz="2000">
                <a:solidFill>
                  <a:schemeClr val="bg1"/>
                </a:solidFill>
              </a:rPr>
              <a:t>绑定元数据</a:t>
            </a:r>
            <a:br>
              <a:rPr sz="2000">
                <a:solidFill>
                  <a:schemeClr val="bg1"/>
                </a:solidFill>
              </a:rPr>
            </a:br>
            <a:r>
              <a:rPr sz="2000">
                <a:solidFill>
                  <a:schemeClr val="bg1"/>
                </a:solidFill>
              </a:rPr>
              <a:t>内部是一张表格记录如何将消息路由到队列</a:t>
            </a:r>
            <a:br>
              <a:rPr sz="2000">
                <a:solidFill>
                  <a:schemeClr val="bg1"/>
                </a:solidFill>
              </a:rPr>
            </a:br>
            <a:r>
              <a:rPr sz="2000">
                <a:solidFill>
                  <a:schemeClr val="bg1"/>
                </a:solidFill>
              </a:rPr>
              <a:t>vhost 元数据</a:t>
            </a:r>
            <a:br>
              <a:rPr sz="2000">
                <a:solidFill>
                  <a:schemeClr val="bg1"/>
                </a:solidFill>
              </a:rPr>
            </a:br>
            <a:r>
              <a:rPr sz="2000">
                <a:solidFill>
                  <a:schemeClr val="bg1"/>
                </a:solidFill>
              </a:rPr>
              <a:t>为 vhost 内部的队列、交换器、绑定提供命名空间和安全属性</a:t>
            </a:r>
            <a:br>
              <a:rPr sz="4000">
                <a:solidFill>
                  <a:schemeClr val="bg1"/>
                </a:solidFill>
              </a:rPr>
            </a:br>
            <a:br>
              <a:rPr sz="4000">
                <a:solidFill>
                  <a:schemeClr val="bg1"/>
                </a:solidFill>
              </a:rPr>
            </a:br>
            <a:br>
              <a:rPr sz="4000">
                <a:solidFill>
                  <a:schemeClr val="bg1"/>
                </a:solidFill>
              </a:rPr>
            </a:br>
            <a:endParaRPr sz="400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en-US" altLang="zh-CN" sz="4000">
                <a:solidFill>
                  <a:schemeClr val="bg1"/>
                </a:solidFill>
              </a:rPr>
              <a:t>Kafka</a:t>
            </a:r>
            <a:endParaRPr lang="en-US" altLang="zh-CN" sz="4000">
              <a:solidFill>
                <a:schemeClr val="bg1"/>
              </a:solidFill>
            </a:endParaRPr>
          </a:p>
        </p:txBody>
      </p:sp>
      <p:sp>
        <p:nvSpPr>
          <p:cNvPr id="4" name="文本框 3"/>
          <p:cNvSpPr txBox="true"/>
          <p:nvPr/>
        </p:nvSpPr>
        <p:spPr>
          <a:xfrm>
            <a:off x="647700" y="1438910"/>
            <a:ext cx="10515600" cy="5262245"/>
          </a:xfrm>
          <a:prstGeom prst="rect">
            <a:avLst/>
          </a:prstGeom>
          <a:noFill/>
        </p:spPr>
        <p:txBody>
          <a:bodyPr wrap="square" rtlCol="0">
            <a:spAutoFit/>
          </a:bodyPr>
          <a:p>
            <a:pPr algn="l"/>
            <a:r>
              <a:rPr lang="en-US" altLang="zh-CN" sz="2400">
                <a:solidFill>
                  <a:schemeClr val="bg1"/>
                </a:solidFill>
                <a:latin typeface="+mn-ea"/>
                <a:cs typeface="+mn-ea"/>
              </a:rPr>
              <a:t>Kafka是最初由Linkedin公司开发，是一个分布式、分区的、多副本的、多订阅者，基于zookeeper协调的分布式日志系统（也可以当做MQ系统），常见可以用于web/nginx日志、访问日志，消息服务等等，Linkedin于2010年贡献给了Apache基金会并成为顶级开源项目。</a:t>
            </a:r>
            <a:endParaRPr lang="en-US" altLang="zh-CN" sz="2400">
              <a:solidFill>
                <a:schemeClr val="bg1"/>
              </a:solidFill>
              <a:latin typeface="+mn-ea"/>
              <a:cs typeface="+mn-ea"/>
            </a:endParaRPr>
          </a:p>
          <a:p>
            <a:pPr algn="l"/>
            <a:endParaRPr lang="en-US" altLang="zh-CN" sz="2400">
              <a:solidFill>
                <a:schemeClr val="bg1"/>
              </a:solidFill>
              <a:latin typeface="+mn-ea"/>
              <a:cs typeface="+mn-ea"/>
            </a:endParaRPr>
          </a:p>
          <a:p>
            <a:pPr algn="l"/>
            <a:r>
              <a:rPr lang="en-US" altLang="zh-CN">
                <a:solidFill>
                  <a:schemeClr val="bg1"/>
                </a:solidFill>
              </a:rPr>
              <a:t>主要应用场景是：日志收集系统和消息系统</a:t>
            </a:r>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solidFill>
                <a:schemeClr val="bg1"/>
              </a:solidFill>
            </a:endParaRPr>
          </a:p>
          <a:p>
            <a:pPr algn="l"/>
            <a:endParaRPr lang="en-US" altLang="zh-CN"/>
          </a:p>
          <a:p>
            <a:pPr algn="l"/>
            <a:r>
              <a:rPr lang="en-US" altLang="zh-CN"/>
              <a:t>	</a:t>
            </a:r>
            <a:endParaRPr lang="en-US" altLang="zh-CN"/>
          </a:p>
          <a:p>
            <a:r>
              <a:rPr lang="en-US" altLang="zh-CN">
                <a:solidFill>
                  <a:schemeClr val="bg1"/>
                </a:solidFill>
              </a:rPr>
              <a:t>https://www.cnblogs.com/qingyunzong/p/9004509.html</a:t>
            </a:r>
            <a:endParaRPr lang="en-US" altLang="zh-CN">
              <a:solidFill>
                <a:schemeClr val="bg1"/>
              </a:solidFill>
            </a:endParaRPr>
          </a:p>
        </p:txBody>
      </p:sp>
      <p:pic>
        <p:nvPicPr>
          <p:cNvPr id="3" name="图片 2"/>
          <p:cNvPicPr>
            <a:picLocks noChangeAspect="true"/>
          </p:cNvPicPr>
          <p:nvPr/>
        </p:nvPicPr>
        <p:blipFill>
          <a:blip r:embed="rId1"/>
          <a:stretch>
            <a:fillRect/>
          </a:stretch>
        </p:blipFill>
        <p:spPr>
          <a:xfrm>
            <a:off x="2671445" y="3887470"/>
            <a:ext cx="6849745" cy="204025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文本框 4"/>
          <p:cNvSpPr txBox="true"/>
          <p:nvPr/>
        </p:nvSpPr>
        <p:spPr>
          <a:xfrm>
            <a:off x="825500" y="561975"/>
            <a:ext cx="9488170" cy="3199765"/>
          </a:xfrm>
          <a:prstGeom prst="rect">
            <a:avLst/>
          </a:prstGeom>
          <a:noFill/>
        </p:spPr>
        <p:txBody>
          <a:bodyPr wrap="square" rtlCol="0">
            <a:spAutoFit/>
          </a:bodyPr>
          <a:p>
            <a:r>
              <a:rPr lang="en-US" altLang="zh-CN" sz="4000">
                <a:solidFill>
                  <a:schemeClr val="bg1"/>
                </a:solidFill>
              </a:rPr>
              <a:t>Kafka</a:t>
            </a:r>
            <a:endParaRPr lang="zh-CN" altLang="en-US">
              <a:solidFill>
                <a:schemeClr val="bg1"/>
              </a:solidFill>
            </a:endParaRPr>
          </a:p>
          <a:p>
            <a:endParaRPr lang="zh-CN" altLang="en-US">
              <a:solidFill>
                <a:schemeClr val="bg1"/>
              </a:solidFill>
            </a:endParaRPr>
          </a:p>
          <a:p>
            <a:r>
              <a:rPr lang="zh-CN" altLang="en-US">
                <a:solidFill>
                  <a:schemeClr val="bg1"/>
                </a:solidFill>
              </a:rPr>
              <a:t>Kafka主要设计目标如下：</a:t>
            </a:r>
            <a:endParaRPr lang="zh-CN" altLang="en-US">
              <a:solidFill>
                <a:schemeClr val="bg1"/>
              </a:solidFill>
            </a:endParaRPr>
          </a:p>
          <a:p>
            <a:endParaRPr lang="zh-CN" altLang="en-US">
              <a:solidFill>
                <a:schemeClr val="bg1"/>
              </a:solidFill>
            </a:endParaRPr>
          </a:p>
          <a:p>
            <a:r>
              <a:rPr lang="zh-CN" altLang="en-US">
                <a:solidFill>
                  <a:schemeClr val="bg1"/>
                </a:solidFill>
              </a:rPr>
              <a:t>以时间复杂度为O(1)的方式提供消息持久化能力，即使对TB级以上数据也能保证常数时间的访问性能。</a:t>
            </a:r>
            <a:endParaRPr lang="zh-CN" altLang="en-US">
              <a:solidFill>
                <a:schemeClr val="bg1"/>
              </a:solidFill>
            </a:endParaRPr>
          </a:p>
          <a:p>
            <a:r>
              <a:rPr lang="zh-CN" altLang="en-US">
                <a:solidFill>
                  <a:schemeClr val="bg1"/>
                </a:solidFill>
              </a:rPr>
              <a:t>高吞吐率。即使在非常廉价的商用机器上也能做到单机支持每秒100K条消息的传输。</a:t>
            </a:r>
            <a:endParaRPr lang="zh-CN" altLang="en-US">
              <a:solidFill>
                <a:schemeClr val="bg1"/>
              </a:solidFill>
            </a:endParaRPr>
          </a:p>
          <a:p>
            <a:r>
              <a:rPr lang="zh-CN" altLang="en-US">
                <a:solidFill>
                  <a:schemeClr val="bg1"/>
                </a:solidFill>
              </a:rPr>
              <a:t>支持Kafka Server间的消息分区，及分布式消费，同时保证每个partition内的消息顺序传输。</a:t>
            </a:r>
            <a:endParaRPr lang="zh-CN" altLang="en-US">
              <a:solidFill>
                <a:schemeClr val="bg1"/>
              </a:solidFill>
            </a:endParaRPr>
          </a:p>
          <a:p>
            <a:r>
              <a:rPr lang="zh-CN" altLang="en-US">
                <a:solidFill>
                  <a:schemeClr val="bg1"/>
                </a:solidFill>
              </a:rPr>
              <a:t>同时支持离线数据处理和实时数据处理。</a:t>
            </a:r>
            <a:endParaRPr lang="zh-CN" altLang="en-US"/>
          </a:p>
          <a:p>
            <a:r>
              <a:rPr lang="zh-CN" altLang="en-US"/>
              <a:t>Scale out:支持在线水平扩展</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p:sp>
        <p:nvSpPr>
          <p:cNvPr id="2" name="标题 1"/>
          <p:cNvSpPr>
            <a:spLocks noGrp="true"/>
          </p:cNvSpPr>
          <p:nvPr>
            <p:ph type="title"/>
          </p:nvPr>
        </p:nvSpPr>
        <p:spPr/>
        <p:txBody>
          <a:bodyPr/>
          <a:p>
            <a:r>
              <a:rPr lang="zh-CN" altLang="en-US" sz="6600">
                <a:solidFill>
                  <a:schemeClr val="bg1"/>
                </a:solidFill>
              </a:rPr>
              <a:t>消息队列</a:t>
            </a:r>
            <a:endParaRPr lang="zh-CN" altLang="en-US" sz="6600">
              <a:solidFill>
                <a:schemeClr val="bg1"/>
              </a:solidFill>
            </a:endParaRPr>
          </a:p>
        </p:txBody>
      </p:sp>
      <p:pic>
        <p:nvPicPr>
          <p:cNvPr id="6" name="图片 5"/>
          <p:cNvPicPr>
            <a:picLocks noChangeAspect="true"/>
          </p:cNvPicPr>
          <p:nvPr/>
        </p:nvPicPr>
        <p:blipFill>
          <a:blip r:embed="rId1"/>
          <a:stretch>
            <a:fillRect/>
          </a:stretch>
        </p:blipFill>
        <p:spPr>
          <a:xfrm>
            <a:off x="1147445" y="2114550"/>
            <a:ext cx="9896475" cy="2628900"/>
          </a:xfrm>
          <a:prstGeom prst="rect">
            <a:avLst/>
          </a:prstGeom>
        </p:spPr>
      </p:pic>
      <p:sp>
        <p:nvSpPr>
          <p:cNvPr id="7" name="文本框 6"/>
          <p:cNvSpPr txBox="true"/>
          <p:nvPr/>
        </p:nvSpPr>
        <p:spPr>
          <a:xfrm>
            <a:off x="1147445" y="1654175"/>
            <a:ext cx="1706880" cy="460375"/>
          </a:xfrm>
          <a:prstGeom prst="rect">
            <a:avLst/>
          </a:prstGeom>
          <a:noFill/>
        </p:spPr>
        <p:txBody>
          <a:bodyPr wrap="none" rtlCol="0">
            <a:spAutoFit/>
          </a:bodyPr>
          <a:p>
            <a:r>
              <a:rPr lang="zh-CN" altLang="en-US" sz="2400">
                <a:solidFill>
                  <a:schemeClr val="bg1"/>
                </a:solidFill>
              </a:rPr>
              <a:t>消息与队列</a:t>
            </a:r>
            <a:endParaRPr lang="zh-CN" altLang="en-US" sz="2400">
              <a:solidFill>
                <a:schemeClr val="bg1"/>
              </a:solidFill>
            </a:endParaRPr>
          </a:p>
        </p:txBody>
      </p:sp>
      <p:sp>
        <p:nvSpPr>
          <p:cNvPr id="8" name="文本框 7"/>
          <p:cNvSpPr txBox="true"/>
          <p:nvPr/>
        </p:nvSpPr>
        <p:spPr>
          <a:xfrm>
            <a:off x="1446530" y="5047615"/>
            <a:ext cx="9072880" cy="1260475"/>
          </a:xfrm>
          <a:prstGeom prst="rect">
            <a:avLst/>
          </a:prstGeom>
          <a:noFill/>
        </p:spPr>
        <p:txBody>
          <a:bodyPr wrap="none" rtlCol="0">
            <a:spAutoFit/>
          </a:bodyPr>
          <a:p>
            <a:pPr algn="l"/>
            <a:r>
              <a:rPr lang="zh-CN" altLang="en-US" sz="2000">
                <a:solidFill>
                  <a:schemeClr val="bg1"/>
                </a:solidFill>
              </a:rPr>
              <a:t>消息：要传输的数据。可以是最简单的文本字符串，也可以是自定义的复杂格式</a:t>
            </a:r>
            <a:endParaRPr lang="zh-CN" altLang="en-US" sz="2000">
              <a:solidFill>
                <a:schemeClr val="bg1"/>
              </a:solidFill>
            </a:endParaRPr>
          </a:p>
          <a:p>
            <a:pPr algn="l"/>
            <a:r>
              <a:rPr lang="zh-CN" altLang="en-US" sz="2000">
                <a:solidFill>
                  <a:schemeClr val="bg1"/>
                </a:solidFill>
              </a:rPr>
              <a:t>队列：先进先出数据结构。它是存放消息的容器，消息从队尾入队，从队头出队</a:t>
            </a:r>
            <a:endParaRPr lang="zh-CN" altLang="en-US"/>
          </a:p>
          <a:p>
            <a:pPr algn="l"/>
            <a:endParaRPr lang="zh-CN" altLang="en-US"/>
          </a:p>
          <a:p>
            <a:pPr algn="l"/>
            <a:r>
              <a:rPr lang="zh-CN" altLang="en-US">
                <a:solidFill>
                  <a:schemeClr val="bg1"/>
                </a:solidFill>
              </a:rPr>
              <a:t>https://www.zhihu.com/question/54152397?sort=created</a:t>
            </a:r>
            <a:endParaRPr lang="zh-CN" alt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文本框 4"/>
          <p:cNvSpPr txBox="true"/>
          <p:nvPr/>
        </p:nvSpPr>
        <p:spPr>
          <a:xfrm>
            <a:off x="825500" y="561975"/>
            <a:ext cx="9488170" cy="3661410"/>
          </a:xfrm>
          <a:prstGeom prst="rect">
            <a:avLst/>
          </a:prstGeom>
          <a:noFill/>
        </p:spPr>
        <p:txBody>
          <a:bodyPr wrap="square" rtlCol="0">
            <a:spAutoFit/>
          </a:bodyPr>
          <a:p>
            <a:r>
              <a:rPr lang="en-US" altLang="zh-CN" sz="4000">
                <a:solidFill>
                  <a:schemeClr val="bg1"/>
                </a:solidFill>
              </a:rPr>
              <a:t>Kafka</a:t>
            </a:r>
            <a:endParaRPr lang="zh-CN" altLang="en-US">
              <a:solidFill>
                <a:schemeClr val="bg1"/>
              </a:solidFill>
            </a:endParaRPr>
          </a:p>
          <a:p>
            <a:endParaRPr lang="zh-CN" altLang="en-US">
              <a:solidFill>
                <a:schemeClr val="bg1"/>
              </a:solidFill>
            </a:endParaRPr>
          </a:p>
          <a:p>
            <a:r>
              <a:rPr lang="zh-CN" altLang="en-US">
                <a:solidFill>
                  <a:schemeClr val="bg1"/>
                </a:solidFill>
              </a:rPr>
              <a:t>Kafka主要设计目标如下：</a:t>
            </a:r>
            <a:endParaRPr lang="zh-CN" altLang="en-US">
              <a:solidFill>
                <a:schemeClr val="bg1"/>
              </a:solidFill>
            </a:endParaRPr>
          </a:p>
          <a:p>
            <a:endParaRPr lang="zh-CN" altLang="en-US">
              <a:solidFill>
                <a:schemeClr val="bg1"/>
              </a:solidFill>
            </a:endParaRPr>
          </a:p>
          <a:p>
            <a:r>
              <a:rPr lang="zh-CN" altLang="en-US" sz="2000">
                <a:solidFill>
                  <a:schemeClr val="bg1"/>
                </a:solidFill>
              </a:rPr>
              <a:t>以时间复杂度为O(1)的方式提供消息持久化能力，即使对TB级以上数据也能保证常数时间的访问性能。</a:t>
            </a:r>
            <a:endParaRPr lang="zh-CN" altLang="en-US" sz="2000">
              <a:solidFill>
                <a:schemeClr val="bg1"/>
              </a:solidFill>
            </a:endParaRPr>
          </a:p>
          <a:p>
            <a:r>
              <a:rPr lang="zh-CN" altLang="en-US" sz="2000">
                <a:solidFill>
                  <a:schemeClr val="bg1"/>
                </a:solidFill>
              </a:rPr>
              <a:t>高吞吐率。即使在非常廉价的商用机器上也能做到单机支持每秒100K条消息的传输。</a:t>
            </a:r>
            <a:endParaRPr lang="zh-CN" altLang="en-US" sz="2000">
              <a:solidFill>
                <a:schemeClr val="bg1"/>
              </a:solidFill>
            </a:endParaRPr>
          </a:p>
          <a:p>
            <a:r>
              <a:rPr lang="zh-CN" altLang="en-US" sz="2000">
                <a:solidFill>
                  <a:schemeClr val="bg1"/>
                </a:solidFill>
              </a:rPr>
              <a:t>支持Kafka Server间的消息分区，及分布式消费，同时保证每个partition内的消息顺序传输。</a:t>
            </a:r>
            <a:endParaRPr lang="zh-CN" altLang="en-US" sz="2000">
              <a:solidFill>
                <a:schemeClr val="bg1"/>
              </a:solidFill>
            </a:endParaRPr>
          </a:p>
          <a:p>
            <a:r>
              <a:rPr lang="zh-CN" altLang="en-US" sz="2000">
                <a:solidFill>
                  <a:schemeClr val="bg1"/>
                </a:solidFill>
              </a:rPr>
              <a:t>同时支持离线数据处理和实时数据处理。</a:t>
            </a:r>
            <a:endParaRPr lang="zh-CN" altLang="en-US"/>
          </a:p>
          <a:p>
            <a:r>
              <a:rPr lang="zh-CN" altLang="en-US"/>
              <a:t>Scale out:支持在线水平扩展</a:t>
            </a:r>
            <a:endParaRPr lang="zh-CN" altLang="en-US"/>
          </a:p>
        </p:txBody>
      </p:sp>
      <p:sp>
        <p:nvSpPr>
          <p:cNvPr id="2" name="文本框 1"/>
          <p:cNvSpPr txBox="true"/>
          <p:nvPr/>
        </p:nvSpPr>
        <p:spPr>
          <a:xfrm>
            <a:off x="825500" y="4540250"/>
            <a:ext cx="3459480" cy="1383665"/>
          </a:xfrm>
          <a:prstGeom prst="rect">
            <a:avLst/>
          </a:prstGeom>
          <a:noFill/>
        </p:spPr>
        <p:txBody>
          <a:bodyPr wrap="square" rtlCol="0">
            <a:spAutoFit/>
          </a:bodyPr>
          <a:p>
            <a:pPr algn="l"/>
            <a:r>
              <a:rPr lang="zh-CN" altLang="en-US" sz="2800">
                <a:solidFill>
                  <a:schemeClr val="bg1"/>
                </a:solidFill>
              </a:rPr>
              <a:t>点对点传递模式</a:t>
            </a:r>
            <a:endParaRPr lang="zh-CN" altLang="en-US" sz="2800">
              <a:solidFill>
                <a:schemeClr val="bg1"/>
              </a:solidFill>
            </a:endParaRPr>
          </a:p>
          <a:p>
            <a:pPr algn="l"/>
            <a:endParaRPr lang="zh-CN" altLang="en-US" sz="2800">
              <a:solidFill>
                <a:schemeClr val="bg1"/>
              </a:solidFill>
            </a:endParaRPr>
          </a:p>
          <a:p>
            <a:pPr algn="l"/>
            <a:r>
              <a:rPr lang="zh-CN" altLang="en-US" sz="2800">
                <a:solidFill>
                  <a:schemeClr val="bg1"/>
                </a:solidFill>
              </a:rPr>
              <a:t>发布-订阅模式</a:t>
            </a:r>
            <a:endParaRPr lang="zh-CN" altLang="en-US" sz="280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文本框 4"/>
          <p:cNvSpPr txBox="true"/>
          <p:nvPr/>
        </p:nvSpPr>
        <p:spPr>
          <a:xfrm>
            <a:off x="825500" y="561975"/>
            <a:ext cx="9610090" cy="706755"/>
          </a:xfrm>
          <a:prstGeom prst="rect">
            <a:avLst/>
          </a:prstGeom>
          <a:noFill/>
        </p:spPr>
        <p:txBody>
          <a:bodyPr wrap="square" rtlCol="0">
            <a:spAutoFit/>
          </a:bodyPr>
          <a:p>
            <a:r>
              <a:rPr lang="en-US" altLang="zh-CN" sz="4000">
                <a:solidFill>
                  <a:schemeClr val="bg1"/>
                </a:solidFill>
              </a:rPr>
              <a:t>Kafka</a:t>
            </a:r>
            <a:r>
              <a:rPr lang="zh-CN" altLang="en-US"/>
              <a:t>Scale out:支持在线水平扩展</a:t>
            </a:r>
            <a:endParaRPr lang="zh-CN" altLang="en-US"/>
          </a:p>
        </p:txBody>
      </p:sp>
      <p:sp>
        <p:nvSpPr>
          <p:cNvPr id="2" name="文本框 1"/>
          <p:cNvSpPr txBox="true"/>
          <p:nvPr/>
        </p:nvSpPr>
        <p:spPr>
          <a:xfrm>
            <a:off x="887095" y="1591945"/>
            <a:ext cx="2858135" cy="521970"/>
          </a:xfrm>
          <a:prstGeom prst="rect">
            <a:avLst/>
          </a:prstGeom>
          <a:noFill/>
        </p:spPr>
        <p:txBody>
          <a:bodyPr wrap="square" rtlCol="0">
            <a:spAutoFit/>
          </a:bodyPr>
          <a:p>
            <a:pPr algn="l"/>
            <a:r>
              <a:rPr lang="zh-CN" altLang="en-US" sz="2800">
                <a:solidFill>
                  <a:schemeClr val="bg1"/>
                </a:solidFill>
              </a:rPr>
              <a:t>点对点传递模式</a:t>
            </a:r>
            <a:endParaRPr lang="zh-CN" altLang="en-US" sz="2800">
              <a:solidFill>
                <a:schemeClr val="bg1"/>
              </a:solidFill>
            </a:endParaRPr>
          </a:p>
        </p:txBody>
      </p:sp>
      <p:pic>
        <p:nvPicPr>
          <p:cNvPr id="3" name="图片 2"/>
          <p:cNvPicPr>
            <a:picLocks noChangeAspect="true"/>
          </p:cNvPicPr>
          <p:nvPr/>
        </p:nvPicPr>
        <p:blipFill>
          <a:blip r:embed="rId1"/>
          <a:stretch>
            <a:fillRect/>
          </a:stretch>
        </p:blipFill>
        <p:spPr>
          <a:xfrm>
            <a:off x="2044700" y="2306955"/>
            <a:ext cx="7172325" cy="3709035"/>
          </a:xfrm>
          <a:prstGeom prst="rect">
            <a:avLst/>
          </a:prstGeom>
        </p:spPr>
      </p:pic>
      <p:sp>
        <p:nvSpPr>
          <p:cNvPr id="4" name="文本框 3"/>
          <p:cNvSpPr txBox="true"/>
          <p:nvPr/>
        </p:nvSpPr>
        <p:spPr>
          <a:xfrm>
            <a:off x="887095" y="6396990"/>
            <a:ext cx="5758180" cy="368300"/>
          </a:xfrm>
          <a:prstGeom prst="rect">
            <a:avLst/>
          </a:prstGeom>
          <a:noFill/>
        </p:spPr>
        <p:txBody>
          <a:bodyPr wrap="none" rtlCol="0">
            <a:spAutoFit/>
          </a:bodyPr>
          <a:p>
            <a:pPr algn="l"/>
            <a:r>
              <a:rPr lang="zh-CN" altLang="en-US">
                <a:solidFill>
                  <a:schemeClr val="bg1"/>
                </a:solidFill>
              </a:rPr>
              <a:t>生产者发送一条消息到queue，只有一个消费者能收到。</a:t>
            </a:r>
            <a:endParaRPr lang="zh-CN" alt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文本框 4"/>
          <p:cNvSpPr txBox="true"/>
          <p:nvPr/>
        </p:nvSpPr>
        <p:spPr>
          <a:xfrm>
            <a:off x="825500" y="561975"/>
            <a:ext cx="9610090" cy="706755"/>
          </a:xfrm>
          <a:prstGeom prst="rect">
            <a:avLst/>
          </a:prstGeom>
          <a:noFill/>
        </p:spPr>
        <p:txBody>
          <a:bodyPr wrap="square" rtlCol="0">
            <a:spAutoFit/>
          </a:bodyPr>
          <a:p>
            <a:r>
              <a:rPr lang="en-US" altLang="zh-CN" sz="4000">
                <a:solidFill>
                  <a:schemeClr val="bg1"/>
                </a:solidFill>
              </a:rPr>
              <a:t>Kafka</a:t>
            </a:r>
            <a:r>
              <a:rPr lang="zh-CN" altLang="en-US"/>
              <a:t>Scale out:支持在线水平扩展</a:t>
            </a:r>
            <a:endParaRPr lang="zh-CN" altLang="en-US"/>
          </a:p>
        </p:txBody>
      </p:sp>
      <p:sp>
        <p:nvSpPr>
          <p:cNvPr id="2" name="文本框 1"/>
          <p:cNvSpPr txBox="true"/>
          <p:nvPr/>
        </p:nvSpPr>
        <p:spPr>
          <a:xfrm>
            <a:off x="887095" y="1591945"/>
            <a:ext cx="4572000" cy="521970"/>
          </a:xfrm>
          <a:prstGeom prst="rect">
            <a:avLst/>
          </a:prstGeom>
          <a:noFill/>
        </p:spPr>
        <p:txBody>
          <a:bodyPr wrap="square" rtlCol="0">
            <a:spAutoFit/>
          </a:bodyPr>
          <a:p>
            <a:pPr algn="l"/>
            <a:r>
              <a:rPr lang="zh-CN" altLang="en-US" sz="2800">
                <a:solidFill>
                  <a:schemeClr val="bg1"/>
                </a:solidFill>
              </a:rPr>
              <a:t>发布-订阅消息传递模式</a:t>
            </a:r>
            <a:endParaRPr lang="zh-CN" altLang="en-US" sz="2800">
              <a:solidFill>
                <a:schemeClr val="bg1"/>
              </a:solidFill>
            </a:endParaRPr>
          </a:p>
        </p:txBody>
      </p:sp>
      <p:sp>
        <p:nvSpPr>
          <p:cNvPr id="4" name="文本框 3"/>
          <p:cNvSpPr txBox="true"/>
          <p:nvPr/>
        </p:nvSpPr>
        <p:spPr>
          <a:xfrm>
            <a:off x="887095" y="6396990"/>
            <a:ext cx="7040880" cy="368300"/>
          </a:xfrm>
          <a:prstGeom prst="rect">
            <a:avLst/>
          </a:prstGeom>
          <a:noFill/>
        </p:spPr>
        <p:txBody>
          <a:bodyPr wrap="none" rtlCol="0">
            <a:spAutoFit/>
          </a:bodyPr>
          <a:p>
            <a:pPr algn="l"/>
            <a:r>
              <a:rPr lang="zh-CN" altLang="en-US">
                <a:solidFill>
                  <a:schemeClr val="bg1"/>
                </a:solidFill>
              </a:rPr>
              <a:t>发布者发送到topic的消息，只有订阅了topic的订阅者才会收到消息。</a:t>
            </a:r>
            <a:endParaRPr lang="zh-CN" altLang="en-US">
              <a:solidFill>
                <a:schemeClr val="bg1"/>
              </a:solidFill>
            </a:endParaRPr>
          </a:p>
        </p:txBody>
      </p:sp>
      <p:pic>
        <p:nvPicPr>
          <p:cNvPr id="6" name="图片 5"/>
          <p:cNvPicPr>
            <a:picLocks noChangeAspect="true"/>
          </p:cNvPicPr>
          <p:nvPr/>
        </p:nvPicPr>
        <p:blipFill>
          <a:blip r:embed="rId1"/>
          <a:stretch>
            <a:fillRect/>
          </a:stretch>
        </p:blipFill>
        <p:spPr>
          <a:xfrm>
            <a:off x="1984375" y="2258695"/>
            <a:ext cx="7291705" cy="38430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a:xfrm>
            <a:off x="831215" y="676910"/>
            <a:ext cx="1742440" cy="608965"/>
          </a:xfrm>
        </p:spPr>
        <p:txBody>
          <a:bodyPr>
            <a:noAutofit/>
          </a:bodyPr>
          <a:p>
            <a:r>
              <a:rPr lang="zh-CN" altLang="en-US" sz="4000">
                <a:solidFill>
                  <a:schemeClr val="bg1"/>
                </a:solidFill>
              </a:rPr>
              <a:t>对比</a:t>
            </a:r>
            <a:endParaRPr lang="zh-CN" altLang="en-US" sz="4000">
              <a:solidFill>
                <a:schemeClr val="bg1"/>
              </a:solidFill>
            </a:endParaRPr>
          </a:p>
        </p:txBody>
      </p:sp>
      <p:sp>
        <p:nvSpPr>
          <p:cNvPr id="4" name="文本框 3"/>
          <p:cNvSpPr txBox="true"/>
          <p:nvPr/>
        </p:nvSpPr>
        <p:spPr>
          <a:xfrm>
            <a:off x="1090295" y="1673225"/>
            <a:ext cx="9292590" cy="337185"/>
          </a:xfrm>
          <a:prstGeom prst="rect">
            <a:avLst/>
          </a:prstGeom>
          <a:noFill/>
        </p:spPr>
        <p:txBody>
          <a:bodyPr wrap="none" rtlCol="0">
            <a:spAutoFit/>
          </a:bodyPr>
          <a:p>
            <a:pPr algn="l"/>
            <a:r>
              <a:rPr lang="zh-CN" altLang="en-US" sz="1600">
                <a:solidFill>
                  <a:schemeClr val="bg1"/>
                </a:solidFill>
              </a:rPr>
              <a:t>RabbitMQ是采用Erlang语言实现的AMQP协议的消息中间件。支持集群；消息确认；消息事务；持久化</a:t>
            </a:r>
            <a:endParaRPr lang="zh-CN" altLang="en-US" sz="1600">
              <a:solidFill>
                <a:schemeClr val="bg1"/>
              </a:solidFill>
            </a:endParaRPr>
          </a:p>
        </p:txBody>
      </p:sp>
      <p:sp>
        <p:nvSpPr>
          <p:cNvPr id="5" name="文本框 4"/>
          <p:cNvSpPr txBox="true"/>
          <p:nvPr/>
        </p:nvSpPr>
        <p:spPr>
          <a:xfrm>
            <a:off x="1127760" y="2642235"/>
            <a:ext cx="6357620" cy="583565"/>
          </a:xfrm>
          <a:prstGeom prst="rect">
            <a:avLst/>
          </a:prstGeom>
          <a:noFill/>
        </p:spPr>
        <p:txBody>
          <a:bodyPr wrap="none" rtlCol="0">
            <a:spAutoFit/>
          </a:bodyPr>
          <a:p>
            <a:pPr algn="l"/>
            <a:r>
              <a:rPr lang="zh-CN" altLang="en-US" sz="1600">
                <a:solidFill>
                  <a:schemeClr val="bg1"/>
                </a:solidFill>
              </a:rPr>
              <a:t>Kafka适合日志收集，会有消息丢失的可能性，每秒10W的读写速度。</a:t>
            </a:r>
            <a:endParaRPr lang="zh-CN" altLang="en-US" sz="1600">
              <a:solidFill>
                <a:schemeClr val="bg1"/>
              </a:solidFill>
            </a:endParaRPr>
          </a:p>
          <a:p>
            <a:pPr algn="l"/>
            <a:r>
              <a:rPr lang="zh-CN" altLang="en-US" sz="1600">
                <a:solidFill>
                  <a:schemeClr val="bg1"/>
                </a:solidFill>
              </a:rPr>
              <a:t>不支持事务，对消息的重复、丢失、错误没有严格要求。</a:t>
            </a:r>
            <a:endParaRPr lang="zh-CN" altLang="en-US" sz="1600">
              <a:solidFill>
                <a:schemeClr val="bg1"/>
              </a:solidFill>
            </a:endParaRPr>
          </a:p>
        </p:txBody>
      </p:sp>
      <p:sp>
        <p:nvSpPr>
          <p:cNvPr id="6" name="文本框 5"/>
          <p:cNvSpPr txBox="true"/>
          <p:nvPr/>
        </p:nvSpPr>
        <p:spPr>
          <a:xfrm>
            <a:off x="1127760" y="4000500"/>
            <a:ext cx="9631680" cy="1076325"/>
          </a:xfrm>
          <a:prstGeom prst="rect">
            <a:avLst/>
          </a:prstGeom>
          <a:noFill/>
        </p:spPr>
        <p:txBody>
          <a:bodyPr wrap="none" rtlCol="0">
            <a:spAutoFit/>
          </a:bodyPr>
          <a:p>
            <a:pPr algn="l"/>
            <a:r>
              <a:rPr lang="zh-CN" altLang="en-US" sz="1600">
                <a:solidFill>
                  <a:schemeClr val="bg1"/>
                </a:solidFill>
              </a:rPr>
              <a:t>ZeroMQ号称史上最快的消息队列，基于C语言开发。</a:t>
            </a:r>
            <a:endParaRPr lang="zh-CN" altLang="en-US" sz="1600">
              <a:solidFill>
                <a:schemeClr val="bg1"/>
              </a:solidFill>
            </a:endParaRPr>
          </a:p>
          <a:p>
            <a:pPr algn="l"/>
            <a:r>
              <a:rPr lang="zh-CN" altLang="en-US" sz="1600">
                <a:solidFill>
                  <a:schemeClr val="bg1"/>
                </a:solidFill>
              </a:rPr>
              <a:t>ZeroMQ是一个消息处理队列库，可在多线程、多内核和主机之间弹性伸缩。</a:t>
            </a:r>
            <a:endParaRPr lang="zh-CN" altLang="en-US" sz="1600">
              <a:solidFill>
                <a:schemeClr val="bg1"/>
              </a:solidFill>
            </a:endParaRPr>
          </a:p>
          <a:p>
            <a:pPr algn="l"/>
            <a:r>
              <a:rPr lang="zh-CN" altLang="en-US" sz="1600">
                <a:solidFill>
                  <a:schemeClr val="bg1"/>
                </a:solidFill>
              </a:rPr>
              <a:t>虽然大多数时候我们习惯将其归入消息队列家族之中，但是其和前面的几款有着本质的区别，ZeroMQ本身</a:t>
            </a:r>
            <a:endParaRPr lang="zh-CN" altLang="en-US" sz="1600">
              <a:solidFill>
                <a:schemeClr val="bg1"/>
              </a:solidFill>
            </a:endParaRPr>
          </a:p>
          <a:p>
            <a:pPr algn="l"/>
            <a:r>
              <a:rPr lang="zh-CN" altLang="en-US" sz="1600">
                <a:solidFill>
                  <a:schemeClr val="bg1"/>
                </a:solidFill>
              </a:rPr>
              <a:t>就不是一个消息队列服务器，更像是一组底层网络通讯库，对原有的Socket API上加上一层封装而已。</a:t>
            </a:r>
            <a:endParaRPr lang="zh-CN" altLang="en-US" sz="1600">
              <a:solidFill>
                <a:schemeClr val="bg1"/>
              </a:solidFill>
            </a:endParaRPr>
          </a:p>
        </p:txBody>
      </p:sp>
      <p:sp>
        <p:nvSpPr>
          <p:cNvPr id="7" name="文本框 6"/>
          <p:cNvSpPr txBox="true"/>
          <p:nvPr/>
        </p:nvSpPr>
        <p:spPr>
          <a:xfrm>
            <a:off x="1127760" y="5591175"/>
            <a:ext cx="9212580" cy="368300"/>
          </a:xfrm>
          <a:prstGeom prst="rect">
            <a:avLst/>
          </a:prstGeom>
          <a:noFill/>
        </p:spPr>
        <p:txBody>
          <a:bodyPr wrap="none" rtlCol="0">
            <a:spAutoFit/>
          </a:bodyPr>
          <a:p>
            <a:pPr algn="l"/>
            <a:r>
              <a:rPr lang="zh-CN" altLang="en-US">
                <a:solidFill>
                  <a:schemeClr val="bg1"/>
                </a:solidFill>
              </a:rPr>
              <a:t>benstalkd支持优先级(支持任务插队</a:t>
            </a:r>
            <a:r>
              <a:rPr lang="en-US" altLang="zh-CN">
                <a:solidFill>
                  <a:schemeClr val="bg1"/>
                </a:solidFill>
              </a:rPr>
              <a:t>)</a:t>
            </a:r>
            <a:r>
              <a:rPr lang="zh-CN" altLang="en-US">
                <a:solidFill>
                  <a:schemeClr val="bg1"/>
                </a:solidFill>
              </a:rPr>
              <a:t>；延迟队列；持久化；预留；任务超时重发；消息确认</a:t>
            </a:r>
            <a:endParaRPr lang="zh-CN" altLang="en-US">
              <a:solidFill>
                <a:schemeClr val="bg1"/>
              </a:solidFill>
            </a:endParaRPr>
          </a:p>
        </p:txBody>
      </p:sp>
      <p:sp>
        <p:nvSpPr>
          <p:cNvPr id="3" name="文本框 2"/>
          <p:cNvSpPr txBox="true"/>
          <p:nvPr/>
        </p:nvSpPr>
        <p:spPr>
          <a:xfrm>
            <a:off x="1090295" y="6366510"/>
            <a:ext cx="5516880" cy="368300"/>
          </a:xfrm>
          <a:prstGeom prst="rect">
            <a:avLst/>
          </a:prstGeom>
          <a:noFill/>
        </p:spPr>
        <p:txBody>
          <a:bodyPr wrap="none" rtlCol="0">
            <a:spAutoFit/>
          </a:bodyPr>
          <a:p>
            <a:pPr algn="l"/>
            <a:r>
              <a:rPr lang="zh-CN" altLang="en-US">
                <a:solidFill>
                  <a:schemeClr val="bg1"/>
                </a:solidFill>
              </a:rPr>
              <a:t>https://blog.csdn.net/u013256816/article/details/79838428</a:t>
            </a:r>
            <a:endParaRPr lang="zh-CN"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2020"/>
        </a:solidFill>
        <a:effectLst/>
      </p:bgPr>
    </p:bg>
    <p:spTree>
      <p:nvGrpSpPr>
        <p:cNvPr id="1" name=""/>
        <p:cNvGrpSpPr/>
        <p:nvPr/>
      </p:nvGrpSpPr>
      <p:grpSpPr/>
      <p:sp>
        <p:nvSpPr>
          <p:cNvPr id="2" name="标题 1"/>
          <p:cNvSpPr>
            <a:spLocks noGrp="true"/>
          </p:cNvSpPr>
          <p:nvPr>
            <p:ph type="title"/>
          </p:nvPr>
        </p:nvSpPr>
        <p:spPr>
          <a:xfrm>
            <a:off x="647700" y="258445"/>
            <a:ext cx="10515600" cy="1375410"/>
          </a:xfrm>
        </p:spPr>
        <p:txBody>
          <a:bodyPr/>
          <a:p>
            <a:r>
              <a:rPr lang="zh-CN" altLang="en-US" sz="4800">
                <a:solidFill>
                  <a:schemeClr val="bg1"/>
                </a:solidFill>
              </a:rPr>
              <a:t>为什么需要消息队列</a:t>
            </a:r>
            <a:endParaRPr lang="zh-CN" altLang="en-US" sz="4800">
              <a:solidFill>
                <a:schemeClr val="bg1"/>
              </a:solidFill>
            </a:endParaRPr>
          </a:p>
        </p:txBody>
      </p:sp>
      <p:sp>
        <p:nvSpPr>
          <p:cNvPr id="6" name="文本框 5"/>
          <p:cNvSpPr txBox="true"/>
          <p:nvPr/>
        </p:nvSpPr>
        <p:spPr>
          <a:xfrm>
            <a:off x="1507490" y="2001520"/>
            <a:ext cx="7717790" cy="2306955"/>
          </a:xfrm>
          <a:prstGeom prst="rect">
            <a:avLst/>
          </a:prstGeom>
          <a:noFill/>
        </p:spPr>
        <p:txBody>
          <a:bodyPr wrap="square" rtlCol="0">
            <a:spAutoFit/>
          </a:bodyPr>
          <a:p>
            <a:r>
              <a:rPr lang="en-US" altLang="zh-CN" sz="4800">
                <a:solidFill>
                  <a:schemeClr val="bg1"/>
                </a:solidFill>
              </a:rPr>
              <a:t>1. </a:t>
            </a:r>
            <a:r>
              <a:rPr lang="zh-CN" altLang="en-US" sz="4800">
                <a:solidFill>
                  <a:schemeClr val="bg1"/>
                </a:solidFill>
              </a:rPr>
              <a:t>削峰</a:t>
            </a:r>
            <a:endParaRPr lang="zh-CN" altLang="en-US" sz="4800">
              <a:solidFill>
                <a:schemeClr val="bg1"/>
              </a:solidFill>
            </a:endParaRPr>
          </a:p>
          <a:p>
            <a:r>
              <a:rPr lang="en-US" altLang="zh-CN" sz="4800">
                <a:solidFill>
                  <a:schemeClr val="bg1"/>
                </a:solidFill>
              </a:rPr>
              <a:t>2. </a:t>
            </a:r>
            <a:r>
              <a:rPr lang="zh-CN" altLang="en-US" sz="4800">
                <a:solidFill>
                  <a:schemeClr val="bg1"/>
                </a:solidFill>
              </a:rPr>
              <a:t>解耦</a:t>
            </a:r>
            <a:endParaRPr lang="zh-CN" altLang="en-US" sz="4800">
              <a:solidFill>
                <a:schemeClr val="bg1"/>
              </a:solidFill>
            </a:endParaRPr>
          </a:p>
          <a:p>
            <a:r>
              <a:rPr lang="en-US" altLang="zh-CN" sz="4800">
                <a:solidFill>
                  <a:schemeClr val="bg1"/>
                </a:solidFill>
              </a:rPr>
              <a:t>3. </a:t>
            </a:r>
            <a:r>
              <a:rPr lang="zh-CN" altLang="en-US" sz="4800">
                <a:solidFill>
                  <a:schemeClr val="bg1"/>
                </a:solidFill>
              </a:rPr>
              <a:t>异步</a:t>
            </a:r>
            <a:endParaRPr lang="zh-CN" altLang="en-US" sz="4800">
              <a:solidFill>
                <a:schemeClr val="bg1"/>
              </a:solidFill>
            </a:endParaRPr>
          </a:p>
        </p:txBody>
      </p:sp>
      <p:sp>
        <p:nvSpPr>
          <p:cNvPr id="8" name="文本框 7"/>
          <p:cNvSpPr txBox="true"/>
          <p:nvPr/>
        </p:nvSpPr>
        <p:spPr>
          <a:xfrm>
            <a:off x="1507490" y="5037455"/>
            <a:ext cx="3853180" cy="521970"/>
          </a:xfrm>
          <a:prstGeom prst="rect">
            <a:avLst/>
          </a:prstGeom>
          <a:noFill/>
        </p:spPr>
        <p:txBody>
          <a:bodyPr wrap="square" rtlCol="0">
            <a:spAutoFit/>
          </a:bodyPr>
          <a:p>
            <a:r>
              <a:rPr lang="zh-CN" altLang="en-US" sz="2800">
                <a:solidFill>
                  <a:schemeClr val="bg1"/>
                </a:solidFill>
              </a:rPr>
              <a:t>既独立又紧密结合</a:t>
            </a:r>
            <a:endParaRPr lang="zh-CN" altLang="en-US" sz="28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p:txBody>
          <a:bodyPr/>
          <a:p>
            <a:r>
              <a:rPr lang="zh-CN" altLang="en-US" sz="5400">
                <a:solidFill>
                  <a:schemeClr val="bg1"/>
                </a:solidFill>
              </a:rPr>
              <a:t>常见的</a:t>
            </a:r>
            <a:r>
              <a:rPr lang="en-US" altLang="zh-CN" sz="5400">
                <a:solidFill>
                  <a:schemeClr val="bg1"/>
                </a:solidFill>
              </a:rPr>
              <a:t>MQ</a:t>
            </a:r>
            <a:r>
              <a:rPr lang="zh-CN" altLang="en-US" sz="5400">
                <a:solidFill>
                  <a:schemeClr val="bg1"/>
                </a:solidFill>
              </a:rPr>
              <a:t>中间件</a:t>
            </a:r>
            <a:endParaRPr lang="zh-CN" altLang="en-US" sz="5400">
              <a:solidFill>
                <a:schemeClr val="bg1"/>
              </a:solidFill>
            </a:endParaRPr>
          </a:p>
        </p:txBody>
      </p:sp>
      <p:sp>
        <p:nvSpPr>
          <p:cNvPr id="4" name="文本框 3"/>
          <p:cNvSpPr txBox="true"/>
          <p:nvPr/>
        </p:nvSpPr>
        <p:spPr>
          <a:xfrm>
            <a:off x="805815" y="1840230"/>
            <a:ext cx="10199370" cy="3661410"/>
          </a:xfrm>
          <a:prstGeom prst="rect">
            <a:avLst/>
          </a:prstGeom>
          <a:noFill/>
        </p:spPr>
        <p:txBody>
          <a:bodyPr wrap="square" rtlCol="0">
            <a:spAutoFit/>
          </a:bodyPr>
          <a:p>
            <a:r>
              <a:rPr lang="en-US" altLang="zh-CN" sz="3200">
                <a:solidFill>
                  <a:schemeClr val="bg1"/>
                </a:solidFill>
                <a:sym typeface="+mn-ea"/>
              </a:rPr>
              <a:t>Redis</a:t>
            </a:r>
            <a:endParaRPr lang="en-US" altLang="zh-CN">
              <a:solidFill>
                <a:schemeClr val="bg1"/>
              </a:solidFill>
              <a:sym typeface="+mn-ea"/>
            </a:endParaRPr>
          </a:p>
          <a:p>
            <a:endParaRPr lang="en-US" altLang="zh-CN">
              <a:solidFill>
                <a:schemeClr val="bg1"/>
              </a:solidFill>
              <a:sym typeface="+mn-ea"/>
            </a:endParaRPr>
          </a:p>
          <a:p>
            <a:r>
              <a:rPr lang="en-US" altLang="zh-CN" sz="3200">
                <a:solidFill>
                  <a:schemeClr val="bg1"/>
                </a:solidFill>
                <a:sym typeface="+mn-ea"/>
              </a:rPr>
              <a:t>ZeroMQ</a:t>
            </a:r>
            <a:endParaRPr lang="en-US" altLang="zh-CN">
              <a:solidFill>
                <a:schemeClr val="bg1"/>
              </a:solidFill>
              <a:sym typeface="+mn-ea"/>
            </a:endParaRPr>
          </a:p>
          <a:p>
            <a:endParaRPr lang="en-US" altLang="zh-CN">
              <a:solidFill>
                <a:schemeClr val="bg1"/>
              </a:solidFill>
              <a:sym typeface="+mn-ea"/>
            </a:endParaRPr>
          </a:p>
          <a:p>
            <a:r>
              <a:rPr lang="en-US" altLang="zh-CN" sz="3200">
                <a:solidFill>
                  <a:schemeClr val="bg1"/>
                </a:solidFill>
                <a:sym typeface="+mn-ea"/>
              </a:rPr>
              <a:t>Beanstalkd</a:t>
            </a:r>
            <a:endParaRPr lang="en-US" altLang="zh-CN">
              <a:solidFill>
                <a:schemeClr val="bg1"/>
              </a:solidFill>
              <a:sym typeface="+mn-ea"/>
            </a:endParaRPr>
          </a:p>
          <a:p>
            <a:endParaRPr lang="en-US" altLang="zh-CN">
              <a:solidFill>
                <a:schemeClr val="bg1"/>
              </a:solidFill>
              <a:sym typeface="+mn-ea"/>
            </a:endParaRPr>
          </a:p>
          <a:p>
            <a:r>
              <a:rPr lang="en-US" altLang="zh-CN" sz="3200">
                <a:solidFill>
                  <a:schemeClr val="bg1"/>
                </a:solidFill>
                <a:sym typeface="+mn-ea"/>
              </a:rPr>
              <a:t>RabbitMQ</a:t>
            </a:r>
            <a:endParaRPr lang="en-US" altLang="zh-CN">
              <a:solidFill>
                <a:schemeClr val="bg1"/>
              </a:solidFill>
              <a:sym typeface="+mn-ea"/>
            </a:endParaRPr>
          </a:p>
          <a:p>
            <a:endParaRPr lang="en-US" altLang="zh-CN">
              <a:solidFill>
                <a:schemeClr val="bg1"/>
              </a:solidFill>
              <a:sym typeface="+mn-ea"/>
            </a:endParaRPr>
          </a:p>
          <a:p>
            <a:r>
              <a:rPr lang="en-US" altLang="zh-CN" sz="3200">
                <a:solidFill>
                  <a:schemeClr val="bg1"/>
                </a:solidFill>
                <a:sym typeface="+mn-ea"/>
              </a:rPr>
              <a:t>Kafka</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a:xfrm>
            <a:off x="647700" y="258445"/>
            <a:ext cx="10515600" cy="1053465"/>
          </a:xfrm>
        </p:spPr>
        <p:txBody>
          <a:bodyPr/>
          <a:p>
            <a:r>
              <a:rPr lang="en-US" altLang="zh-CN" sz="4000">
                <a:solidFill>
                  <a:schemeClr val="bg1"/>
                </a:solidFill>
              </a:rPr>
              <a:t>Redis</a:t>
            </a:r>
            <a:endParaRPr lang="en-US" altLang="zh-CN" sz="4000">
              <a:solidFill>
                <a:schemeClr val="bg1"/>
              </a:solidFill>
            </a:endParaRPr>
          </a:p>
        </p:txBody>
      </p:sp>
      <p:sp>
        <p:nvSpPr>
          <p:cNvPr id="4" name="文本框 3"/>
          <p:cNvSpPr txBox="true"/>
          <p:nvPr/>
        </p:nvSpPr>
        <p:spPr>
          <a:xfrm>
            <a:off x="647700" y="1136650"/>
            <a:ext cx="9875520" cy="4861560"/>
          </a:xfrm>
          <a:prstGeom prst="rect">
            <a:avLst/>
          </a:prstGeom>
          <a:noFill/>
        </p:spPr>
        <p:txBody>
          <a:bodyPr wrap="square" rtlCol="0">
            <a:spAutoFit/>
          </a:bodyPr>
          <a:p>
            <a:endParaRPr lang="zh-CN" altLang="en-US"/>
          </a:p>
          <a:p>
            <a:r>
              <a:rPr lang="zh-CN" altLang="en-US" sz="3200">
                <a:solidFill>
                  <a:schemeClr val="bg1"/>
                </a:solidFill>
              </a:rPr>
              <a:t>1. 基于List的 LPUSH+BRPOP 的实现</a:t>
            </a:r>
            <a:endParaRPr lang="zh-CN" altLang="en-US" sz="3200">
              <a:solidFill>
                <a:schemeClr val="bg1"/>
              </a:solidFill>
            </a:endParaRPr>
          </a:p>
          <a:p>
            <a:endParaRPr lang="zh-CN" altLang="en-US" sz="3200">
              <a:solidFill>
                <a:schemeClr val="bg1"/>
              </a:solidFill>
            </a:endParaRPr>
          </a:p>
          <a:p>
            <a:r>
              <a:rPr lang="zh-CN" altLang="en-US" sz="3200">
                <a:solidFill>
                  <a:schemeClr val="bg1"/>
                </a:solidFill>
              </a:rPr>
              <a:t>2. PUB/SUB，订阅/发布模式</a:t>
            </a:r>
            <a:r>
              <a:rPr lang="en-US" altLang="zh-CN" sz="3200">
                <a:solidFill>
                  <a:schemeClr val="bg1"/>
                </a:solidFill>
              </a:rPr>
              <a:t> </a:t>
            </a:r>
            <a:endParaRPr lang="en-US" altLang="zh-CN" sz="3200">
              <a:solidFill>
                <a:schemeClr val="bg1"/>
              </a:solidFill>
            </a:endParaRPr>
          </a:p>
          <a:p>
            <a:r>
              <a:rPr lang="en-US" altLang="zh-CN" sz="3200">
                <a:solidFill>
                  <a:schemeClr val="bg1"/>
                </a:solidFill>
              </a:rPr>
              <a:t>	</a:t>
            </a:r>
            <a:r>
              <a:rPr lang="en-US" altLang="zh-CN">
                <a:solidFill>
                  <a:schemeClr val="bg1"/>
                </a:solidFill>
                <a:sym typeface="+mn-ea"/>
              </a:rPr>
              <a:t>SUBSCRIBE</a:t>
            </a:r>
            <a:r>
              <a:rPr lang="zh-CN" altLang="en-US">
                <a:solidFill>
                  <a:schemeClr val="bg1"/>
                </a:solidFill>
                <a:sym typeface="+mn-ea"/>
              </a:rPr>
              <a:t>，PUBLISH</a:t>
            </a:r>
            <a:endParaRPr lang="zh-CN" altLang="en-US">
              <a:solidFill>
                <a:schemeClr val="bg1"/>
              </a:solidFill>
              <a:sym typeface="+mn-ea"/>
            </a:endParaRPr>
          </a:p>
          <a:p>
            <a:endParaRPr lang="zh-CN" altLang="en-US" sz="3200">
              <a:solidFill>
                <a:schemeClr val="bg1"/>
              </a:solidFill>
            </a:endParaRPr>
          </a:p>
          <a:p>
            <a:r>
              <a:rPr lang="zh-CN" altLang="en-US" sz="3200">
                <a:solidFill>
                  <a:schemeClr val="bg1"/>
                </a:solidFill>
              </a:rPr>
              <a:t>3. 基于Sorted-Set的实现</a:t>
            </a:r>
            <a:endParaRPr lang="zh-CN" altLang="en-US" sz="3200">
              <a:solidFill>
                <a:schemeClr val="bg1"/>
              </a:solidFill>
            </a:endParaRPr>
          </a:p>
          <a:p>
            <a:r>
              <a:rPr lang="en-US" altLang="zh-CN" sz="3200">
                <a:solidFill>
                  <a:schemeClr val="bg1"/>
                </a:solidFill>
              </a:rPr>
              <a:t>	</a:t>
            </a:r>
            <a:endParaRPr lang="zh-CN" altLang="en-US" sz="3200">
              <a:solidFill>
                <a:schemeClr val="bg1"/>
              </a:solidFill>
            </a:endParaRPr>
          </a:p>
          <a:p>
            <a:r>
              <a:rPr lang="zh-CN" altLang="en-US" sz="3200">
                <a:solidFill>
                  <a:schemeClr val="bg1"/>
                </a:solidFill>
              </a:rPr>
              <a:t>4. 基于Stream类型的实现</a:t>
            </a:r>
            <a:endParaRPr lang="zh-CN" altLang="en-US"/>
          </a:p>
          <a:p>
            <a:r>
              <a:rPr lang="en-US" altLang="zh-CN">
                <a:solidFill>
                  <a:schemeClr val="bg1"/>
                </a:solidFill>
              </a:rPr>
              <a:t>       </a:t>
            </a:r>
            <a:r>
              <a:rPr lang="zh-CN" altLang="en-US">
                <a:solidFill>
                  <a:schemeClr val="bg1"/>
                </a:solidFill>
              </a:rPr>
              <a:t>https://zhuanlan.zhihu.com/p/60501638</a:t>
            </a:r>
            <a:endParaRPr lang="zh-CN" altLang="en-US">
              <a:solidFill>
                <a:schemeClr val="bg1"/>
              </a:solidFill>
            </a:endParaRPr>
          </a:p>
          <a:p>
            <a:r>
              <a:rPr lang="en-US" altLang="zh-CN">
                <a:solidFill>
                  <a:schemeClr val="bg1"/>
                </a:solidFill>
              </a:rPr>
              <a:t>       https://zhuanlan.zhihu.com/p/110380048</a:t>
            </a:r>
            <a:endParaRPr lang="en-US" altLang="zh-CN">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2" name="标题 1"/>
          <p:cNvSpPr>
            <a:spLocks noGrp="true"/>
          </p:cNvSpPr>
          <p:nvPr>
            <p:ph type="title"/>
          </p:nvPr>
        </p:nvSpPr>
        <p:spPr>
          <a:xfrm>
            <a:off x="647700" y="258445"/>
            <a:ext cx="10515600" cy="1053465"/>
          </a:xfrm>
        </p:spPr>
        <p:txBody>
          <a:bodyPr/>
          <a:p>
            <a:r>
              <a:rPr lang="en-US" altLang="zh-CN" sz="4000">
                <a:solidFill>
                  <a:schemeClr val="bg1"/>
                </a:solidFill>
              </a:rPr>
              <a:t>ZeroMQ</a:t>
            </a:r>
            <a:endParaRPr lang="en-US" altLang="zh-CN" sz="4000">
              <a:solidFill>
                <a:schemeClr val="bg1"/>
              </a:solidFill>
            </a:endParaRPr>
          </a:p>
        </p:txBody>
      </p:sp>
      <p:sp>
        <p:nvSpPr>
          <p:cNvPr id="4" name="文本框 3"/>
          <p:cNvSpPr txBox="true"/>
          <p:nvPr/>
        </p:nvSpPr>
        <p:spPr>
          <a:xfrm>
            <a:off x="647700" y="1136650"/>
            <a:ext cx="9875520" cy="5446395"/>
          </a:xfrm>
          <a:prstGeom prst="rect">
            <a:avLst/>
          </a:prstGeom>
          <a:noFill/>
        </p:spPr>
        <p:txBody>
          <a:bodyPr wrap="square" rtlCol="0">
            <a:spAutoFit/>
          </a:bodyPr>
          <a:p>
            <a:endParaRPr lang="zh-CN" altLang="en-US">
              <a:solidFill>
                <a:schemeClr val="bg1"/>
              </a:solidFill>
            </a:endParaRPr>
          </a:p>
          <a:p>
            <a:r>
              <a:rPr lang="en-US" altLang="zh-CN" sz="3200">
                <a:solidFill>
                  <a:schemeClr val="bg1"/>
                </a:solidFill>
              </a:rPr>
              <a:t>1. </a:t>
            </a:r>
            <a:r>
              <a:rPr lang="zh-CN" altLang="en-US" sz="3200">
                <a:solidFill>
                  <a:schemeClr val="bg1"/>
                </a:solidFill>
              </a:rPr>
              <a:t>REQ/REP</a:t>
            </a:r>
            <a:endParaRPr lang="zh-CN" altLang="en-US">
              <a:solidFill>
                <a:schemeClr val="bg1"/>
              </a:solidFill>
            </a:endParaRPr>
          </a:p>
          <a:p>
            <a:endParaRPr lang="zh-CN" altLang="en-US">
              <a:solidFill>
                <a:schemeClr val="bg1"/>
              </a:solidFill>
            </a:endParaRPr>
          </a:p>
          <a:p>
            <a:r>
              <a:rPr lang="en-US" altLang="zh-CN" sz="3200">
                <a:solidFill>
                  <a:schemeClr val="bg1"/>
                </a:solidFill>
              </a:rPr>
              <a:t>2. </a:t>
            </a:r>
            <a:r>
              <a:rPr lang="zh-CN" altLang="en-US" sz="3200">
                <a:solidFill>
                  <a:schemeClr val="bg1"/>
                </a:solidFill>
              </a:rPr>
              <a:t>PUB/SUB</a:t>
            </a:r>
            <a:endParaRPr lang="zh-CN" altLang="en-US">
              <a:solidFill>
                <a:schemeClr val="bg1"/>
              </a:solidFill>
            </a:endParaRPr>
          </a:p>
          <a:p>
            <a:endParaRPr lang="zh-CN" altLang="en-US">
              <a:solidFill>
                <a:schemeClr val="bg1"/>
              </a:solidFill>
            </a:endParaRPr>
          </a:p>
          <a:p>
            <a:r>
              <a:rPr lang="en-US" altLang="zh-CN" sz="3200">
                <a:solidFill>
                  <a:schemeClr val="bg1"/>
                </a:solidFill>
              </a:rPr>
              <a:t>3. </a:t>
            </a:r>
            <a:r>
              <a:rPr lang="zh-CN" altLang="en-US" sz="3200">
                <a:solidFill>
                  <a:schemeClr val="bg1"/>
                </a:solidFill>
              </a:rPr>
              <a:t>Parallel Pipeline</a:t>
            </a:r>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endParaRPr lang="zh-CN" altLang="en-US">
              <a:solidFill>
                <a:schemeClr val="bg1"/>
              </a:solidFill>
            </a:endParaRPr>
          </a:p>
          <a:p>
            <a:r>
              <a:rPr lang="zh-CN" altLang="en-US">
                <a:solidFill>
                  <a:schemeClr val="bg1"/>
                </a:solidFill>
              </a:rPr>
              <a:t>https://blog.csdn.net/u011285477/article/details/100688003</a:t>
            </a:r>
            <a:endParaRPr lang="zh-CN" altLang="en-US">
              <a:solidFill>
                <a:schemeClr val="bg1"/>
              </a:solidFill>
            </a:endParaRPr>
          </a:p>
          <a:p>
            <a:r>
              <a:rPr lang="zh-CN" altLang="en-US">
                <a:solidFill>
                  <a:schemeClr val="bg1"/>
                </a:solidFill>
              </a:rPr>
              <a:t>https://zhuanlan.zhihu.com/p/22947038</a:t>
            </a:r>
            <a:endParaRPr lang="zh-CN" altLang="en-US">
              <a:solidFill>
                <a:schemeClr val="bg1"/>
              </a:solidFill>
            </a:endParaRPr>
          </a:p>
          <a:p>
            <a:r>
              <a:rPr lang="zh-CN" altLang="en-US">
                <a:solidFill>
                  <a:schemeClr val="bg1"/>
                </a:solidFill>
              </a:rPr>
              <a:t>http://wiki.zeromq.org</a:t>
            </a:r>
            <a:endParaRPr lang="zh-CN" altLang="en-US">
              <a:solidFill>
                <a:schemeClr val="bg1"/>
              </a:solidFill>
            </a:endParaRPr>
          </a:p>
          <a:p>
            <a:r>
              <a:rPr lang="en-US" altLang="zh-CN">
                <a:solidFill>
                  <a:schemeClr val="bg1"/>
                </a:solidFill>
              </a:rPr>
              <a:t>https://zguide.zeromq.org/docs/chapter1/</a:t>
            </a:r>
            <a:endParaRPr lang="en-US" altLang="zh-CN">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pic>
        <p:nvPicPr>
          <p:cNvPr id="4" name="图片 3"/>
          <p:cNvPicPr>
            <a:picLocks noChangeAspect="true"/>
          </p:cNvPicPr>
          <p:nvPr/>
        </p:nvPicPr>
        <p:blipFill>
          <a:blip r:embed="rId1"/>
          <a:stretch>
            <a:fillRect/>
          </a:stretch>
        </p:blipFill>
        <p:spPr>
          <a:xfrm>
            <a:off x="2700655" y="1202055"/>
            <a:ext cx="6790690" cy="4454525"/>
          </a:xfrm>
          <a:prstGeom prst="rect">
            <a:avLst/>
          </a:prstGeom>
        </p:spPr>
      </p:pic>
      <p:sp>
        <p:nvSpPr>
          <p:cNvPr id="6" name="文本框 5"/>
          <p:cNvSpPr txBox="true"/>
          <p:nvPr/>
        </p:nvSpPr>
        <p:spPr>
          <a:xfrm>
            <a:off x="1632585" y="6223000"/>
            <a:ext cx="9131935" cy="460375"/>
          </a:xfrm>
          <a:prstGeom prst="rect">
            <a:avLst/>
          </a:prstGeom>
          <a:noFill/>
        </p:spPr>
        <p:txBody>
          <a:bodyPr wrap="none" rtlCol="0">
            <a:spAutoFit/>
          </a:bodyPr>
          <a:p>
            <a:pPr algn="l"/>
            <a:r>
              <a:rPr lang="zh-CN" altLang="en-US" sz="2400">
                <a:solidFill>
                  <a:schemeClr val="bg1"/>
                </a:solidFill>
              </a:rPr>
              <a:t>REQ/REP 是最基本的模式。客户端在请求后，服务端必须回响应。</a:t>
            </a:r>
            <a:endParaRPr lang="zh-CN" altLang="en-US" sz="2400">
              <a:solidFill>
                <a:schemeClr val="bg1"/>
              </a:solidFill>
            </a:endParaRPr>
          </a:p>
        </p:txBody>
      </p:sp>
      <p:sp>
        <p:nvSpPr>
          <p:cNvPr id="7" name="文本框 6"/>
          <p:cNvSpPr txBox="true"/>
          <p:nvPr/>
        </p:nvSpPr>
        <p:spPr>
          <a:xfrm>
            <a:off x="1632585" y="556895"/>
            <a:ext cx="2089150" cy="645160"/>
          </a:xfrm>
          <a:prstGeom prst="rect">
            <a:avLst/>
          </a:prstGeom>
          <a:noFill/>
        </p:spPr>
        <p:txBody>
          <a:bodyPr wrap="square" rtlCol="0">
            <a:spAutoFit/>
          </a:bodyPr>
          <a:p>
            <a:pPr algn="l"/>
            <a:r>
              <a:rPr lang="zh-CN" altLang="en-US" sz="3600">
                <a:solidFill>
                  <a:schemeClr val="bg1"/>
                </a:solidFill>
                <a:sym typeface="+mn-ea"/>
              </a:rPr>
              <a:t>REQ/REP</a:t>
            </a:r>
            <a:endParaRPr lang="zh-CN" altLang="en-US" sz="3600">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5" name="文本框 4"/>
          <p:cNvSpPr txBox="true"/>
          <p:nvPr/>
        </p:nvSpPr>
        <p:spPr>
          <a:xfrm>
            <a:off x="1376680" y="556895"/>
            <a:ext cx="2536825" cy="645160"/>
          </a:xfrm>
          <a:prstGeom prst="rect">
            <a:avLst/>
          </a:prstGeom>
          <a:noFill/>
        </p:spPr>
        <p:txBody>
          <a:bodyPr wrap="square" rtlCol="0">
            <a:spAutoFit/>
          </a:bodyPr>
          <a:p>
            <a:pPr algn="l"/>
            <a:r>
              <a:rPr lang="zh-CN" altLang="en-US" sz="3600">
                <a:solidFill>
                  <a:schemeClr val="bg1"/>
                </a:solidFill>
              </a:rPr>
              <a:t>PUB/SUB</a:t>
            </a:r>
            <a:endParaRPr lang="zh-CN" altLang="en-US" sz="3600">
              <a:solidFill>
                <a:schemeClr val="bg1"/>
              </a:solidFill>
            </a:endParaRPr>
          </a:p>
        </p:txBody>
      </p:sp>
      <p:sp>
        <p:nvSpPr>
          <p:cNvPr id="6" name="文本框 5"/>
          <p:cNvSpPr txBox="true"/>
          <p:nvPr/>
        </p:nvSpPr>
        <p:spPr>
          <a:xfrm>
            <a:off x="1376680" y="6080760"/>
            <a:ext cx="10358120" cy="645160"/>
          </a:xfrm>
          <a:prstGeom prst="rect">
            <a:avLst/>
          </a:prstGeom>
          <a:noFill/>
        </p:spPr>
        <p:txBody>
          <a:bodyPr wrap="square" rtlCol="0">
            <a:spAutoFit/>
          </a:bodyPr>
          <a:p>
            <a:pPr algn="l"/>
            <a:r>
              <a:rPr lang="zh-CN" altLang="en-US">
                <a:solidFill>
                  <a:schemeClr val="bg1"/>
                </a:solidFill>
              </a:rPr>
              <a:t>发布者者只管产生数据，而不必关心谁是订阅者，有多少订阅者。</a:t>
            </a:r>
            <a:endParaRPr lang="zh-CN" altLang="en-US">
              <a:solidFill>
                <a:schemeClr val="bg1"/>
              </a:solidFill>
            </a:endParaRPr>
          </a:p>
          <a:p>
            <a:pPr algn="l"/>
            <a:r>
              <a:rPr lang="zh-CN" altLang="en-US">
                <a:solidFill>
                  <a:schemeClr val="bg1"/>
                </a:solidFill>
              </a:rPr>
              <a:t>广播所有client，没有队列缓存，断开连接数据将永远丢失。client可以进行数据过滤。</a:t>
            </a:r>
            <a:endParaRPr lang="zh-CN" altLang="en-US">
              <a:solidFill>
                <a:schemeClr val="bg1"/>
              </a:solidFill>
            </a:endParaRPr>
          </a:p>
        </p:txBody>
      </p:sp>
      <p:pic>
        <p:nvPicPr>
          <p:cNvPr id="2" name="图片 1"/>
          <p:cNvPicPr>
            <a:picLocks noChangeAspect="true"/>
          </p:cNvPicPr>
          <p:nvPr/>
        </p:nvPicPr>
        <p:blipFill>
          <a:blip r:embed="rId1"/>
          <a:stretch>
            <a:fillRect/>
          </a:stretch>
        </p:blipFill>
        <p:spPr>
          <a:xfrm>
            <a:off x="2473960" y="1202055"/>
            <a:ext cx="7439660" cy="46704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 name="文本框 5"/>
          <p:cNvSpPr txBox="true"/>
          <p:nvPr/>
        </p:nvSpPr>
        <p:spPr>
          <a:xfrm>
            <a:off x="1632585" y="6029325"/>
            <a:ext cx="7091680" cy="460375"/>
          </a:xfrm>
          <a:prstGeom prst="rect">
            <a:avLst/>
          </a:prstGeom>
          <a:noFill/>
        </p:spPr>
        <p:txBody>
          <a:bodyPr wrap="none" rtlCol="0">
            <a:spAutoFit/>
          </a:bodyPr>
          <a:p>
            <a:pPr algn="l"/>
            <a:r>
              <a:rPr lang="zh-CN" altLang="en-US" sz="2000">
                <a:solidFill>
                  <a:schemeClr val="bg1"/>
                </a:solidFill>
              </a:rPr>
              <a:t>当连接被断开，数据不会丢失，重连后数据继续发送到对端</a:t>
            </a:r>
            <a:r>
              <a:rPr lang="zh-CN" altLang="en-US" sz="2400">
                <a:solidFill>
                  <a:schemeClr val="bg1"/>
                </a:solidFill>
              </a:rPr>
              <a:t>。</a:t>
            </a:r>
            <a:endParaRPr lang="zh-CN" altLang="en-US" sz="2400">
              <a:solidFill>
                <a:schemeClr val="bg1"/>
              </a:solidFill>
            </a:endParaRPr>
          </a:p>
        </p:txBody>
      </p:sp>
      <p:sp>
        <p:nvSpPr>
          <p:cNvPr id="7" name="文本框 6"/>
          <p:cNvSpPr txBox="true"/>
          <p:nvPr/>
        </p:nvSpPr>
        <p:spPr>
          <a:xfrm>
            <a:off x="1632585" y="556895"/>
            <a:ext cx="6476365" cy="645160"/>
          </a:xfrm>
          <a:prstGeom prst="rect">
            <a:avLst/>
          </a:prstGeom>
          <a:noFill/>
        </p:spPr>
        <p:txBody>
          <a:bodyPr wrap="square" rtlCol="0">
            <a:spAutoFit/>
          </a:bodyPr>
          <a:p>
            <a:pPr algn="l"/>
            <a:r>
              <a:rPr lang="zh-CN" altLang="en-US" sz="3600">
                <a:solidFill>
                  <a:schemeClr val="bg1"/>
                </a:solidFill>
                <a:sym typeface="+mn-ea"/>
              </a:rPr>
              <a:t>Parallel Pipeline</a:t>
            </a:r>
            <a:endParaRPr lang="zh-CN" altLang="en-US" sz="3600">
              <a:solidFill>
                <a:schemeClr val="bg1"/>
              </a:solidFill>
              <a:sym typeface="+mn-ea"/>
            </a:endParaRPr>
          </a:p>
        </p:txBody>
      </p:sp>
      <p:pic>
        <p:nvPicPr>
          <p:cNvPr id="3" name="图片 2"/>
          <p:cNvPicPr>
            <a:picLocks noChangeAspect="true"/>
          </p:cNvPicPr>
          <p:nvPr/>
        </p:nvPicPr>
        <p:blipFill>
          <a:blip r:embed="rId1"/>
          <a:stretch>
            <a:fillRect/>
          </a:stretch>
        </p:blipFill>
        <p:spPr>
          <a:xfrm>
            <a:off x="3733165" y="1167130"/>
            <a:ext cx="4725035" cy="45243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3333</Words>
  <Application>WPS 演示</Application>
  <PresentationFormat>宽屏</PresentationFormat>
  <Paragraphs>233</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Wingdings</vt:lpstr>
      <vt:lpstr>Nimbus Roman No9 L</vt:lpstr>
      <vt:lpstr>Droid Sans Fallback</vt:lpstr>
      <vt:lpstr>Arial Black</vt:lpstr>
      <vt:lpstr>微软雅黑</vt:lpstr>
      <vt:lpstr>宋体</vt:lpstr>
      <vt:lpstr>Arial Unicode MS</vt:lpstr>
      <vt:lpstr>Phetsarath OT</vt:lpstr>
      <vt:lpstr>Office 主题​​</vt:lpstr>
      <vt:lpstr>消息队列</vt:lpstr>
      <vt:lpstr>消息队列</vt:lpstr>
      <vt:lpstr>为什么需要消息队列</vt:lpstr>
      <vt:lpstr>常见的MQ中间件</vt:lpstr>
      <vt:lpstr>Redis</vt:lpstr>
      <vt:lpstr>ZeroMQ</vt:lpstr>
      <vt:lpstr>PowerPoint 演示文稿</vt:lpstr>
      <vt:lpstr>PowerPoint 演示文稿</vt:lpstr>
      <vt:lpstr>PowerPoint 演示文稿</vt:lpstr>
      <vt:lpstr>Beanstalkd</vt:lpstr>
      <vt:lpstr>put： 将一个任务放置进 tube 中 deayed： 这个任务现在再等待中，需要若干秒才能准备完毕【延迟队列】 ready： 这个任务已经准备好了，可以消费了。所有的消费都是要从取 ready 状态的 job reserved： 这个任务已经被消费者消费 release： 这个 job 执行失败了，把它放进 ready 状态队列中。让其他队列执行 bury： 这个 job 执行失败了，但不希望其他队列执行，先把它埋起来</vt:lpstr>
      <vt:lpstr>Beanstalkd  Beanstalkd是基于内存的任务队列，性能较高。  每个job有多种状态，状态之间可以相互转换。  在网络事件驱动方面，使用异步，高效的epoll作为事件驱动框架，但使用的是单线程模式。   Tube的job是通过堆这种数据结构进行组织的，每个tube提供两个类型的堆：delay和ready堆。delay堆中保存设置了ttr和delay的job。ready堆中保存的是已经准备好的job，这些job的状态是Ready。    </vt:lpstr>
      <vt:lpstr>RabbitMQ</vt:lpstr>
      <vt:lpstr>RabbitMQ特点</vt:lpstr>
      <vt:lpstr>RabbitMQ中的概念模型</vt:lpstr>
      <vt:lpstr>RabbitMQ基本概念</vt:lpstr>
      <vt:lpstr>RabbitMQ 集群 RabbitMQ 最优秀的功能之一就是内建集群，这个功能设计的目的是允许消费者和生产者在节点崩溃的情况下继续运行，以及通过添加更多的节点来线性扩展消息通信吞吐量。RabbitMQ 内部利用 Erlang 提供的分布式通信框架 OTP 来满足上述需求，使客户端在失去一个 RabbitMQ 节点连接的情况下，还是能够重新连接到集群中的任何其他节点继续生产、消费消息。  RabbitMQ 会始终记录以下四种类型的内部元数据：  队列元数据 包括队列名称和它们的属性，比如是否可持久化，是否自动删除 交换器元数据 交换器名称、类型、属性 绑定元数据 内部是一张表格记录如何将消息路由到队列 vhost 元数据 为 vhost 内部的队列、交换器、绑定提供命名空间和安全属性   </vt:lpstr>
      <vt:lpstr>Kafka</vt:lpstr>
      <vt:lpstr>PowerPoint 演示文稿</vt:lpstr>
      <vt:lpstr>PowerPoint 演示文稿</vt:lpstr>
      <vt:lpstr>PowerPoint 演示文稿</vt:lpstr>
      <vt:lpstr>PowerPoint 演示文稿</vt:lpstr>
      <vt:lpstr>对比</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xiaoguo</dc:creator>
  <cp:lastModifiedBy>xiaoguo</cp:lastModifiedBy>
  <cp:revision>141</cp:revision>
  <dcterms:created xsi:type="dcterms:W3CDTF">2021-05-30T15:14:33Z</dcterms:created>
  <dcterms:modified xsi:type="dcterms:W3CDTF">2021-05-30T15:14:33Z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2052-11.1.0.10161</vt:lpwstr>
  </property>
</Properties>
</file>