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8"/>
  </p:notesMasterIdLst>
  <p:handoutMasterIdLst>
    <p:handoutMasterId r:id="rId59"/>
  </p:handoutMasterIdLst>
  <p:sldIdLst>
    <p:sldId id="266" r:id="rId2"/>
    <p:sldId id="810" r:id="rId3"/>
    <p:sldId id="811" r:id="rId4"/>
    <p:sldId id="818" r:id="rId5"/>
    <p:sldId id="815" r:id="rId6"/>
    <p:sldId id="817" r:id="rId7"/>
    <p:sldId id="819" r:id="rId8"/>
    <p:sldId id="820" r:id="rId9"/>
    <p:sldId id="821" r:id="rId10"/>
    <p:sldId id="823" r:id="rId11"/>
    <p:sldId id="885" r:id="rId12"/>
    <p:sldId id="887" r:id="rId13"/>
    <p:sldId id="822" r:id="rId14"/>
    <p:sldId id="824" r:id="rId15"/>
    <p:sldId id="833" r:id="rId16"/>
    <p:sldId id="834" r:id="rId17"/>
    <p:sldId id="830" r:id="rId18"/>
    <p:sldId id="832" r:id="rId19"/>
    <p:sldId id="835" r:id="rId20"/>
    <p:sldId id="828" r:id="rId21"/>
    <p:sldId id="829" r:id="rId22"/>
    <p:sldId id="836" r:id="rId23"/>
    <p:sldId id="837" r:id="rId24"/>
    <p:sldId id="838" r:id="rId25"/>
    <p:sldId id="839" r:id="rId26"/>
    <p:sldId id="845" r:id="rId27"/>
    <p:sldId id="840" r:id="rId28"/>
    <p:sldId id="846" r:id="rId29"/>
    <p:sldId id="847" r:id="rId30"/>
    <p:sldId id="849" r:id="rId31"/>
    <p:sldId id="851" r:id="rId32"/>
    <p:sldId id="852" r:id="rId33"/>
    <p:sldId id="853" r:id="rId34"/>
    <p:sldId id="873" r:id="rId35"/>
    <p:sldId id="841" r:id="rId36"/>
    <p:sldId id="854" r:id="rId37"/>
    <p:sldId id="855" r:id="rId38"/>
    <p:sldId id="857" r:id="rId39"/>
    <p:sldId id="858" r:id="rId40"/>
    <p:sldId id="859" r:id="rId41"/>
    <p:sldId id="842" r:id="rId42"/>
    <p:sldId id="863" r:id="rId43"/>
    <p:sldId id="865" r:id="rId44"/>
    <p:sldId id="866" r:id="rId45"/>
    <p:sldId id="864" r:id="rId46"/>
    <p:sldId id="862" r:id="rId47"/>
    <p:sldId id="843" r:id="rId48"/>
    <p:sldId id="867" r:id="rId49"/>
    <p:sldId id="868" r:id="rId50"/>
    <p:sldId id="869" r:id="rId51"/>
    <p:sldId id="874" r:id="rId52"/>
    <p:sldId id="875" r:id="rId53"/>
    <p:sldId id="870" r:id="rId54"/>
    <p:sldId id="844" r:id="rId55"/>
    <p:sldId id="872" r:id="rId56"/>
    <p:sldId id="809" r:id="rId57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4631"/>
  </p:normalViewPr>
  <p:slideViewPr>
    <p:cSldViewPr>
      <p:cViewPr varScale="1">
        <p:scale>
          <a:sx n="97" d="100"/>
          <a:sy n="97" d="100"/>
        </p:scale>
        <p:origin x="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 txBox="1"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BB27C4FB-DF40-415B-A045-6174C44A5F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2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t" anchorCtr="0" compatLnSpc="1"/>
          <a:lstStyle>
            <a:lvl1pPr marL="0" marR="0" lvl="0" indent="0" algn="l" defTabSz="92710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MS PGothic" pitchFamily="34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t" anchorCtr="0" compatLnSpc="1"/>
          <a:lstStyle>
            <a:lvl1pPr marL="0" marR="0" lvl="0" indent="0" algn="r" defTabSz="92710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MS PGothic" pitchFamily="34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1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700088" y="4414838"/>
            <a:ext cx="5610225" cy="4184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b" anchorCtr="0" compatLnSpc="1"/>
          <a:lstStyle>
            <a:lvl1pPr marL="0" marR="0" lvl="0" indent="0" algn="l" defTabSz="92710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MS PGothic" pitchFamily="34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A29F36A7-F59F-44AF-B986-BE0C496B2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"/>
        <a:cs typeface="Arial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"/>
        <a:cs typeface="Arial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"/>
        <a:cs typeface="Arial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"/>
        <a:cs typeface="Arial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6A4772-B566-4223-9051-9B45A73938DF}" type="slidenum">
              <a:rPr lang="zh-CN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对字符串 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表示拼接，*表示重复输出，</a:t>
            </a:r>
            <a:r>
              <a:rPr kumimoji="1" lang="en-US" altLang="zh-Hans" dirty="0"/>
              <a:t>%</a:t>
            </a:r>
            <a:r>
              <a:rPr kumimoji="1" lang="zh-Hans" altLang="en-US" dirty="0"/>
              <a:t>表示格式化字符串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F36A7-F59F-44AF-B986-BE0C496B2B9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5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F36A7-F59F-44AF-B986-BE0C496B2B9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63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F36A7-F59F-44AF-B986-BE0C496B2B9C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4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25A4-61B7-49DD-9854-F14353314A9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AF8CF-56B0-4114-9BD0-7EC800437E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C48EC-EC5E-453C-A194-32266B7456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1032E-3CBE-4E75-AC19-3B272FFDDA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4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46AA5-AA75-4746-A2FB-C93EA4F848D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B4E4A-63CB-4D03-B32F-87E47F964B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 eaLnBrk="0" hangingPunct="0">
              <a:defRPr>
                <a:latin typeface="Helvetica" pitchFamily="-80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Science &amp; Technology PAD/Computation/CAR</a:t>
            </a:r>
          </a:p>
        </p:txBody>
      </p:sp>
    </p:spTree>
    <p:extLst>
      <p:ext uri="{BB962C8B-B14F-4D97-AF65-F5344CB8AC3E}">
        <p14:creationId xmlns:p14="http://schemas.microsoft.com/office/powerpoint/2010/main" val="361136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59422579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4744822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2180559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8168794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3385151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240680554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23194147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F695-3635-4ADD-A921-2E1BD969633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683D5-E0BD-404E-9F06-3A9DD7A701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12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220956821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402570142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40169392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80688849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695950" cy="304800"/>
          </a:xfrm>
        </p:spPr>
        <p:txBody>
          <a:bodyPr/>
          <a:lstStyle>
            <a:lvl1pPr>
              <a:defRPr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8353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CAF1-577D-4B22-B77F-6E53047D7E3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D5665-89EF-4E97-9A75-01E2ECCE0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2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7ACB7-F371-4B72-AD6E-2210E41E81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8C2D9-D954-4EBC-9499-EF48B126B4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8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CEAA-5B78-4346-802B-65D879F6E2C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BEE26-DE1A-4C62-947E-F787812A7F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2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87924-F3D9-436C-84CE-E7EFB76BC5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D1D5F-10BA-489B-8255-2407E4069A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E7271-AA43-409D-89A2-7EDFE47DB61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330E6-F40C-4C01-955E-475DCECDC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4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75311-5264-4BBD-B0FC-4F571B41F0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D4160-C16C-4905-86CC-73AD9EAED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D08E-01C5-4210-881D-EDD10EAB8A3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66893-AF16-4765-B7D3-F149520F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27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A98318-7BBF-4A81-BAC3-286C29A0D2B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000D7D-A801-4FC7-AB69-EBCA08BF18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  <p:sldLayoutId id="2147483812" r:id="rId21"/>
    <p:sldLayoutId id="2147483813" r:id="rId22"/>
    <p:sldLayoutId id="2147483814" r:id="rId23"/>
    <p:sldLayoutId id="2147483815" r:id="rId2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ngwei2012@bn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.6/library/function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-xy.github.io/downloads.html" TargetMode="External"/><Relationship Id="rId4" Type="http://schemas.openxmlformats.org/officeDocument/2006/relationships/hyperlink" Target="https://www.enthought.com/product/canop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/>
          </p:cNvSpPr>
          <p:nvPr>
            <p:ph type="ctrTitle"/>
          </p:nvPr>
        </p:nvSpPr>
        <p:spPr>
          <a:xfrm>
            <a:off x="744835" y="2133402"/>
            <a:ext cx="7772400" cy="1223590"/>
          </a:xfrm>
        </p:spPr>
        <p:txBody>
          <a:bodyPr/>
          <a:lstStyle/>
          <a:p>
            <a:r>
              <a:rPr lang="en-US" altLang="zh-Hans" b="1" dirty="0"/>
              <a:t>1.Python</a:t>
            </a:r>
            <a:r>
              <a:rPr lang="zh-Hans" altLang="en-US" b="1" dirty="0"/>
              <a:t>基础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6400800" cy="86464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Python </a:t>
            </a:r>
            <a:r>
              <a:rPr lang="en-US" altLang="zh-Hans" sz="2400" dirty="0"/>
              <a:t>P</a:t>
            </a:r>
            <a:r>
              <a:rPr lang="en-US" altLang="zh-CN" sz="2400" dirty="0"/>
              <a:t>rogramming in Geoscience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/>
              <a:t>Python</a:t>
            </a:r>
            <a:r>
              <a:rPr lang="zh-CN" altLang="zh-CN" sz="2400" b="1" dirty="0"/>
              <a:t>编程及其在地理科学中的应用</a:t>
            </a:r>
            <a:endParaRPr lang="en-US" altLang="zh-CN" sz="24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979487" y="3733073"/>
            <a:ext cx="72485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r>
              <a:rPr lang="zh-Hans" altLang="en-US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主讲人：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龚伟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1"/>
            <a:r>
              <a:rPr lang="zh-Hans" altLang="en-US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北京师范大学 地理科学学部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1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hlinkClick r:id="rId3"/>
              </a:rPr>
              <a:t>gongwei2012@bnu.edu.cn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1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授课时间地点：</a:t>
            </a:r>
            <a:r>
              <a:rPr lang="zh-Hans" altLang="en-US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星期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五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19:50-21:30  9-301</a:t>
            </a:r>
            <a:endParaRPr lang="en-US" altLang="zh-Hans" sz="280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1"/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DE2DE-B097-7B47-B1F8-F85767B36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174" y="-60878"/>
            <a:ext cx="3638827" cy="9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2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0BA6-2026-E744-BCE3-CFBE1DB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zh-Hans" dirty="0"/>
              <a:t>Python</a:t>
            </a:r>
            <a:r>
              <a:rPr kumimoji="1" lang="zh-Hans" altLang="en-US" dirty="0"/>
              <a:t>代码的编写与执行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C3C28-A446-8545-B745-A7BFC2D2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61248"/>
          </a:xfrm>
        </p:spPr>
        <p:txBody>
          <a:bodyPr/>
          <a:lstStyle/>
          <a:p>
            <a:r>
              <a:rPr kumimoji="1" lang="en-US" altLang="zh-Hans" sz="2800" dirty="0"/>
              <a:t>IDLE</a:t>
            </a:r>
          </a:p>
          <a:p>
            <a:pPr lvl="1"/>
            <a:r>
              <a:rPr kumimoji="1" lang="en-US" altLang="zh-Hans" sz="2400" dirty="0"/>
              <a:t>Python</a:t>
            </a:r>
            <a:r>
              <a:rPr kumimoji="1" lang="zh-Hans" altLang="en-US" sz="2400" dirty="0"/>
              <a:t>自带，编写</a:t>
            </a:r>
            <a:r>
              <a:rPr kumimoji="1" lang="en-US" altLang="zh-Hans" sz="2400" dirty="0"/>
              <a:t>+</a:t>
            </a:r>
            <a:r>
              <a:rPr kumimoji="1" lang="zh-Hans" altLang="en-US" sz="2400" dirty="0"/>
              <a:t>执行</a:t>
            </a:r>
            <a:endParaRPr kumimoji="1" lang="en-US" altLang="zh-Hans" sz="2400" dirty="0"/>
          </a:p>
          <a:p>
            <a:r>
              <a:rPr kumimoji="1" lang="en-US" altLang="zh-Hans" sz="2800" dirty="0" err="1"/>
              <a:t>IPython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Anaconda</a:t>
            </a:r>
            <a:r>
              <a:rPr kumimoji="1" lang="zh-Hans" altLang="en-US" sz="2400" dirty="0"/>
              <a:t>自带，类似</a:t>
            </a:r>
            <a:r>
              <a:rPr kumimoji="1" lang="en-US" altLang="zh-Hans" sz="2400" dirty="0"/>
              <a:t>Dos</a:t>
            </a:r>
            <a:r>
              <a:rPr kumimoji="1" lang="zh-Hans" altLang="en-US" sz="2400" dirty="0"/>
              <a:t>或</a:t>
            </a:r>
            <a:r>
              <a:rPr kumimoji="1" lang="en-US" altLang="zh-Hans" sz="2400" dirty="0"/>
              <a:t>bash</a:t>
            </a:r>
            <a:r>
              <a:rPr kumimoji="1" lang="zh-Hans" altLang="en-US" sz="2400" dirty="0"/>
              <a:t>的</a:t>
            </a:r>
            <a:r>
              <a:rPr kumimoji="1" lang="en-US" altLang="zh-Hans" sz="2400" dirty="0"/>
              <a:t>shell</a:t>
            </a:r>
          </a:p>
          <a:p>
            <a:r>
              <a:rPr kumimoji="1" lang="en-US" altLang="zh-Hans" sz="2800" dirty="0" err="1"/>
              <a:t>Spyder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Anaconda</a:t>
            </a:r>
            <a:r>
              <a:rPr kumimoji="1" lang="zh-Hans" altLang="en-US" sz="2400" dirty="0"/>
              <a:t>自带，编写</a:t>
            </a:r>
            <a:r>
              <a:rPr kumimoji="1" lang="en-US" altLang="zh-Hans" sz="2400" dirty="0"/>
              <a:t>+</a:t>
            </a:r>
            <a:r>
              <a:rPr kumimoji="1" lang="zh-Hans" altLang="en-US" sz="2400" dirty="0"/>
              <a:t>执行，类似</a:t>
            </a:r>
            <a:r>
              <a:rPr kumimoji="1" lang="en-US" altLang="zh-Hans" sz="2400" dirty="0" err="1"/>
              <a:t>matlab</a:t>
            </a:r>
            <a:endParaRPr kumimoji="1" lang="en-US" altLang="zh-Hans" sz="2400" dirty="0"/>
          </a:p>
          <a:p>
            <a:r>
              <a:rPr kumimoji="1" lang="en-US" altLang="zh-Hans" sz="2800" dirty="0" err="1"/>
              <a:t>Jupyter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Notebook</a:t>
            </a:r>
          </a:p>
          <a:p>
            <a:pPr lvl="1"/>
            <a:r>
              <a:rPr kumimoji="1" lang="en-US" altLang="zh-Hans" sz="2400" dirty="0"/>
              <a:t>Anaconda</a:t>
            </a:r>
            <a:r>
              <a:rPr kumimoji="1" lang="zh-Hans" altLang="en-US" sz="2400" dirty="0"/>
              <a:t>自带，程序</a:t>
            </a:r>
            <a:r>
              <a:rPr kumimoji="1" lang="en-US" altLang="zh-Hans" sz="2400" dirty="0"/>
              <a:t>+</a:t>
            </a:r>
            <a:r>
              <a:rPr kumimoji="1" lang="zh-Hans" altLang="en-US" sz="2400" dirty="0"/>
              <a:t>笔记</a:t>
            </a:r>
            <a:endParaRPr kumimoji="1" lang="en-US" altLang="zh-Hans" sz="2400" dirty="0"/>
          </a:p>
          <a:p>
            <a:r>
              <a:rPr kumimoji="1" lang="en-US" altLang="zh-Hans" sz="2800" dirty="0" err="1"/>
              <a:t>PyCharm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单独安装，类似</a:t>
            </a:r>
            <a:r>
              <a:rPr kumimoji="1" lang="en-US" altLang="zh-Hans" sz="2400" dirty="0"/>
              <a:t>IDE</a:t>
            </a:r>
          </a:p>
          <a:p>
            <a:r>
              <a:rPr kumimoji="1" lang="en-US" altLang="zh-Hans" sz="2800" dirty="0"/>
              <a:t>Vim/EMACS/Notepad++/Sublime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text…</a:t>
            </a:r>
          </a:p>
          <a:p>
            <a:pPr lvl="1"/>
            <a:r>
              <a:rPr kumimoji="1" lang="zh-Hans" altLang="en-US" sz="2400" dirty="0"/>
              <a:t>文本编辑</a:t>
            </a:r>
            <a:endParaRPr kumimoji="1" lang="en-US" altLang="zh-Hans" sz="2400" dirty="0"/>
          </a:p>
        </p:txBody>
      </p:sp>
    </p:spTree>
    <p:extLst>
      <p:ext uri="{BB962C8B-B14F-4D97-AF65-F5344CB8AC3E}">
        <p14:creationId xmlns:p14="http://schemas.microsoft.com/office/powerpoint/2010/main" val="12390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6DDCF-9FB3-F64D-821C-9041FD12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编程环境配置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1B73-0F12-434E-A8C5-73C2862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安装</a:t>
            </a:r>
            <a:r>
              <a:rPr kumimoji="1" lang="en-US" altLang="zh-CN" sz="2800" dirty="0"/>
              <a:t>Anaconda</a:t>
            </a:r>
          </a:p>
          <a:p>
            <a:pPr lvl="1"/>
            <a:r>
              <a:rPr kumimoji="1" lang="zh-CN" altLang="en-US" sz="2400" dirty="0"/>
              <a:t>选择自己的平台对应的版本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安装过程参考 </a:t>
            </a:r>
            <a:r>
              <a:rPr kumimoji="1" lang="en-US" altLang="zh-CN" sz="2400" dirty="0"/>
              <a:t>https://</a:t>
            </a:r>
            <a:r>
              <a:rPr kumimoji="1" lang="en-US" altLang="zh-CN" sz="2400" dirty="0" err="1"/>
              <a:t>zhuanlan.zhihu.com</a:t>
            </a:r>
            <a:r>
              <a:rPr kumimoji="1" lang="en-US" altLang="zh-CN" sz="2400" dirty="0"/>
              <a:t>/p/25198543</a:t>
            </a:r>
          </a:p>
          <a:p>
            <a:r>
              <a:rPr kumimoji="1" lang="zh-CN" altLang="en-US" sz="2800" dirty="0"/>
              <a:t>配置单独的</a:t>
            </a:r>
            <a:r>
              <a:rPr kumimoji="1" lang="en-US" altLang="zh-CN" sz="2800" dirty="0"/>
              <a:t>python</a:t>
            </a:r>
            <a:r>
              <a:rPr kumimoji="1" lang="zh-CN" altLang="en-US" sz="2800" dirty="0"/>
              <a:t>环境</a:t>
            </a:r>
            <a:endParaRPr kumimoji="1" lang="en-US" altLang="zh-CN" sz="2800" dirty="0"/>
          </a:p>
          <a:p>
            <a:pPr lvl="1"/>
            <a:r>
              <a:rPr kumimoji="1" lang="en-US" altLang="zh-CN" sz="2400" dirty="0" err="1"/>
              <a:t>conda</a:t>
            </a:r>
            <a:r>
              <a:rPr kumimoji="1" lang="en-US" altLang="zh-CN" sz="2400" dirty="0"/>
              <a:t> create -n </a:t>
            </a:r>
            <a:r>
              <a:rPr kumimoji="1" lang="en-US" altLang="zh-CN" sz="2400" dirty="0" err="1"/>
              <a:t>myenv</a:t>
            </a:r>
            <a:r>
              <a:rPr kumimoji="1" lang="en-US" altLang="zh-CN" sz="2400" dirty="0"/>
              <a:t> python=3.6</a:t>
            </a:r>
          </a:p>
          <a:p>
            <a:pPr lvl="1"/>
            <a:r>
              <a:rPr kumimoji="1" lang="en-US" altLang="zh-CN" sz="2400" dirty="0" err="1"/>
              <a:t>conda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activate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myenv</a:t>
            </a:r>
            <a:endParaRPr kumimoji="1" lang="en-US" altLang="zh-CN" sz="2400" dirty="0"/>
          </a:p>
          <a:p>
            <a:r>
              <a:rPr kumimoji="1" lang="zh-CN" altLang="en-US" sz="2800" dirty="0"/>
              <a:t>安装</a:t>
            </a:r>
            <a:r>
              <a:rPr kumimoji="1" lang="en-US" altLang="zh-CN" sz="2800" dirty="0"/>
              <a:t>PyCharm</a:t>
            </a:r>
            <a:r>
              <a:rPr kumimoji="1" lang="zh-CN" altLang="en-US" sz="2800" dirty="0"/>
              <a:t>等</a:t>
            </a:r>
            <a:r>
              <a:rPr kumimoji="1" lang="en-US" altLang="zh-CN" sz="2800" dirty="0"/>
              <a:t>IDE</a:t>
            </a:r>
          </a:p>
          <a:p>
            <a:r>
              <a:rPr kumimoji="1" lang="zh-CN" altLang="en-US" sz="2800" dirty="0"/>
              <a:t>参考资料：师大云盘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https://</a:t>
            </a:r>
            <a:r>
              <a:rPr kumimoji="1" lang="en-US" altLang="zh-CN" sz="2400" dirty="0" err="1"/>
              <a:t>pan.bnu.edu.cn</a:t>
            </a:r>
            <a:r>
              <a:rPr kumimoji="1" lang="en-US" altLang="zh-CN" sz="2400" dirty="0"/>
              <a:t>/l/xncu0J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417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DC1C6-A898-FC4A-A2B4-E2285D20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EB37-8EB9-064A-93A3-A48ED54F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kumimoji="1" lang="zh-CN" altLang="en-US" sz="2800" dirty="0"/>
              <a:t>下载</a:t>
            </a:r>
            <a:r>
              <a:rPr kumimoji="1" lang="en-US" altLang="zh-CN" sz="2800" dirty="0"/>
              <a:t>Anaconda</a:t>
            </a:r>
            <a:r>
              <a:rPr kumimoji="1" lang="zh-CN" altLang="en-US" sz="2800" dirty="0"/>
              <a:t>，选择适合自己的版本</a:t>
            </a:r>
            <a:endParaRPr kumimoji="1" lang="en-US" altLang="zh-CN" sz="2800" dirty="0"/>
          </a:p>
          <a:p>
            <a:r>
              <a:rPr kumimoji="1" lang="zh-CN" altLang="en-US" sz="2800" dirty="0"/>
              <a:t>安装</a:t>
            </a:r>
            <a:r>
              <a:rPr kumimoji="1" lang="en-US" altLang="zh-CN" sz="2800" dirty="0"/>
              <a:t>Anaconda</a:t>
            </a:r>
            <a:r>
              <a:rPr kumimoji="1" lang="zh-CN" altLang="en-US" sz="2800" dirty="0"/>
              <a:t>，一路</a:t>
            </a:r>
            <a:r>
              <a:rPr kumimoji="1" lang="en-US" altLang="zh-CN" sz="2800" dirty="0"/>
              <a:t>next</a:t>
            </a:r>
          </a:p>
          <a:p>
            <a:r>
              <a:rPr kumimoji="1" lang="zh-CN" altLang="en-US" sz="2800" dirty="0"/>
              <a:t>打开</a:t>
            </a:r>
            <a:r>
              <a:rPr kumimoji="1" lang="en-US" altLang="zh-CN" sz="2800" dirty="0"/>
              <a:t>Anaconda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Navigator</a:t>
            </a:r>
            <a:r>
              <a:rPr kumimoji="1" lang="zh-CN" altLang="en-US" sz="2800" dirty="0"/>
              <a:t>，逛一逛</a:t>
            </a:r>
            <a:endParaRPr kumimoji="1" lang="en-US" altLang="zh-CN" sz="2800" dirty="0"/>
          </a:p>
          <a:p>
            <a:r>
              <a:rPr kumimoji="1" lang="zh-CN" altLang="en-US" sz="2800" dirty="0"/>
              <a:t>打开</a:t>
            </a:r>
            <a:r>
              <a:rPr kumimoji="1" lang="en-US" altLang="zh-CN" sz="2800" dirty="0"/>
              <a:t>Anaconda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prompt</a:t>
            </a:r>
            <a:r>
              <a:rPr kumimoji="1" lang="zh-CN" altLang="en-US" sz="2800" dirty="0"/>
              <a:t>，看</a:t>
            </a:r>
            <a:r>
              <a:rPr kumimoji="1" lang="en-US" altLang="zh-CN" sz="2800" dirty="0"/>
              <a:t>python</a:t>
            </a:r>
            <a:r>
              <a:rPr kumimoji="1" lang="zh-CN" altLang="en-US" sz="2800" dirty="0"/>
              <a:t>版本</a:t>
            </a:r>
            <a:endParaRPr kumimoji="1" lang="en-US" altLang="zh-CN" sz="2800" dirty="0"/>
          </a:p>
          <a:p>
            <a:r>
              <a:rPr kumimoji="1" lang="zh-CN" altLang="en-US" sz="2800" dirty="0"/>
              <a:t>新建环境</a:t>
            </a:r>
            <a:endParaRPr kumimoji="1" lang="en-US" altLang="zh-CN" sz="2800" dirty="0"/>
          </a:p>
          <a:p>
            <a:pPr lvl="1"/>
            <a:r>
              <a:rPr kumimoji="1" lang="en-US" altLang="zh-CN" sz="2400" dirty="0" err="1"/>
              <a:t>conda</a:t>
            </a:r>
            <a:r>
              <a:rPr kumimoji="1" lang="en-US" altLang="zh-CN" sz="2400" dirty="0"/>
              <a:t> create -n </a:t>
            </a:r>
            <a:r>
              <a:rPr kumimoji="1" lang="en-US" altLang="zh-CN" sz="2400" dirty="0" err="1"/>
              <a:t>myenv</a:t>
            </a:r>
            <a:r>
              <a:rPr kumimoji="1" lang="en-US" altLang="zh-CN" sz="2400" dirty="0"/>
              <a:t> python=3.6</a:t>
            </a:r>
          </a:p>
          <a:p>
            <a:pPr lvl="1"/>
            <a:r>
              <a:rPr kumimoji="1" lang="en-US" altLang="zh-CN" sz="2400" dirty="0" err="1"/>
              <a:t>conda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activate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myenv</a:t>
            </a:r>
            <a:endParaRPr kumimoji="1" lang="en-US" altLang="zh-CN" sz="2400" dirty="0"/>
          </a:p>
          <a:p>
            <a:r>
              <a:rPr kumimoji="1" lang="zh-CN" altLang="en-US" sz="2800" dirty="0"/>
              <a:t>安装软件包</a:t>
            </a:r>
            <a:endParaRPr kumimoji="1" lang="en-US" altLang="zh-CN" sz="2800" dirty="0"/>
          </a:p>
          <a:p>
            <a:pPr lvl="1"/>
            <a:r>
              <a:rPr kumimoji="1" lang="en-US" altLang="zh-CN" sz="2400" dirty="0" err="1"/>
              <a:t>conda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-c </a:t>
            </a:r>
            <a:r>
              <a:rPr kumimoji="1" lang="en-US" altLang="zh-CN" sz="2400" dirty="0" err="1"/>
              <a:t>conda</a:t>
            </a:r>
            <a:r>
              <a:rPr kumimoji="1" lang="en-US" altLang="zh-CN" sz="2400" dirty="0"/>
              <a:t>-forge </a:t>
            </a:r>
            <a:r>
              <a:rPr kumimoji="1" lang="en-US" altLang="zh-CN" sz="2400" dirty="0" err="1"/>
              <a:t>basemap</a:t>
            </a:r>
            <a:endParaRPr kumimoji="1" lang="en-US" altLang="zh-CN" sz="2400" dirty="0"/>
          </a:p>
          <a:p>
            <a:r>
              <a:rPr kumimoji="1" lang="zh-CN" altLang="en-US" sz="2800" dirty="0"/>
              <a:t>打开</a:t>
            </a:r>
            <a:r>
              <a:rPr kumimoji="1" lang="en-US" altLang="zh-CN" sz="2800" dirty="0" err="1"/>
              <a:t>jupyter</a:t>
            </a:r>
            <a:r>
              <a:rPr kumimoji="1" lang="en-US" altLang="zh-CN" sz="2800" dirty="0"/>
              <a:t>-lab</a:t>
            </a:r>
          </a:p>
        </p:txBody>
      </p:sp>
    </p:spTree>
    <p:extLst>
      <p:ext uri="{BB962C8B-B14F-4D97-AF65-F5344CB8AC3E}">
        <p14:creationId xmlns:p14="http://schemas.microsoft.com/office/powerpoint/2010/main" val="202875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58F5F-FAA8-4C4D-AC88-6213DC8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kumimoji="1" lang="en-US" altLang="zh-Hans" dirty="0"/>
              <a:t>Python</a:t>
            </a:r>
            <a:r>
              <a:rPr kumimoji="1" lang="zh-Hans" altLang="en-US" dirty="0"/>
              <a:t>基本语法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7EC4A-D969-3E4D-AD28-0C07623D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r>
              <a:rPr kumimoji="1" lang="zh-Hans" altLang="en-US" sz="2800" dirty="0"/>
              <a:t>数据类型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整型、浮点型、布尔型、复数、字符串</a:t>
            </a:r>
            <a:endParaRPr kumimoji="1" lang="en-US" altLang="zh-Hans" sz="2400" dirty="0"/>
          </a:p>
          <a:p>
            <a:pPr lvl="1"/>
            <a:r>
              <a:rPr kumimoji="1" lang="zh-Hans" altLang="en-US" sz="2400" dirty="0"/>
              <a:t>列表、元组、字典、集合</a:t>
            </a:r>
            <a:endParaRPr kumimoji="1" lang="en-US" altLang="zh-Hans" sz="2400" dirty="0"/>
          </a:p>
          <a:p>
            <a:r>
              <a:rPr kumimoji="1" lang="zh-Hans" altLang="en-US" sz="2800" dirty="0"/>
              <a:t>常用运算符</a:t>
            </a:r>
            <a:endParaRPr kumimoji="1" lang="en-US" altLang="zh-Hans" sz="2800" dirty="0"/>
          </a:p>
          <a:p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</a:t>
            </a:r>
            <a:endParaRPr kumimoji="1" lang="en-US" altLang="zh-Han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赋值、条件、循环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函数和模块</a:t>
            </a:r>
            <a:endParaRPr kumimoji="1" lang="en-US" altLang="zh-Han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定义与调用、参数、导入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endParaRPr kumimoji="1" lang="en-US" altLang="zh-Han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类、对象、封装、继承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标准库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01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49A9-EBE0-E445-A1BC-9244659C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zh-Hans" dirty="0"/>
              <a:t>Python</a:t>
            </a:r>
            <a:r>
              <a:rPr kumimoji="1" lang="zh-Hans" altLang="en-US" dirty="0"/>
              <a:t>基本语法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6360-F001-524E-8800-FE7080C8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/>
          <a:lstStyle/>
          <a:p>
            <a:r>
              <a:rPr kumimoji="1" lang="zh-Hans" altLang="en-US" dirty="0"/>
              <a:t>注释：单行用“</a:t>
            </a:r>
            <a:r>
              <a:rPr kumimoji="1" lang="en-US" altLang="zh-Hans" dirty="0"/>
              <a:t>#</a:t>
            </a:r>
            <a:r>
              <a:rPr kumimoji="1" lang="zh-Hans" altLang="en-US" dirty="0"/>
              <a:t>”，多行用三个单引号</a:t>
            </a:r>
            <a:endParaRPr kumimoji="1" lang="en-US" altLang="zh-Hans" dirty="0"/>
          </a:p>
          <a:p>
            <a:r>
              <a:rPr kumimoji="1" lang="zh-Hans" altLang="en-US" dirty="0"/>
              <a:t>跨行：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斜线“</a:t>
            </a:r>
            <a:r>
              <a:rPr kumimoji="1" lang="en-US" altLang="zh-Hans" dirty="0"/>
              <a:t>\</a:t>
            </a:r>
            <a:r>
              <a:rPr kumimoji="1" lang="zh-Hans" altLang="en-US" dirty="0"/>
              <a:t>”</a:t>
            </a:r>
            <a:endParaRPr kumimoji="1" lang="en-US" altLang="zh-Hans" dirty="0"/>
          </a:p>
          <a:p>
            <a:r>
              <a:rPr kumimoji="1" lang="zh-Hans" altLang="en-US" dirty="0"/>
              <a:t>缩进：不用花括号或者</a:t>
            </a:r>
            <a:r>
              <a:rPr kumimoji="1" lang="en-US" altLang="zh-Hans" dirty="0"/>
              <a:t>begin…end</a:t>
            </a:r>
          </a:p>
          <a:p>
            <a:pPr lvl="1"/>
            <a:r>
              <a:rPr kumimoji="1" lang="zh-Hans" altLang="en-US" dirty="0"/>
              <a:t>用缩进，一般</a:t>
            </a:r>
            <a:r>
              <a:rPr kumimoji="1" lang="en-US" altLang="zh-Hans" dirty="0"/>
              <a:t>4</a:t>
            </a:r>
            <a:r>
              <a:rPr kumimoji="1" lang="zh-Hans" altLang="en-US" dirty="0"/>
              <a:t>个空格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Tab</a:t>
            </a:r>
            <a:r>
              <a:rPr kumimoji="1" lang="zh-Hans" altLang="en-US" dirty="0"/>
              <a:t>不是空格，混用</a:t>
            </a:r>
            <a:r>
              <a:rPr kumimoji="1" lang="en-US" altLang="zh-Hans" dirty="0"/>
              <a:t>tab</a:t>
            </a:r>
            <a:r>
              <a:rPr kumimoji="1" lang="zh-Hans" altLang="en-US" dirty="0"/>
              <a:t>和空格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会傻掉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强烈建议只用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专用的编辑工具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IDLE</a:t>
            </a:r>
            <a:r>
              <a:rPr kumimoji="1" lang="zh-Hans" altLang="en-US" dirty="0"/>
              <a:t>、</a:t>
            </a:r>
            <a:r>
              <a:rPr kumimoji="1" lang="en-US" altLang="zh-Hans" dirty="0" err="1"/>
              <a:t>Spyder</a:t>
            </a:r>
            <a:r>
              <a:rPr kumimoji="1" lang="zh-Hans" altLang="en-US" dirty="0"/>
              <a:t>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用</a:t>
            </a:r>
            <a:r>
              <a:rPr kumimoji="1" lang="en-US" altLang="zh-Hans" dirty="0"/>
              <a:t>Vim</a:t>
            </a:r>
            <a:r>
              <a:rPr kumimoji="1" lang="zh-Hans" altLang="en-US" dirty="0"/>
              <a:t>等编辑器时，需要设置将</a:t>
            </a:r>
            <a:r>
              <a:rPr kumimoji="1" lang="en-US" altLang="zh-Hans" dirty="0"/>
              <a:t>tab</a:t>
            </a:r>
            <a:r>
              <a:rPr kumimoji="1" lang="zh-Hans" altLang="en-US" dirty="0"/>
              <a:t>自动替换成空格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不要用</a:t>
            </a:r>
            <a:r>
              <a:rPr kumimoji="1" lang="en-US" altLang="zh-Hans" dirty="0"/>
              <a:t>windows</a:t>
            </a:r>
            <a:r>
              <a:rPr kumimoji="1" lang="zh-Hans" altLang="en-US" dirty="0"/>
              <a:t>的记事本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A4D1-18D3-E242-BC5E-E97806D4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数据类型：对象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16398-D046-584B-B2CC-E4F081B1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Python</a:t>
            </a:r>
            <a:r>
              <a:rPr kumimoji="1" lang="zh-CN" altLang="en-US" sz="2800" dirty="0"/>
              <a:t>中，万物皆对象</a:t>
            </a:r>
            <a:endParaRPr kumimoji="1" lang="en-US" altLang="zh-CN" sz="2800" dirty="0"/>
          </a:p>
          <a:p>
            <a:r>
              <a:rPr kumimoji="1" lang="zh-Hans" altLang="en-US" sz="2800" dirty="0"/>
              <a:t>建立第一个对象，并赋值给一个变量</a:t>
            </a:r>
            <a:endParaRPr kumimoji="1" lang="zh-CN" altLang="en-US" sz="2800" dirty="0"/>
          </a:p>
          <a:p>
            <a:pPr lvl="1"/>
            <a:r>
              <a:rPr kumimoji="1" lang="zh-CN" altLang="en-US" sz="2400" dirty="0"/>
              <a:t>打开</a:t>
            </a:r>
            <a:r>
              <a:rPr kumimoji="1" lang="en-US" altLang="zh-CN" sz="2400" dirty="0" err="1"/>
              <a:t>IPython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输入数字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，一个整数对象被创建了</a:t>
            </a:r>
          </a:p>
          <a:p>
            <a:pPr lvl="1"/>
            <a:r>
              <a:rPr kumimoji="1" lang="zh-CN" altLang="en-US" sz="2400" dirty="0"/>
              <a:t>输入</a:t>
            </a:r>
            <a:r>
              <a:rPr kumimoji="1" lang="en-US" altLang="zh-CN" sz="2400" dirty="0"/>
              <a:t>x=7</a:t>
            </a:r>
            <a:r>
              <a:rPr kumimoji="1" lang="zh-CN" altLang="en-US" sz="2400" dirty="0"/>
              <a:t>，建立变量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，让其引用整数对象</a:t>
            </a:r>
            <a:r>
              <a:rPr kumimoji="1" lang="en-US" altLang="zh-CN" sz="2400" dirty="0"/>
              <a:t>7</a:t>
            </a:r>
          </a:p>
          <a:p>
            <a:r>
              <a:rPr kumimoji="1" lang="en-US" altLang="zh-Hans" sz="2800" dirty="0"/>
              <a:t>C</a:t>
            </a:r>
            <a:r>
              <a:rPr kumimoji="1" lang="zh-Hans" altLang="en-US" sz="2800" dirty="0"/>
              <a:t>同学问，指针呢？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Python</a:t>
            </a:r>
            <a:r>
              <a:rPr kumimoji="1" lang="zh-Hans" altLang="en-US" sz="2400" dirty="0"/>
              <a:t>中，赋值即引用，不是指针，胜似指针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动态类型语言，变量类型不需要事先声明</a:t>
            </a:r>
          </a:p>
          <a:p>
            <a:pPr lvl="1"/>
            <a:r>
              <a:rPr kumimoji="1" lang="zh-CN" altLang="en-US" sz="2400" dirty="0"/>
              <a:t>支持垃圾收集，引用计数为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的对象被删除</a:t>
            </a:r>
          </a:p>
          <a:p>
            <a:pPr lvl="1"/>
            <a:r>
              <a:rPr kumimoji="1" lang="zh-CN" altLang="en-US" sz="2400" dirty="0"/>
              <a:t>解释型脚本语言，</a:t>
            </a:r>
            <a:r>
              <a:rPr kumimoji="1" lang="zh-Hans" altLang="en-US" sz="2400" dirty="0"/>
              <a:t>由</a:t>
            </a:r>
            <a:r>
              <a:rPr kumimoji="1" lang="zh-CN" altLang="en-US" sz="2400" dirty="0"/>
              <a:t>解释器执行，不编译</a:t>
            </a:r>
            <a:endParaRPr kumimoji="1" lang="en-US" altLang="zh-CN" sz="2400" dirty="0"/>
          </a:p>
          <a:p>
            <a:pPr lvl="2"/>
            <a:r>
              <a:rPr kumimoji="1" lang="zh-Hans" altLang="en-US" sz="2000" dirty="0"/>
              <a:t>有时候也编译，比如用</a:t>
            </a:r>
            <a:r>
              <a:rPr kumimoji="1" lang="en-US" altLang="zh-Hans" sz="2000" dirty="0" err="1"/>
              <a:t>Cython</a:t>
            </a:r>
            <a:r>
              <a:rPr kumimoji="1" lang="zh-Hans" altLang="en-US" sz="2000" dirty="0"/>
              <a:t>或者</a:t>
            </a:r>
            <a:r>
              <a:rPr kumimoji="1" lang="en-US" altLang="zh-Hans" sz="2000" dirty="0" err="1"/>
              <a:t>numba</a:t>
            </a:r>
            <a:r>
              <a:rPr kumimoji="1" lang="zh-Hans" altLang="en-US" sz="2000" dirty="0"/>
              <a:t>时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09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172B6-39E0-9B4B-8F8F-C89A8869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数据类型：对象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F209-0086-004E-AE6A-3DF2F336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给对象起名字：</a:t>
            </a:r>
            <a:r>
              <a:rPr kumimoji="1" lang="zh-CN" altLang="en-US" dirty="0"/>
              <a:t>变量命名</a:t>
            </a:r>
            <a:r>
              <a:rPr kumimoji="1" lang="zh-Hans" altLang="en-US" dirty="0"/>
              <a:t>规则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2.x</a:t>
            </a:r>
            <a:r>
              <a:rPr kumimoji="1" lang="zh-CN" altLang="en-US" dirty="0"/>
              <a:t>支持：英文字母、下划线、数字</a:t>
            </a:r>
          </a:p>
          <a:p>
            <a:pPr lvl="1"/>
            <a:r>
              <a:rPr kumimoji="1" lang="en-US" altLang="zh-CN" dirty="0"/>
              <a:t>3.x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Unicode</a:t>
            </a:r>
            <a:r>
              <a:rPr kumimoji="1" lang="zh-CN" altLang="en-US" dirty="0"/>
              <a:t>变量名（中文名）</a:t>
            </a:r>
          </a:p>
          <a:p>
            <a:pPr lvl="1"/>
            <a:r>
              <a:rPr kumimoji="1" lang="zh-CN" altLang="en-US" dirty="0"/>
              <a:t>区分大小写，大写和小写是不同的变量名称</a:t>
            </a:r>
          </a:p>
          <a:p>
            <a:r>
              <a:rPr kumimoji="1" lang="zh-CN" altLang="en-US" dirty="0"/>
              <a:t>函数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()</a:t>
            </a:r>
            <a:r>
              <a:rPr kumimoji="1" lang="zh-CN" altLang="en-US" dirty="0"/>
              <a:t>查看系统已定义名称</a:t>
            </a:r>
          </a:p>
          <a:p>
            <a:pPr lvl="1"/>
            <a:r>
              <a:rPr kumimoji="1" lang="en-US" altLang="zh-CN" dirty="0" err="1"/>
              <a:t>dir</a:t>
            </a:r>
            <a:r>
              <a:rPr kumimoji="1" lang="en-US" altLang="zh-CN" dirty="0"/>
              <a:t>(’__</a:t>
            </a:r>
            <a:r>
              <a:rPr kumimoji="1" lang="en-US" altLang="zh-CN" dirty="0" err="1"/>
              <a:t>buildin</a:t>
            </a:r>
            <a:r>
              <a:rPr kumimoji="1" lang="en-US" altLang="zh-CN" dirty="0"/>
              <a:t>__’)</a:t>
            </a:r>
            <a:r>
              <a:rPr kumimoji="1" lang="zh-CN" altLang="en-US" dirty="0"/>
              <a:t>查看内置名称</a:t>
            </a:r>
            <a:endParaRPr kumimoji="1" lang="zh-CN" altLang="en-US" sz="24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71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62EAB-C846-624F-B16B-54DC05FF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zh-Hans" altLang="en-US" dirty="0"/>
              <a:t>数据类型：整数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581577C-FD05-A546-85DB-8D47E793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整数 </a:t>
            </a:r>
            <a:r>
              <a:rPr lang="en-US" altLang="zh-Hans" dirty="0" err="1"/>
              <a:t>int</a:t>
            </a:r>
            <a:endParaRPr lang="en-US" altLang="zh-Hans" dirty="0"/>
          </a:p>
          <a:p>
            <a:pPr lvl="1"/>
            <a:r>
              <a:rPr lang="en-US" altLang="zh-CN" dirty="0"/>
              <a:t>2.x</a:t>
            </a:r>
            <a:r>
              <a:rPr lang="zh-CN" altLang="en-US" dirty="0"/>
              <a:t>中，</a:t>
            </a:r>
            <a:r>
              <a:rPr lang="en-US" altLang="zh-CN" dirty="0" err="1"/>
              <a:t>int</a:t>
            </a:r>
            <a:r>
              <a:rPr lang="zh-CN" altLang="en-US" dirty="0"/>
              <a:t>的长度为</a:t>
            </a:r>
            <a:r>
              <a:rPr lang="en-US" altLang="zh-CN" dirty="0"/>
              <a:t>32</a:t>
            </a:r>
            <a:r>
              <a:rPr lang="zh-CN" altLang="en-US" dirty="0"/>
              <a:t>位，范围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zh-CN" altLang="en-US" dirty="0"/>
              <a:t>，超过范围会转化为长整型（</a:t>
            </a:r>
            <a:r>
              <a:rPr lang="en-US" altLang="zh-Hans" dirty="0"/>
              <a:t>L</a:t>
            </a:r>
            <a:r>
              <a:rPr lang="zh-Hans" altLang="en-US" dirty="0"/>
              <a:t>结尾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3.x</a:t>
            </a:r>
            <a:r>
              <a:rPr lang="zh-CN" altLang="en-US" dirty="0"/>
              <a:t>中，整数长度无限制，取决于内存大小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type()</a:t>
            </a:r>
            <a:r>
              <a:rPr lang="zh-CN" altLang="en-US" dirty="0"/>
              <a:t>函数查看数据类型</a:t>
            </a:r>
          </a:p>
          <a:p>
            <a:pPr lvl="1"/>
            <a:r>
              <a:rPr lang="en-US" altLang="zh-CN" dirty="0"/>
              <a:t>print(</a:t>
            </a:r>
            <a:r>
              <a:rPr lang="en-US" altLang="zh-CN" dirty="0" err="1"/>
              <a:t>a,type</a:t>
            </a:r>
            <a:r>
              <a:rPr lang="en-US" altLang="zh-CN" dirty="0"/>
              <a:t>(a))</a:t>
            </a:r>
          </a:p>
          <a:p>
            <a:pPr lvl="1"/>
            <a:r>
              <a:rPr lang="zh-CN" altLang="en-US" dirty="0"/>
              <a:t>前面加上 </a:t>
            </a:r>
            <a:r>
              <a:rPr lang="en-US" altLang="zh-CN" dirty="0"/>
              <a:t>0b/0B 0o/0O 0x/0X </a:t>
            </a:r>
            <a:r>
              <a:rPr lang="zh-CN" altLang="en-US" dirty="0"/>
              <a:t>表示二进制、八进制、十六进制整型常量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en-US" altLang="zh-Hans" dirty="0"/>
              <a:t>b101</a:t>
            </a:r>
            <a:r>
              <a:rPr lang="zh-Hans" altLang="en-US" dirty="0"/>
              <a:t>  </a:t>
            </a:r>
            <a:r>
              <a:rPr lang="en-US" altLang="zh-Hans" dirty="0"/>
              <a:t>0o355</a:t>
            </a:r>
            <a:r>
              <a:rPr lang="zh-Hans" altLang="en-US" dirty="0"/>
              <a:t> </a:t>
            </a:r>
            <a:r>
              <a:rPr lang="en-US" altLang="zh-Hans" dirty="0"/>
              <a:t>0xabc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9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4E5D2-EFC0-F24B-8677-6A1189C0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数据类型：布尔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D85A9-BD5E-3D40-BF3E-43B05B64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sz="2800" dirty="0"/>
              <a:t>布尔 </a:t>
            </a:r>
            <a:r>
              <a:rPr kumimoji="1" lang="en-US" altLang="zh-Hans" sz="2800" dirty="0"/>
              <a:t>bool</a:t>
            </a:r>
          </a:p>
          <a:p>
            <a:pPr lvl="1"/>
            <a:r>
              <a:rPr kumimoji="1" lang="zh-CN" altLang="en-US" sz="2400" dirty="0"/>
              <a:t>真 </a:t>
            </a:r>
            <a:r>
              <a:rPr kumimoji="1" lang="en-US" altLang="zh-CN" sz="2400" dirty="0"/>
              <a:t>True </a:t>
            </a:r>
            <a:r>
              <a:rPr kumimoji="1" lang="zh-CN" altLang="en-US" sz="2400" dirty="0"/>
              <a:t>假 </a:t>
            </a:r>
            <a:r>
              <a:rPr kumimoji="1" lang="en-US" altLang="zh-CN" sz="2400" dirty="0"/>
              <a:t>False</a:t>
            </a:r>
          </a:p>
          <a:p>
            <a:pPr lvl="1"/>
            <a:r>
              <a:rPr kumimoji="1" lang="zh-CN" altLang="en-US" sz="2400" dirty="0"/>
              <a:t>只有两个实例对象，注意首字母大写</a:t>
            </a:r>
          </a:p>
          <a:p>
            <a:pPr lvl="1"/>
            <a:r>
              <a:rPr kumimoji="1" lang="zh-CN" altLang="en-US" sz="2400" dirty="0"/>
              <a:t>布尔型是整型的子类，</a:t>
            </a:r>
            <a:r>
              <a:rPr kumimoji="1" lang="en-US" altLang="zh-CN" sz="2400" dirty="0"/>
              <a:t>True=1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False=0</a:t>
            </a:r>
          </a:p>
          <a:p>
            <a:pPr lvl="1"/>
            <a:r>
              <a:rPr kumimoji="1" lang="zh-CN" altLang="en-US" sz="2400" dirty="0"/>
              <a:t>布尔型也像整型一样能进行数学运算，比如</a:t>
            </a:r>
            <a:r>
              <a:rPr kumimoji="1" lang="en-US" altLang="zh-CN" sz="2400" dirty="0"/>
              <a:t>True*3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False+5</a:t>
            </a:r>
          </a:p>
          <a:p>
            <a:pPr lvl="1"/>
            <a:r>
              <a:rPr kumimoji="1" lang="en-US" altLang="zh-CN" sz="2400" dirty="0"/>
              <a:t>0</a:t>
            </a:r>
            <a:r>
              <a:rPr kumimoji="1" lang="zh-CN" altLang="en-US" sz="2400" dirty="0"/>
              <a:t>和取值为空的数据类型（空字符串，空字典，空列表，空</a:t>
            </a:r>
            <a:r>
              <a:rPr kumimoji="1" lang="en-US" altLang="zh-CN" sz="2400" dirty="0" err="1"/>
              <a:t>numpy</a:t>
            </a:r>
            <a:r>
              <a:rPr kumimoji="1" lang="en-US" altLang="zh-CN" sz="2400" dirty="0"/>
              <a:t> array</a:t>
            </a:r>
            <a:r>
              <a:rPr kumimoji="1" lang="zh-CN" altLang="en-US" sz="2400" dirty="0"/>
              <a:t>）以及</a:t>
            </a:r>
            <a:r>
              <a:rPr kumimoji="1" lang="en-US" altLang="zh-CN" sz="2400" dirty="0"/>
              <a:t>None</a:t>
            </a:r>
            <a:r>
              <a:rPr kumimoji="1" lang="zh-CN" altLang="en-US" sz="2400" dirty="0"/>
              <a:t>类型的布尔值都等于</a:t>
            </a:r>
            <a:r>
              <a:rPr kumimoji="1" lang="en-US" altLang="zh-CN" sz="2400" dirty="0"/>
              <a:t>False</a:t>
            </a:r>
            <a:r>
              <a:rPr kumimoji="1" lang="zh-CN" altLang="en-US" sz="2400" dirty="0"/>
              <a:t>，其它均为</a:t>
            </a:r>
            <a:r>
              <a:rPr kumimoji="1" lang="en-US" altLang="zh-CN" sz="2400" dirty="0"/>
              <a:t>True</a:t>
            </a:r>
          </a:p>
          <a:p>
            <a:pPr lvl="1"/>
            <a:r>
              <a:rPr kumimoji="1" lang="zh-CN" altLang="en-US" sz="2400" dirty="0"/>
              <a:t>用</a:t>
            </a:r>
            <a:r>
              <a:rPr kumimoji="1" lang="en-US" altLang="zh-CN" sz="2400" dirty="0"/>
              <a:t>bool()</a:t>
            </a:r>
            <a:r>
              <a:rPr kumimoji="1" lang="zh-CN" altLang="en-US" sz="2400" dirty="0"/>
              <a:t>函数查看对象的布尔值</a:t>
            </a:r>
          </a:p>
        </p:txBody>
      </p:sp>
    </p:spTree>
    <p:extLst>
      <p:ext uri="{BB962C8B-B14F-4D97-AF65-F5344CB8AC3E}">
        <p14:creationId xmlns:p14="http://schemas.microsoft.com/office/powerpoint/2010/main" val="31396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BAD8-21CB-8742-A03C-5A204301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数据类型：浮点数、复数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A93A9-59DB-3F4F-A642-88A6587D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浮点数</a:t>
            </a:r>
            <a:r>
              <a:rPr kumimoji="1" lang="en-US" altLang="zh-Hans" dirty="0"/>
              <a:t> float</a:t>
            </a:r>
          </a:p>
          <a:p>
            <a:pPr lvl="1"/>
            <a:r>
              <a:rPr kumimoji="1" lang="zh-Hans" altLang="en-US" dirty="0"/>
              <a:t>有小数点就会创建浮点对象：</a:t>
            </a:r>
            <a:r>
              <a:rPr kumimoji="1" lang="en-US" altLang="zh-Hans" dirty="0"/>
              <a:t>b=0.2</a:t>
            </a:r>
          </a:p>
          <a:p>
            <a:pPr lvl="1"/>
            <a:r>
              <a:rPr kumimoji="1" lang="en-US" altLang="zh-CN" dirty="0"/>
              <a:t>2.x</a:t>
            </a:r>
            <a:r>
              <a:rPr kumimoji="1" lang="zh-Hans" altLang="en-US" dirty="0"/>
              <a:t>的整数相除返回整数，</a:t>
            </a:r>
            <a:r>
              <a:rPr kumimoji="1" lang="en-US" altLang="zh-Hans" dirty="0"/>
              <a:t>3.x</a:t>
            </a:r>
            <a:r>
              <a:rPr kumimoji="1" lang="zh-Hans" altLang="en-US" dirty="0"/>
              <a:t>返回浮点数</a:t>
            </a:r>
            <a:endParaRPr kumimoji="1" lang="en-US" altLang="zh-Hans" dirty="0"/>
          </a:p>
          <a:p>
            <a:r>
              <a:rPr kumimoji="1" lang="zh-Hans" altLang="en-US" sz="2800" dirty="0"/>
              <a:t>复数</a:t>
            </a:r>
            <a:r>
              <a:rPr kumimoji="1" lang="en-US" altLang="zh-Hans" sz="2800" dirty="0"/>
              <a:t> complex</a:t>
            </a:r>
          </a:p>
          <a:p>
            <a:pPr lvl="1"/>
            <a:r>
              <a:rPr kumimoji="1" lang="zh-Hans" altLang="en-US" sz="2400" dirty="0"/>
              <a:t>用</a:t>
            </a:r>
            <a:r>
              <a:rPr kumimoji="1" lang="en-US" altLang="zh-Hans" sz="2400" dirty="0"/>
              <a:t>complex(</a:t>
            </a:r>
            <a:r>
              <a:rPr kumimoji="1" lang="en-US" altLang="zh-Hans" sz="2400" dirty="0" err="1"/>
              <a:t>a,b</a:t>
            </a:r>
            <a:r>
              <a:rPr kumimoji="1" lang="en-US" altLang="zh-Hans" sz="2400" dirty="0"/>
              <a:t>)</a:t>
            </a:r>
            <a:r>
              <a:rPr kumimoji="1" lang="zh-Hans" altLang="en-US" sz="2400" dirty="0"/>
              <a:t>创建复数对象</a:t>
            </a:r>
            <a:r>
              <a:rPr kumimoji="1" lang="en-US" altLang="zh-Hans" sz="2400" dirty="0" err="1"/>
              <a:t>a+bi</a:t>
            </a:r>
            <a:endParaRPr kumimoji="1" lang="en-US" altLang="zh-Hans" sz="2400" dirty="0"/>
          </a:p>
          <a:p>
            <a:pPr lvl="1"/>
            <a:r>
              <a:rPr kumimoji="1" lang="en-US" altLang="zh-Hans" sz="2400" dirty="0"/>
              <a:t>Python</a:t>
            </a:r>
            <a:r>
              <a:rPr kumimoji="1" lang="zh-Hans" altLang="en-US" sz="2400" dirty="0"/>
              <a:t>中虚数单位用</a:t>
            </a:r>
            <a:r>
              <a:rPr kumimoji="1" lang="en-US" altLang="zh-Hans" sz="2400" dirty="0"/>
              <a:t>j</a:t>
            </a:r>
            <a:r>
              <a:rPr kumimoji="1" lang="zh-Hans" altLang="en-US" sz="2400" dirty="0"/>
              <a:t>和</a:t>
            </a:r>
            <a:r>
              <a:rPr kumimoji="1" lang="en-US" altLang="zh-Hans" sz="2400" dirty="0"/>
              <a:t>J</a:t>
            </a:r>
            <a:r>
              <a:rPr kumimoji="1" lang="zh-Hans" altLang="en-US" sz="2400" dirty="0"/>
              <a:t>表示，比如</a:t>
            </a:r>
            <a:r>
              <a:rPr kumimoji="1" lang="en-US" altLang="zh-Hans" sz="2400" dirty="0"/>
              <a:t>3+5j</a:t>
            </a:r>
          </a:p>
          <a:p>
            <a:pPr lvl="1"/>
            <a:r>
              <a:rPr kumimoji="1" lang="zh-Hans" altLang="en-US" sz="2400" dirty="0"/>
              <a:t>（不用</a:t>
            </a:r>
            <a:r>
              <a:rPr kumimoji="1" lang="en-US" altLang="zh-Hans" sz="2400" dirty="0" err="1"/>
              <a:t>i</a:t>
            </a:r>
            <a:r>
              <a:rPr kumimoji="1" lang="zh-Hans" altLang="en-US" sz="2400" dirty="0"/>
              <a:t>，因为</a:t>
            </a:r>
            <a:r>
              <a:rPr kumimoji="1" lang="en-US" altLang="zh-Hans" sz="2400" dirty="0" err="1"/>
              <a:t>i</a:t>
            </a:r>
            <a:r>
              <a:rPr kumimoji="1" lang="zh-Hans" altLang="en-US" sz="2400" dirty="0"/>
              <a:t>容易与</a:t>
            </a:r>
            <a:r>
              <a:rPr kumimoji="1" lang="en-US" altLang="zh-Hans" sz="2400" dirty="0"/>
              <a:t>1</a:t>
            </a:r>
            <a:r>
              <a:rPr kumimoji="1" lang="zh-Hans" altLang="en-US" sz="2400" dirty="0"/>
              <a:t>，</a:t>
            </a:r>
            <a:r>
              <a:rPr kumimoji="1" lang="en-US" altLang="zh-Hans" sz="2400" dirty="0"/>
              <a:t>l</a:t>
            </a:r>
            <a:r>
              <a:rPr kumimoji="1" lang="zh-Hans" altLang="en-US" sz="2400" dirty="0"/>
              <a:t>搞混）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69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E48EC-F5F8-AF4B-87FD-85B74C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kumimoji="1" lang="zh-Hans" altLang="en-US" dirty="0">
                <a:latin typeface="+mj-ea"/>
              </a:rPr>
              <a:t>提纲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9CC65-A4C8-AB43-A187-E9EAAC5F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36504"/>
          </a:xfrm>
        </p:spPr>
        <p:txBody>
          <a:bodyPr/>
          <a:lstStyle/>
          <a:p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课程简介</a:t>
            </a:r>
            <a:endParaRPr kumimoji="1" lang="en-US" altLang="zh-Han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为什么学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本课程学什么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不学什么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参考书目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</a:t>
            </a:r>
            <a:r>
              <a:rPr kumimoji="1" lang="en-US" altLang="zh-Han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kumimoji="1" lang="en-US" altLang="zh-Han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lvl="1"/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基本语法（数据类型、流程控制、函数和模块、面向对象、标准库）</a:t>
            </a:r>
            <a:endParaRPr kumimoji="1" lang="en-US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64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A5E3-3F4C-794B-A1D2-D6749184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数据类型：字符串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69C07-D81B-144C-A6D9-7C64F6C5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字符串 </a:t>
            </a:r>
            <a:r>
              <a:rPr kumimoji="1" lang="en-US" altLang="zh-Hans" dirty="0"/>
              <a:t>String</a:t>
            </a:r>
          </a:p>
          <a:p>
            <a:pPr lvl="1"/>
            <a:r>
              <a:rPr kumimoji="1" lang="zh-Hans" altLang="en-US" dirty="0"/>
              <a:t>由字符</a:t>
            </a:r>
            <a:r>
              <a:rPr kumimoji="1" lang="en-US" altLang="zh-Hans" dirty="0"/>
              <a:t>(Character)</a:t>
            </a:r>
            <a:r>
              <a:rPr kumimoji="1" lang="zh-Hans" altLang="en-US" dirty="0"/>
              <a:t>组成的有序集合对象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按从左到右依次排列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按索引访问（类似数组）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Python</a:t>
            </a:r>
            <a:r>
              <a:rPr kumimoji="1" lang="zh-Hans" altLang="en-US" dirty="0"/>
              <a:t>并没有字符</a:t>
            </a:r>
            <a:r>
              <a:rPr kumimoji="1" lang="en-US" altLang="zh-Hans" dirty="0"/>
              <a:t>(Character)</a:t>
            </a:r>
            <a:r>
              <a:rPr kumimoji="1" lang="zh-Hans" altLang="en-US" dirty="0"/>
              <a:t>这个类型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单引号双引号通用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例如：</a:t>
            </a:r>
            <a:r>
              <a:rPr kumimoji="1" lang="en-US" altLang="zh-Hans" dirty="0"/>
              <a:t>a=’My first string’</a:t>
            </a:r>
          </a:p>
          <a:p>
            <a:pPr lvl="1"/>
            <a:r>
              <a:rPr kumimoji="1" lang="zh-Hans" altLang="en-US" dirty="0"/>
              <a:t>可以这样访问：</a:t>
            </a:r>
            <a:r>
              <a:rPr kumimoji="1" lang="en-US" altLang="zh-Hans" dirty="0"/>
              <a:t>a[0] a[2] a[-1] a[5:8]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64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CF705-D781-F040-BFF9-9CFF9451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kumimoji="1" lang="zh-Hans" altLang="en-US" dirty="0"/>
              <a:t>数据类型：列表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C4EB-3A94-2547-BCE5-8459309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6130"/>
            <a:ext cx="8229600" cy="5731222"/>
          </a:xfrm>
        </p:spPr>
        <p:txBody>
          <a:bodyPr/>
          <a:lstStyle/>
          <a:p>
            <a:r>
              <a:rPr kumimoji="1" lang="zh-Hans" altLang="en-US" dirty="0"/>
              <a:t>列表 </a:t>
            </a:r>
            <a:r>
              <a:rPr kumimoji="1" lang="en-US" altLang="zh-Hans" dirty="0"/>
              <a:t>List</a:t>
            </a:r>
          </a:p>
          <a:p>
            <a:pPr lvl="1"/>
            <a:r>
              <a:rPr kumimoji="1" lang="zh-Hans" altLang="en-US" dirty="0"/>
              <a:t>具备容器功能的类型，强大，常用，必会！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创建方式：方括号包住内含对象，逗号分隔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A = [1,2,3]</a:t>
            </a:r>
          </a:p>
          <a:p>
            <a:pPr lvl="2"/>
            <a:r>
              <a:rPr kumimoji="1" lang="en-US" altLang="zh-Hans" dirty="0"/>
              <a:t>B = [[2.4, 3.5, 1.6],[3.14, 22.33],’</a:t>
            </a:r>
            <a:r>
              <a:rPr kumimoji="1" lang="en-US" altLang="zh-Hans" dirty="0" err="1"/>
              <a:t>hahaha</a:t>
            </a:r>
            <a:r>
              <a:rPr kumimoji="1" lang="en-US" altLang="zh-Hans" dirty="0"/>
              <a:t>’]</a:t>
            </a:r>
          </a:p>
          <a:p>
            <a:pPr lvl="1"/>
            <a:r>
              <a:rPr kumimoji="1" lang="zh-Hans" altLang="en-US" dirty="0"/>
              <a:t>引用方式：偏移量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可正可负：</a:t>
            </a:r>
            <a:r>
              <a:rPr kumimoji="1" lang="en-US" altLang="zh-Hans" dirty="0"/>
              <a:t>A[0] A[-2] A[1]</a:t>
            </a:r>
          </a:p>
          <a:p>
            <a:pPr lvl="2"/>
            <a:r>
              <a:rPr kumimoji="1" lang="zh-Hans" altLang="en-US" dirty="0"/>
              <a:t>有效范围：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到</a:t>
            </a:r>
            <a:r>
              <a:rPr kumimoji="1" lang="en-US" altLang="zh-Hans" dirty="0"/>
              <a:t>n-1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-1</a:t>
            </a:r>
            <a:r>
              <a:rPr kumimoji="1" lang="zh-Hans" altLang="en-US" dirty="0"/>
              <a:t>到</a:t>
            </a:r>
            <a:r>
              <a:rPr kumimoji="1" lang="en-US" altLang="zh-Hans" dirty="0"/>
              <a:t>-n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(A[3] A[4]</a:t>
            </a:r>
            <a:r>
              <a:rPr kumimoji="1" lang="zh-Hans" altLang="en-US" dirty="0"/>
              <a:t>都会报错</a:t>
            </a:r>
            <a:r>
              <a:rPr kumimoji="1" lang="en-US" altLang="zh-Hans" dirty="0"/>
              <a:t>)</a:t>
            </a:r>
          </a:p>
          <a:p>
            <a:pPr lvl="2"/>
            <a:r>
              <a:rPr kumimoji="1" lang="zh-Hans" altLang="en-US" dirty="0"/>
              <a:t>用</a:t>
            </a:r>
            <a:r>
              <a:rPr kumimoji="1" lang="en-US" altLang="zh-Hans" dirty="0" err="1"/>
              <a:t>len</a:t>
            </a:r>
            <a:r>
              <a:rPr kumimoji="1" lang="en-US" altLang="zh-Hans" dirty="0"/>
              <a:t>()</a:t>
            </a:r>
            <a:r>
              <a:rPr kumimoji="1" lang="zh-Hans" altLang="en-US" dirty="0"/>
              <a:t>查看列表长度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列表内可以放入任何类型的对象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字符串、其它列表、字典、函数</a:t>
            </a:r>
            <a:r>
              <a:rPr kumimoji="1" lang="en-US" altLang="zh-Hans" dirty="0"/>
              <a:t>…</a:t>
            </a:r>
          </a:p>
          <a:p>
            <a:pPr lvl="2"/>
            <a:r>
              <a:rPr kumimoji="1" lang="zh-Hans" altLang="en-US" dirty="0"/>
              <a:t>不同类型的对象可以“混搭”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9348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DBFCD-9EC3-F441-B18A-F12AB796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zh-Hans" altLang="en-US" dirty="0"/>
              <a:t>数据类型：列表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BA4C2-D9AD-454E-96FA-9EECBFDC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5390059"/>
          </a:xfrm>
        </p:spPr>
        <p:txBody>
          <a:bodyPr/>
          <a:lstStyle/>
          <a:p>
            <a:r>
              <a:rPr kumimoji="1" lang="zh-Hans" altLang="en-US" sz="2800" dirty="0"/>
              <a:t>列表与</a:t>
            </a:r>
            <a:r>
              <a:rPr kumimoji="1" lang="en-US" altLang="zh-Hans" sz="2800" dirty="0"/>
              <a:t>C</a:t>
            </a:r>
            <a:r>
              <a:rPr kumimoji="1" lang="zh-Hans" altLang="en-US" sz="2800" dirty="0"/>
              <a:t>和</a:t>
            </a:r>
            <a:r>
              <a:rPr kumimoji="1" lang="en-US" altLang="zh-Hans" sz="2800" dirty="0"/>
              <a:t>Fortran</a:t>
            </a:r>
            <a:r>
              <a:rPr kumimoji="1" lang="zh-Hans" altLang="en-US" sz="2800" dirty="0"/>
              <a:t>的数组有什么区别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C</a:t>
            </a:r>
            <a:r>
              <a:rPr kumimoji="1" lang="zh-Hans" altLang="en-US" sz="2400" dirty="0"/>
              <a:t>和</a:t>
            </a:r>
            <a:r>
              <a:rPr kumimoji="1" lang="en-US" altLang="zh-Hans" sz="2400" dirty="0"/>
              <a:t>Fortran</a:t>
            </a:r>
            <a:r>
              <a:rPr kumimoji="1" lang="zh-Hans" altLang="en-US" sz="2400" dirty="0"/>
              <a:t>都是预先分配内存，元素类型固定</a:t>
            </a:r>
            <a:endParaRPr kumimoji="1" lang="en-US" altLang="zh-Hans" sz="2400" dirty="0"/>
          </a:p>
          <a:p>
            <a:pPr lvl="1"/>
            <a:r>
              <a:rPr kumimoji="1" lang="en-US" altLang="zh-Hans" sz="2400" dirty="0"/>
              <a:t>Python</a:t>
            </a:r>
            <a:r>
              <a:rPr kumimoji="1" lang="zh-Hans" altLang="en-US" sz="2400" dirty="0"/>
              <a:t>是动态分配，内部类型可以混搭</a:t>
            </a:r>
            <a:endParaRPr kumimoji="1" lang="en-US" altLang="zh-Hans" sz="2400" dirty="0"/>
          </a:p>
          <a:p>
            <a:pPr lvl="1"/>
            <a:r>
              <a:rPr kumimoji="1" lang="en-US" altLang="zh-Hans" sz="2400" dirty="0"/>
              <a:t>Python</a:t>
            </a:r>
            <a:r>
              <a:rPr kumimoji="1" lang="zh-Hans" altLang="en-US" sz="2400" dirty="0"/>
              <a:t>的列表用偏移量更灵活</a:t>
            </a:r>
            <a:endParaRPr kumimoji="1" lang="en-US" altLang="zh-Hans" sz="2400" dirty="0"/>
          </a:p>
          <a:p>
            <a:pPr lvl="1"/>
            <a:r>
              <a:rPr kumimoji="1" lang="en-US" altLang="zh-Hans" sz="2400" dirty="0"/>
              <a:t>C</a:t>
            </a:r>
            <a:r>
              <a:rPr kumimoji="1" lang="zh-Hans" altLang="en-US" sz="2400" dirty="0"/>
              <a:t>和</a:t>
            </a:r>
            <a:r>
              <a:rPr kumimoji="1" lang="en-US" altLang="zh-Hans" sz="2400" dirty="0"/>
              <a:t>Python</a:t>
            </a:r>
            <a:r>
              <a:rPr kumimoji="1" lang="zh-Hans" altLang="en-US" sz="2400" dirty="0"/>
              <a:t>从</a:t>
            </a:r>
            <a:r>
              <a:rPr kumimoji="1" lang="en-US" altLang="zh-Hans" sz="2400" dirty="0"/>
              <a:t>0</a:t>
            </a:r>
            <a:r>
              <a:rPr kumimoji="1" lang="zh-Hans" altLang="en-US" sz="2400" dirty="0"/>
              <a:t>开始，</a:t>
            </a:r>
            <a:r>
              <a:rPr kumimoji="1" lang="en-US" altLang="zh-Hans" sz="2400" dirty="0"/>
              <a:t>Fortran</a:t>
            </a:r>
            <a:r>
              <a:rPr kumimoji="1" lang="zh-Hans" altLang="en-US" sz="2400" dirty="0"/>
              <a:t>和</a:t>
            </a:r>
            <a:r>
              <a:rPr kumimoji="1" lang="en-US" altLang="zh-Hans" sz="2400" dirty="0" err="1"/>
              <a:t>matlab</a:t>
            </a:r>
            <a:r>
              <a:rPr kumimoji="1" lang="zh-Hans" altLang="en-US" sz="2400" dirty="0"/>
              <a:t>从</a:t>
            </a:r>
            <a:r>
              <a:rPr kumimoji="1" lang="en-US" altLang="zh-Hans" sz="2400" dirty="0"/>
              <a:t>1</a:t>
            </a:r>
            <a:r>
              <a:rPr kumimoji="1" lang="zh-Hans" altLang="en-US" sz="2400" dirty="0"/>
              <a:t>开始</a:t>
            </a:r>
            <a:endParaRPr kumimoji="1" lang="en-US" altLang="zh-Hans" dirty="0"/>
          </a:p>
          <a:p>
            <a:r>
              <a:rPr kumimoji="1" lang="zh-Hans" altLang="en-US" sz="2800" dirty="0"/>
              <a:t>举个例子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A=[1,2,3]</a:t>
            </a:r>
          </a:p>
          <a:p>
            <a:pPr lvl="1"/>
            <a:r>
              <a:rPr kumimoji="1" lang="en-US" altLang="zh-Hans" sz="2400" dirty="0"/>
              <a:t>B=A</a:t>
            </a:r>
          </a:p>
          <a:p>
            <a:pPr lvl="1"/>
            <a:r>
              <a:rPr kumimoji="1" lang="en-US" altLang="zh-Hans" sz="2400" dirty="0"/>
              <a:t>A[2]=5 </a:t>
            </a:r>
            <a:r>
              <a:rPr kumimoji="1" lang="zh-Hans" altLang="en-US" sz="2400" dirty="0"/>
              <a:t>这时候</a:t>
            </a:r>
            <a:r>
              <a:rPr kumimoji="1" lang="en-US" altLang="zh-Hans" sz="2400" dirty="0"/>
              <a:t>B</a:t>
            </a:r>
            <a:r>
              <a:rPr kumimoji="1" lang="zh-Hans" altLang="en-US" sz="2400" dirty="0"/>
              <a:t>是多少？</a:t>
            </a:r>
            <a:endParaRPr kumimoji="1" lang="en-US" altLang="zh-Hans" sz="2400" dirty="0"/>
          </a:p>
          <a:p>
            <a:pPr lvl="1"/>
            <a:r>
              <a:rPr kumimoji="1" lang="zh-Hans" altLang="en-US" sz="2400" dirty="0"/>
              <a:t>使用函数</a:t>
            </a:r>
            <a:r>
              <a:rPr kumimoji="1" lang="en-US" altLang="zh-Hans" sz="2400" dirty="0"/>
              <a:t>id()</a:t>
            </a:r>
            <a:r>
              <a:rPr kumimoji="1" lang="zh-Hans" altLang="en-US" sz="2400" dirty="0"/>
              <a:t>查看对象的内存地址，引用同一个地址吗</a:t>
            </a:r>
            <a:endParaRPr kumimoji="1" lang="en-US" altLang="zh-Hans" sz="2400" dirty="0"/>
          </a:p>
          <a:p>
            <a:pPr lvl="1"/>
            <a:r>
              <a:rPr kumimoji="1" lang="zh-Hans" altLang="en-US" sz="2400" dirty="0"/>
              <a:t>复制一份，用标准库中的</a:t>
            </a:r>
            <a:r>
              <a:rPr kumimoji="1" lang="en-US" altLang="zh-Hans" sz="2400" dirty="0"/>
              <a:t>copy</a:t>
            </a:r>
            <a:r>
              <a:rPr kumimoji="1" lang="zh-Hans" altLang="en-US" sz="2400" dirty="0"/>
              <a:t>，浅拷贝</a:t>
            </a:r>
            <a:r>
              <a:rPr kumimoji="1" lang="en-US" altLang="zh-Hans" sz="2400" dirty="0" err="1"/>
              <a:t>copy.copy</a:t>
            </a:r>
            <a:r>
              <a:rPr kumimoji="1" lang="en-US" altLang="zh-Hans" sz="2400" dirty="0"/>
              <a:t>()</a:t>
            </a:r>
            <a:r>
              <a:rPr kumimoji="1" lang="zh-Hans" altLang="en-US" sz="2400" dirty="0"/>
              <a:t>，深拷贝</a:t>
            </a:r>
            <a:r>
              <a:rPr kumimoji="1" lang="en-US" altLang="zh-Hans" sz="2400" dirty="0" err="1"/>
              <a:t>copy.deepcopy</a:t>
            </a:r>
            <a:r>
              <a:rPr kumimoji="1" lang="en-US" altLang="zh-Hans" sz="2400" dirty="0"/>
              <a:t>()</a:t>
            </a:r>
            <a:r>
              <a:rPr kumimoji="1" lang="zh-Hans" altLang="en-US" sz="2400" dirty="0"/>
              <a:t>，完全复制用深拷贝</a:t>
            </a:r>
            <a:endParaRPr kumimoji="1" lang="en-US" altLang="zh-Hans" sz="2400" dirty="0"/>
          </a:p>
        </p:txBody>
      </p:sp>
    </p:spTree>
    <p:extLst>
      <p:ext uri="{BB962C8B-B14F-4D97-AF65-F5344CB8AC3E}">
        <p14:creationId xmlns:p14="http://schemas.microsoft.com/office/powerpoint/2010/main" val="20007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C7ECC-0666-3A44-B260-28E9D169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数据类型：元组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08701-A445-EC4E-987A-21DB809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元组 </a:t>
            </a:r>
            <a:r>
              <a:rPr kumimoji="1" lang="en-US" altLang="zh-Hans" dirty="0"/>
              <a:t>Tuple</a:t>
            </a:r>
          </a:p>
          <a:p>
            <a:pPr lvl="1"/>
            <a:r>
              <a:rPr kumimoji="1" lang="zh-Hans" altLang="en-US" dirty="0"/>
              <a:t>也是一种有序数据类型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能存储任意类型的对象，能混搭，用</a:t>
            </a:r>
            <a:r>
              <a:rPr kumimoji="1" lang="en-US" altLang="zh-Hans" dirty="0"/>
              <a:t>[]</a:t>
            </a:r>
            <a:r>
              <a:rPr kumimoji="1" lang="zh-Hans" altLang="en-US" dirty="0"/>
              <a:t>访问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新建元组：</a:t>
            </a:r>
            <a:r>
              <a:rPr kumimoji="1" lang="en-US" altLang="zh-Hans" dirty="0"/>
              <a:t>A=(1,2,3)</a:t>
            </a:r>
          </a:p>
          <a:p>
            <a:pPr lvl="1"/>
            <a:r>
              <a:rPr kumimoji="1" lang="zh-Hans" altLang="en-US" dirty="0"/>
              <a:t>元组一旦建立，就不能更改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Python</a:t>
            </a:r>
            <a:r>
              <a:rPr kumimoji="1" lang="zh-Hans" altLang="en-US" dirty="0"/>
              <a:t>用元组来实现函数的多重返回值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Tuple</a:t>
            </a:r>
            <a:r>
              <a:rPr kumimoji="1" lang="zh-Hans" altLang="en-US" dirty="0"/>
              <a:t>是阉割版的</a:t>
            </a:r>
            <a:r>
              <a:rPr kumimoji="1" lang="en-US" altLang="zh-Hans" dirty="0"/>
              <a:t>List</a:t>
            </a:r>
            <a:r>
              <a:rPr kumimoji="1" lang="zh-Hans" altLang="en-US" dirty="0"/>
              <a:t>，防止误操作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AA7CE-FF72-DB4B-BB67-78CC9B36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zh-Hans" altLang="en-US" dirty="0"/>
              <a:t>数据类型：字典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0AE7B-0A6F-A948-AB0E-A7E9D6A9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kumimoji="1" lang="zh-Hans" altLang="en-US" dirty="0"/>
              <a:t>字典 </a:t>
            </a:r>
            <a:r>
              <a:rPr kumimoji="1" lang="en-US" altLang="zh-Hans" dirty="0" err="1"/>
              <a:t>dict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一种映射型数据结构（</a:t>
            </a:r>
            <a:r>
              <a:rPr kumimoji="1" lang="en-US" altLang="zh-Hans" dirty="0"/>
              <a:t>mapping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1"/>
            <a:r>
              <a:rPr kumimoji="1" lang="zh-CN" altLang="en-US" dirty="0"/>
              <a:t>“</a:t>
            </a:r>
            <a:r>
              <a:rPr kumimoji="1" lang="zh-Hans" altLang="en-US" dirty="0"/>
              <a:t>键：值</a:t>
            </a:r>
            <a:r>
              <a:rPr kumimoji="1" lang="zh-CN" altLang="en-US" dirty="0"/>
              <a:t>”（</a:t>
            </a:r>
            <a:r>
              <a:rPr kumimoji="1" lang="en-US" altLang="zh-Hans" dirty="0"/>
              <a:t>key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value</a:t>
            </a:r>
            <a:r>
              <a:rPr kumimoji="1" lang="zh-CN" altLang="en-US" dirty="0"/>
              <a:t>）</a:t>
            </a:r>
            <a:r>
              <a:rPr kumimoji="1" lang="zh-Hans" altLang="en-US" dirty="0"/>
              <a:t>配对关系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例如某班同学成绩单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S={’zhangsan’:80, ’lisi’:95,’wangmazi’:72}</a:t>
            </a:r>
          </a:p>
          <a:p>
            <a:pPr lvl="1"/>
            <a:r>
              <a:rPr kumimoji="1" lang="zh-Hans" altLang="en-US" dirty="0"/>
              <a:t>靠“键：值”关联来访问字典的内容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S[’</a:t>
            </a:r>
            <a:r>
              <a:rPr kumimoji="1" lang="en-US" altLang="zh-Hans" dirty="0" err="1"/>
              <a:t>zhangsan</a:t>
            </a:r>
            <a:r>
              <a:rPr kumimoji="1" lang="en-US" altLang="zh-Hans" dirty="0"/>
              <a:t>’]</a:t>
            </a:r>
          </a:p>
          <a:p>
            <a:pPr lvl="1"/>
            <a:r>
              <a:rPr kumimoji="1" lang="zh-Hans" altLang="en-US" dirty="0"/>
              <a:t>可以混搭各种类型的对象，可动态增删改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字典类型相当于“每个元素都有名字的列表”，具备自描述性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字典内部元素是没有顺序的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B9ED-453F-9F43-AEB3-2FF75F63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数据类型：集合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ADEB1-D84B-B541-B3FC-0760FD25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79" y="1268760"/>
            <a:ext cx="8229600" cy="5256584"/>
          </a:xfrm>
        </p:spPr>
        <p:txBody>
          <a:bodyPr/>
          <a:lstStyle/>
          <a:p>
            <a:r>
              <a:rPr kumimoji="1" lang="zh-Hans" altLang="en-US" dirty="0"/>
              <a:t>集合 </a:t>
            </a:r>
            <a:r>
              <a:rPr kumimoji="1" lang="en-US" altLang="zh-Hans" dirty="0"/>
              <a:t>Set</a:t>
            </a:r>
          </a:p>
          <a:p>
            <a:pPr lvl="1"/>
            <a:r>
              <a:rPr kumimoji="1" lang="zh-Hans" altLang="en-US" dirty="0"/>
              <a:t>与列表、元组、字典都不相同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用来记录无顺序、不可变对象是否存在其中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集合的元素不得重复，可以混搭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创建集合</a:t>
            </a:r>
            <a:r>
              <a:rPr kumimoji="1" lang="en-US" altLang="zh-Hans" dirty="0"/>
              <a:t>:</a:t>
            </a:r>
          </a:p>
          <a:p>
            <a:pPr lvl="2"/>
            <a:r>
              <a:rPr kumimoji="1" lang="en-US" altLang="zh-Hans" dirty="0"/>
              <a:t>A={’</a:t>
            </a:r>
            <a:r>
              <a:rPr kumimoji="1" lang="en-US" altLang="zh-Hans" dirty="0" err="1"/>
              <a:t>zhangsan</a:t>
            </a:r>
            <a:r>
              <a:rPr kumimoji="1" lang="en-US" altLang="zh-Hans" dirty="0"/>
              <a:t>’,’</a:t>
            </a:r>
            <a:r>
              <a:rPr kumimoji="1" lang="en-US" altLang="zh-Hans" dirty="0" err="1"/>
              <a:t>lisi</a:t>
            </a:r>
            <a:r>
              <a:rPr kumimoji="1" lang="en-US" altLang="zh-Hans" dirty="0"/>
              <a:t>’,’</a:t>
            </a:r>
            <a:r>
              <a:rPr kumimoji="1" lang="en-US" altLang="zh-Hans" dirty="0" err="1"/>
              <a:t>wangermazi</a:t>
            </a:r>
            <a:r>
              <a:rPr kumimoji="1" lang="en-US" altLang="zh-Hans" dirty="0"/>
              <a:t>’}</a:t>
            </a:r>
          </a:p>
          <a:p>
            <a:pPr lvl="2"/>
            <a:r>
              <a:rPr kumimoji="1" lang="en-US" altLang="zh-Hans" dirty="0"/>
              <a:t>B=set([1,2,3])</a:t>
            </a:r>
          </a:p>
          <a:p>
            <a:pPr lvl="1"/>
            <a:r>
              <a:rPr kumimoji="1" lang="zh-Hans" altLang="en-US" dirty="0"/>
              <a:t>空集合只能用</a:t>
            </a:r>
            <a:r>
              <a:rPr kumimoji="1" lang="en-US" altLang="zh-Hans" dirty="0"/>
              <a:t>set()</a:t>
            </a:r>
            <a:r>
              <a:rPr kumimoji="1" lang="zh-Hans" altLang="en-US" dirty="0"/>
              <a:t>创建，</a:t>
            </a:r>
            <a:r>
              <a:rPr kumimoji="1" lang="en-US" altLang="zh-Hans" dirty="0"/>
              <a:t>{}</a:t>
            </a:r>
            <a:r>
              <a:rPr kumimoji="1" lang="zh-Hans" altLang="en-US" dirty="0"/>
              <a:t>创建的是空字典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检测两个列表中的元素是否相同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set(A)==set(B)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9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常用运算符：算术运算符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330542"/>
              </p:ext>
            </p:extLst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59069204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133469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表达式举例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+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加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en-US" altLang="zh-Hans" sz="2800" dirty="0"/>
                        <a:t>+2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en-US" altLang="zh-Hans" sz="2800" dirty="0"/>
                        <a:t>-2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乘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zh-Hans" altLang="en-US" sz="2800" dirty="0"/>
                        <a:t>*</a:t>
                      </a:r>
                      <a:r>
                        <a:rPr lang="en-US" altLang="zh-Hans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幂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zh-Hans" altLang="en-US" sz="2800" dirty="0"/>
                        <a:t>**</a:t>
                      </a:r>
                      <a:r>
                        <a:rPr lang="en-US" altLang="zh-Hans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/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除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en-US" altLang="zh-Hans" sz="2800" dirty="0"/>
                        <a:t>/2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/</a:t>
                      </a:r>
                      <a:r>
                        <a:rPr lang="en-US" altLang="zh-Hans" sz="2800" dirty="0"/>
                        <a:t>/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整除，返回商的整数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en-US" altLang="zh-Hans" sz="2800" dirty="0"/>
                        <a:t>//2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取模，返回余数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r>
                        <a:rPr lang="en-US" altLang="zh-Hans" sz="2800" dirty="0"/>
                        <a:t>%2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4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0050D60-103E-9140-8FFA-5C4B17CE1FC2}"/>
              </a:ext>
            </a:extLst>
          </p:cNvPr>
          <p:cNvSpPr txBox="1"/>
          <p:nvPr/>
        </p:nvSpPr>
        <p:spPr>
          <a:xfrm>
            <a:off x="888940" y="5854841"/>
            <a:ext cx="7366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 dirty="0">
                <a:latin typeface="+mn-ea"/>
                <a:ea typeface="+mn-ea"/>
              </a:rPr>
              <a:t>算术运算符的操作数可以是：整型、浮点型、复数型、布尔型等</a:t>
            </a:r>
            <a:endParaRPr kumimoji="1" lang="en-US" altLang="zh-Hans" sz="2000" dirty="0">
              <a:latin typeface="+mn-ea"/>
              <a:ea typeface="+mn-ea"/>
            </a:endParaRPr>
          </a:p>
          <a:p>
            <a:r>
              <a:rPr kumimoji="1" lang="zh-Hans" altLang="en-US" sz="2000" dirty="0">
                <a:latin typeface="+mn-ea"/>
                <a:ea typeface="+mn-ea"/>
              </a:rPr>
              <a:t>在</a:t>
            </a:r>
            <a:r>
              <a:rPr kumimoji="1" lang="en-US" altLang="zh-Hans" sz="2000" dirty="0">
                <a:latin typeface="+mn-ea"/>
                <a:ea typeface="+mn-ea"/>
              </a:rPr>
              <a:t>3.x</a:t>
            </a:r>
            <a:r>
              <a:rPr kumimoji="1" lang="zh-Hans" altLang="en-US" sz="2000" dirty="0">
                <a:latin typeface="+mn-ea"/>
                <a:ea typeface="+mn-ea"/>
              </a:rPr>
              <a:t>中，如果一个操作数是浮点型，返回值就是浮点型</a:t>
            </a:r>
            <a:endParaRPr kumimoji="1" lang="en-US" altLang="zh-Hans" sz="2000" dirty="0">
              <a:latin typeface="+mn-ea"/>
              <a:ea typeface="+mn-ea"/>
            </a:endParaRPr>
          </a:p>
          <a:p>
            <a:r>
              <a:rPr kumimoji="1" lang="zh-Hans" altLang="en-US" sz="2000" dirty="0">
                <a:latin typeface="+mn-ea"/>
                <a:ea typeface="+mn-ea"/>
              </a:rPr>
              <a:t>注意，</a:t>
            </a:r>
            <a:r>
              <a:rPr kumimoji="1" lang="en-US" altLang="zh-Hans" sz="2000" dirty="0">
                <a:latin typeface="+mn-ea"/>
                <a:ea typeface="+mn-ea"/>
              </a:rPr>
              <a:t>+</a:t>
            </a:r>
            <a:r>
              <a:rPr kumimoji="1" lang="zh-Hans" altLang="en-US" sz="2000" dirty="0">
                <a:latin typeface="+mn-ea"/>
                <a:ea typeface="+mn-ea"/>
              </a:rPr>
              <a:t> * </a:t>
            </a:r>
            <a:r>
              <a:rPr kumimoji="1" lang="en-US" altLang="zh-Hans" sz="2000" dirty="0">
                <a:latin typeface="+mn-ea"/>
                <a:ea typeface="+mn-ea"/>
              </a:rPr>
              <a:t>%</a:t>
            </a:r>
            <a:r>
              <a:rPr kumimoji="1" lang="zh-Hans" altLang="en-US" sz="2000" dirty="0">
                <a:latin typeface="+mn-ea"/>
                <a:ea typeface="+mn-ea"/>
              </a:rPr>
              <a:t>也可用于字符串型，但意义不同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60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常用运算符：赋值运算符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48142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59069204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133469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表达式举例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a=2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加法赋值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b+=a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减法赋值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b-=a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*</a:t>
                      </a:r>
                      <a:r>
                        <a:rPr lang="en-US" altLang="zh-CN" sz="2800" dirty="0"/>
                        <a:t>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乘法赋值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b*=a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**=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乘幂赋值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b**=a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/=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除法赋值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b/=a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//=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整除赋值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b//=a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%=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取模赋值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b%=a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3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8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常用运算符：比较运算符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886950"/>
              </p:ext>
            </p:extLst>
          </p:nvPr>
        </p:nvGraphicFramePr>
        <p:xfrm>
          <a:off x="457200" y="16002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59069204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133469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表达式举例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=</a:t>
                      </a:r>
                      <a:r>
                        <a:rPr lang="en-US" altLang="zh-CN" sz="2800" dirty="0"/>
                        <a:t>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相等判断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a==2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!=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b!=a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大于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b&gt;a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&lt;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小于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b&lt;a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&gt;=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大于等于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b&gt;=a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&lt;=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小于等于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an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/>
                          <a:ea typeface="微软雅黑" panose="020B0503020204020204" pitchFamily="34" charset="-122"/>
                          <a:cs typeface="+mn-cs"/>
                        </a:rPr>
                        <a:t>b&lt;=a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121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1A2261E-41B4-C84A-BDE9-0D42A65E1F06}"/>
              </a:ext>
            </a:extLst>
          </p:cNvPr>
          <p:cNvSpPr/>
          <p:nvPr/>
        </p:nvSpPr>
        <p:spPr>
          <a:xfrm>
            <a:off x="457200" y="5517232"/>
            <a:ext cx="82702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注意相等</a:t>
            </a:r>
            <a:r>
              <a:rPr lang="en-US" altLang="zh-Han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(==)</a:t>
            </a:r>
            <a:r>
              <a:rPr lang="zh-Hans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和赋值</a:t>
            </a:r>
            <a:r>
              <a:rPr lang="en-US" altLang="zh-Han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(=)</a:t>
            </a:r>
            <a:r>
              <a:rPr lang="zh-Hans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不一样</a:t>
            </a:r>
          </a:p>
        </p:txBody>
      </p:sp>
    </p:spTree>
    <p:extLst>
      <p:ext uri="{BB962C8B-B14F-4D97-AF65-F5344CB8AC3E}">
        <p14:creationId xmlns:p14="http://schemas.microsoft.com/office/powerpoint/2010/main" val="1508588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常用运算符：逻辑运算符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59324"/>
              </p:ext>
            </p:extLst>
          </p:nvPr>
        </p:nvGraphicFramePr>
        <p:xfrm>
          <a:off x="457200" y="1600200"/>
          <a:ext cx="8229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340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2632036">
                  <a:extLst>
                    <a:ext uri="{9D8B030D-6E8A-4147-A177-3AD203B41FA5}">
                      <a16:colId xmlns:a16="http://schemas.microsoft.com/office/drawing/2014/main" val="2859163681"/>
                    </a:ext>
                  </a:extLst>
                </a:gridCol>
                <a:gridCol w="2983224">
                  <a:extLst>
                    <a:ext uri="{9D8B030D-6E8A-4147-A177-3AD203B41FA5}">
                      <a16:colId xmlns:a16="http://schemas.microsoft.com/office/drawing/2014/main" val="133469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表达式举例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and 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或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or 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非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2800" dirty="0"/>
                        <a:t>not A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73E1A3-132C-7B48-BD66-011E98E5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13113"/>
              </p:ext>
            </p:extLst>
          </p:nvPr>
        </p:nvGraphicFramePr>
        <p:xfrm>
          <a:off x="1524000" y="443711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80035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623771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49498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5171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and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or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1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6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2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4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F256C-CBBB-7946-A993-068C0E4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为什么学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？</a:t>
            </a:r>
            <a:endParaRPr kumimoji="1" lang="zh-CN" altLang="en-US" dirty="0"/>
          </a:p>
        </p:txBody>
      </p:sp>
      <p:pic>
        <p:nvPicPr>
          <p:cNvPr id="1026" name="Picture 2" descr="Image result for 一张图学python">
            <a:extLst>
              <a:ext uri="{FF2B5EF4-FFF2-40B4-BE49-F238E27FC236}">
                <a16:creationId xmlns:a16="http://schemas.microsoft.com/office/drawing/2014/main" id="{1B7FA61C-2C50-4642-BD30-CC11FE15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62858"/>
            <a:ext cx="5112568" cy="32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0FE301-AA41-344F-83B4-0ED3CBDD25CC}"/>
              </a:ext>
            </a:extLst>
          </p:cNvPr>
          <p:cNvSpPr/>
          <p:nvPr/>
        </p:nvSpPr>
        <p:spPr>
          <a:xfrm>
            <a:off x="354346" y="134212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容易学</a:t>
            </a:r>
            <a:endParaRPr lang="zh-Hans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86B40C-44DA-B945-A719-7B021B3413C7}"/>
              </a:ext>
            </a:extLst>
          </p:cNvPr>
          <p:cNvSpPr/>
          <p:nvPr/>
        </p:nvSpPr>
        <p:spPr>
          <a:xfrm>
            <a:off x="1827015" y="2320573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工资高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B00F81-1302-2348-AE95-1E0DABB080A6}"/>
              </a:ext>
            </a:extLst>
          </p:cNvPr>
          <p:cNvSpPr/>
          <p:nvPr/>
        </p:nvSpPr>
        <p:spPr>
          <a:xfrm>
            <a:off x="6010895" y="32503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Hans" altLang="en-US" sz="5400" b="1" cap="none" spc="0" dirty="0">
                <a:ln/>
                <a:solidFill>
                  <a:schemeClr val="accent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出活儿快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F4501B-D411-5549-A6DF-B8D10629AEB8}"/>
              </a:ext>
            </a:extLst>
          </p:cNvPr>
          <p:cNvSpPr/>
          <p:nvPr/>
        </p:nvSpPr>
        <p:spPr>
          <a:xfrm>
            <a:off x="802320" y="3545953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外挂多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4BAAD0-0D59-2B4E-976C-FE48272D1927}"/>
              </a:ext>
            </a:extLst>
          </p:cNvPr>
          <p:cNvSpPr/>
          <p:nvPr/>
        </p:nvSpPr>
        <p:spPr>
          <a:xfrm>
            <a:off x="6062484" y="4643763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画图精美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EE4433-4ADC-ED41-95FD-FDD7528C55B1}"/>
              </a:ext>
            </a:extLst>
          </p:cNvPr>
          <p:cNvSpPr/>
          <p:nvPr/>
        </p:nvSpPr>
        <p:spPr>
          <a:xfrm>
            <a:off x="4841677" y="1895775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通吃各种数据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070194-FF2B-8A4C-8B08-A2B30A197812}"/>
              </a:ext>
            </a:extLst>
          </p:cNvPr>
          <p:cNvSpPr/>
          <p:nvPr/>
        </p:nvSpPr>
        <p:spPr>
          <a:xfrm>
            <a:off x="385028" y="4621046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我要毕业！</a:t>
            </a:r>
          </a:p>
        </p:txBody>
      </p:sp>
    </p:spTree>
    <p:extLst>
      <p:ext uri="{BB962C8B-B14F-4D97-AF65-F5344CB8AC3E}">
        <p14:creationId xmlns:p14="http://schemas.microsoft.com/office/powerpoint/2010/main" val="2927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常用运算符：身份运算符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5205"/>
              </p:ext>
            </p:extLst>
          </p:nvPr>
        </p:nvGraphicFramePr>
        <p:xfrm>
          <a:off x="457200" y="1600200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340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2632036">
                  <a:extLst>
                    <a:ext uri="{9D8B030D-6E8A-4147-A177-3AD203B41FA5}">
                      <a16:colId xmlns:a16="http://schemas.microsoft.com/office/drawing/2014/main" val="2859163681"/>
                    </a:ext>
                  </a:extLst>
                </a:gridCol>
                <a:gridCol w="2983224">
                  <a:extLst>
                    <a:ext uri="{9D8B030D-6E8A-4147-A177-3AD203B41FA5}">
                      <a16:colId xmlns:a16="http://schemas.microsoft.com/office/drawing/2014/main" val="133469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表达式举例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is</a:t>
                      </a:r>
                      <a:r>
                        <a:rPr lang="zh-Hans" altLang="en-US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相同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is 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is not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不同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2800" dirty="0"/>
                        <a:t>A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is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not B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F156B6A-DC68-2044-9656-102DBBB3FAB1}"/>
              </a:ext>
            </a:extLst>
          </p:cNvPr>
          <p:cNvSpPr txBox="1"/>
          <p:nvPr/>
        </p:nvSpPr>
        <p:spPr>
          <a:xfrm>
            <a:off x="179512" y="3645024"/>
            <a:ext cx="90759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>
                <a:latin typeface="+mn-ea"/>
                <a:ea typeface="+mn-ea"/>
              </a:rPr>
              <a:t>身份运算符主要用于比较两个对象的</a:t>
            </a:r>
            <a:r>
              <a:rPr kumimoji="1" lang="en-US" altLang="zh-Hans" sz="2800" dirty="0">
                <a:latin typeface="+mn-ea"/>
                <a:ea typeface="+mn-ea"/>
              </a:rPr>
              <a:t>id</a:t>
            </a:r>
            <a:r>
              <a:rPr kumimoji="1" lang="zh-Hans" altLang="en-US" sz="2800" dirty="0">
                <a:latin typeface="+mn-ea"/>
                <a:ea typeface="+mn-ea"/>
              </a:rPr>
              <a:t>是否相等</a:t>
            </a:r>
            <a:endParaRPr kumimoji="1" lang="en-US" altLang="zh-Hans" sz="2800" dirty="0">
              <a:latin typeface="+mn-ea"/>
              <a:ea typeface="+mn-ea"/>
            </a:endParaRPr>
          </a:p>
          <a:p>
            <a:r>
              <a:rPr kumimoji="1" lang="zh-Hans" altLang="en-US" sz="2800" dirty="0">
                <a:latin typeface="+mn-ea"/>
                <a:ea typeface="+mn-ea"/>
              </a:rPr>
              <a:t>实际上是取出对象的</a:t>
            </a:r>
            <a:r>
              <a:rPr kumimoji="1" lang="en-US" altLang="zh-Hans" sz="2800" dirty="0">
                <a:latin typeface="+mn-ea"/>
                <a:ea typeface="+mn-ea"/>
              </a:rPr>
              <a:t>id</a:t>
            </a:r>
            <a:r>
              <a:rPr kumimoji="1" lang="zh-Hans" altLang="en-US" sz="2800" dirty="0">
                <a:latin typeface="+mn-ea"/>
                <a:ea typeface="+mn-ea"/>
              </a:rPr>
              <a:t>值（内存地址）进行比较</a:t>
            </a:r>
            <a:endParaRPr kumimoji="1" lang="en-US" altLang="zh-Hans" sz="2800" dirty="0">
              <a:latin typeface="+mn-ea"/>
              <a:ea typeface="+mn-ea"/>
            </a:endParaRPr>
          </a:p>
          <a:p>
            <a:r>
              <a:rPr kumimoji="1" lang="en-US" altLang="zh-Hans" sz="2800" dirty="0">
                <a:latin typeface="+mn-ea"/>
                <a:ea typeface="+mn-ea"/>
              </a:rPr>
              <a:t>Python</a:t>
            </a:r>
            <a:r>
              <a:rPr kumimoji="1" lang="zh-Hans" altLang="en-US" sz="2800" dirty="0">
                <a:latin typeface="+mn-ea"/>
                <a:ea typeface="+mn-ea"/>
              </a:rPr>
              <a:t>中万物皆对象，</a:t>
            </a:r>
            <a:r>
              <a:rPr kumimoji="1" lang="en-US" altLang="zh-Hans" sz="2800" dirty="0">
                <a:latin typeface="+mn-ea"/>
                <a:ea typeface="+mn-ea"/>
              </a:rPr>
              <a:t>is</a:t>
            </a:r>
            <a:r>
              <a:rPr kumimoji="1" lang="zh-Hans" altLang="en-US" sz="2800" dirty="0">
                <a:latin typeface="+mn-ea"/>
                <a:ea typeface="+mn-ea"/>
              </a:rPr>
              <a:t>和</a:t>
            </a:r>
            <a:r>
              <a:rPr kumimoji="1" lang="en-US" altLang="zh-Hans" sz="2800" dirty="0">
                <a:latin typeface="+mn-ea"/>
                <a:ea typeface="+mn-ea"/>
              </a:rPr>
              <a:t>is</a:t>
            </a:r>
            <a:r>
              <a:rPr kumimoji="1" lang="zh-Hans" altLang="en-US" sz="2800" dirty="0">
                <a:latin typeface="+mn-ea"/>
                <a:ea typeface="+mn-ea"/>
              </a:rPr>
              <a:t> </a:t>
            </a:r>
            <a:r>
              <a:rPr kumimoji="1" lang="en-US" altLang="zh-Hans" sz="2800" dirty="0">
                <a:latin typeface="+mn-ea"/>
                <a:ea typeface="+mn-ea"/>
              </a:rPr>
              <a:t>not</a:t>
            </a:r>
            <a:r>
              <a:rPr kumimoji="1" lang="zh-Hans" altLang="en-US" sz="2800" dirty="0">
                <a:latin typeface="+mn-ea"/>
                <a:ea typeface="+mn-ea"/>
              </a:rPr>
              <a:t>比较的可以是一切对象</a:t>
            </a:r>
            <a:endParaRPr kumimoji="1" lang="en-US" altLang="zh-Hans" sz="2800" dirty="0">
              <a:latin typeface="+mn-ea"/>
              <a:ea typeface="+mn-ea"/>
            </a:endParaRPr>
          </a:p>
          <a:p>
            <a:endParaRPr kumimoji="1" lang="en-US" altLang="zh-CN" sz="2800" dirty="0">
              <a:latin typeface="+mn-ea"/>
              <a:ea typeface="+mn-ea"/>
            </a:endParaRPr>
          </a:p>
          <a:p>
            <a:r>
              <a:rPr kumimoji="1" lang="en-US" altLang="zh-Hans" sz="2800" dirty="0">
                <a:latin typeface="+mn-ea"/>
                <a:ea typeface="+mn-ea"/>
              </a:rPr>
              <a:t>is</a:t>
            </a:r>
            <a:r>
              <a:rPr kumimoji="1" lang="zh-Hans" altLang="en-US" sz="2800" dirty="0">
                <a:latin typeface="+mn-ea"/>
                <a:ea typeface="+mn-ea"/>
              </a:rPr>
              <a:t> 和 </a:t>
            </a:r>
            <a:r>
              <a:rPr kumimoji="1" lang="en-US" altLang="zh-Hans" sz="2800" dirty="0">
                <a:latin typeface="+mn-ea"/>
                <a:ea typeface="+mn-ea"/>
              </a:rPr>
              <a:t>==</a:t>
            </a:r>
            <a:r>
              <a:rPr kumimoji="1" lang="zh-Hans" altLang="en-US" sz="2800" dirty="0">
                <a:latin typeface="+mn-ea"/>
                <a:ea typeface="+mn-ea"/>
              </a:rPr>
              <a:t> 不同</a:t>
            </a:r>
            <a:endParaRPr kumimoji="1" lang="en-US" altLang="zh-Hans" sz="2800" dirty="0">
              <a:latin typeface="+mn-ea"/>
              <a:ea typeface="+mn-ea"/>
            </a:endParaRPr>
          </a:p>
          <a:p>
            <a:r>
              <a:rPr kumimoji="1" lang="en-US" altLang="zh-Hans" sz="2800" dirty="0">
                <a:latin typeface="+mn-ea"/>
                <a:ea typeface="+mn-ea"/>
              </a:rPr>
              <a:t>is</a:t>
            </a:r>
            <a:r>
              <a:rPr kumimoji="1" lang="zh-Hans" altLang="en-US" sz="2800" dirty="0">
                <a:latin typeface="+mn-ea"/>
                <a:ea typeface="+mn-ea"/>
              </a:rPr>
              <a:t> 比较对象的身份（地址），</a:t>
            </a:r>
            <a:r>
              <a:rPr kumimoji="1" lang="en-US" altLang="zh-Hans" sz="2800" dirty="0">
                <a:latin typeface="+mn-ea"/>
                <a:ea typeface="+mn-ea"/>
              </a:rPr>
              <a:t>==</a:t>
            </a:r>
            <a:r>
              <a:rPr kumimoji="1" lang="zh-Hans" altLang="en-US" sz="2800" dirty="0">
                <a:latin typeface="+mn-ea"/>
                <a:ea typeface="+mn-ea"/>
              </a:rPr>
              <a:t>比较对象的值（内容）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5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常用运算符：</a:t>
            </a:r>
            <a:r>
              <a:rPr kumimoji="1" lang="zh-CN" altLang="en-US" dirty="0"/>
              <a:t>成员</a:t>
            </a:r>
            <a:r>
              <a:rPr kumimoji="1" lang="zh-Hans" altLang="en-US" dirty="0"/>
              <a:t>运算符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212388"/>
              </p:ext>
            </p:extLst>
          </p:nvPr>
        </p:nvGraphicFramePr>
        <p:xfrm>
          <a:off x="457200" y="1600200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340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2632036">
                  <a:extLst>
                    <a:ext uri="{9D8B030D-6E8A-4147-A177-3AD203B41FA5}">
                      <a16:colId xmlns:a16="http://schemas.microsoft.com/office/drawing/2014/main" val="2859163681"/>
                    </a:ext>
                  </a:extLst>
                </a:gridCol>
                <a:gridCol w="2983224">
                  <a:extLst>
                    <a:ext uri="{9D8B030D-6E8A-4147-A177-3AD203B41FA5}">
                      <a16:colId xmlns:a16="http://schemas.microsoft.com/office/drawing/2014/main" val="133469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表达式举例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in</a:t>
                      </a:r>
                      <a:r>
                        <a:rPr lang="zh-Hans" altLang="en-US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存在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800" dirty="0"/>
                        <a:t>A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in 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not in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不存在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2800" dirty="0"/>
                        <a:t>A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not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in B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F156B6A-DC68-2044-9656-102DBBB3FAB1}"/>
              </a:ext>
            </a:extLst>
          </p:cNvPr>
          <p:cNvSpPr txBox="1"/>
          <p:nvPr/>
        </p:nvSpPr>
        <p:spPr>
          <a:xfrm>
            <a:off x="471966" y="3645024"/>
            <a:ext cx="82044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n-ea"/>
                <a:ea typeface="+mn-ea"/>
              </a:rPr>
              <a:t>成员</a:t>
            </a:r>
            <a:r>
              <a:rPr kumimoji="1" lang="zh-Hans" altLang="en-US" sz="2800" dirty="0">
                <a:latin typeface="+mn-ea"/>
                <a:ea typeface="+mn-ea"/>
              </a:rPr>
              <a:t>运算符主要用于比较对象</a:t>
            </a:r>
            <a:r>
              <a:rPr kumimoji="1" lang="en-US" altLang="zh-Hans" sz="2800" dirty="0">
                <a:latin typeface="+mn-ea"/>
                <a:ea typeface="+mn-ea"/>
              </a:rPr>
              <a:t>A</a:t>
            </a:r>
            <a:r>
              <a:rPr kumimoji="1" lang="zh-Hans" altLang="en-US" sz="2800" dirty="0">
                <a:latin typeface="+mn-ea"/>
                <a:ea typeface="+mn-ea"/>
              </a:rPr>
              <a:t>是否存在于容器</a:t>
            </a:r>
            <a:r>
              <a:rPr kumimoji="1" lang="en-US" altLang="zh-Hans" sz="2800" dirty="0">
                <a:latin typeface="+mn-ea"/>
                <a:ea typeface="+mn-ea"/>
              </a:rPr>
              <a:t>B</a:t>
            </a:r>
            <a:r>
              <a:rPr kumimoji="1" lang="zh-Hans" altLang="en-US" sz="2800" dirty="0">
                <a:latin typeface="+mn-ea"/>
                <a:ea typeface="+mn-ea"/>
              </a:rPr>
              <a:t>中</a:t>
            </a:r>
            <a:endParaRPr kumimoji="1" lang="en-US" altLang="zh-Hans" sz="2800" dirty="0">
              <a:latin typeface="+mn-ea"/>
              <a:ea typeface="+mn-ea"/>
            </a:endParaRPr>
          </a:p>
          <a:p>
            <a:r>
              <a:rPr kumimoji="1" lang="zh-Hans" altLang="en-US" sz="2800" dirty="0">
                <a:latin typeface="+mn-ea"/>
                <a:ea typeface="+mn-ea"/>
              </a:rPr>
              <a:t>例如：</a:t>
            </a:r>
            <a:endParaRPr kumimoji="1" lang="en-US" altLang="zh-Hans" sz="2800" dirty="0">
              <a:latin typeface="+mn-ea"/>
              <a:ea typeface="+mn-ea"/>
            </a:endParaRPr>
          </a:p>
          <a:p>
            <a:r>
              <a:rPr kumimoji="1" lang="en-US" altLang="zh-Hans" sz="2800" dirty="0">
                <a:latin typeface="+mn-ea"/>
                <a:ea typeface="+mn-ea"/>
              </a:rPr>
              <a:t>A=2</a:t>
            </a:r>
          </a:p>
          <a:p>
            <a:r>
              <a:rPr kumimoji="1" lang="en-US" altLang="zh-Hans" sz="2800" dirty="0">
                <a:latin typeface="+mn-ea"/>
                <a:ea typeface="+mn-ea"/>
              </a:rPr>
              <a:t>B=[4,3,2]</a:t>
            </a:r>
          </a:p>
          <a:p>
            <a:r>
              <a:rPr kumimoji="1" lang="en-US" altLang="zh-Hans" sz="2800" dirty="0">
                <a:latin typeface="+mn-ea"/>
                <a:ea typeface="+mn-ea"/>
              </a:rPr>
              <a:t>C={2,4,3}</a:t>
            </a:r>
          </a:p>
          <a:p>
            <a:r>
              <a:rPr kumimoji="1" lang="en-US" altLang="zh-Hans" sz="2800" dirty="0">
                <a:latin typeface="+mn-ea"/>
                <a:ea typeface="+mn-ea"/>
              </a:rPr>
              <a:t>D=(1,3,2)</a:t>
            </a:r>
          </a:p>
          <a:p>
            <a:r>
              <a:rPr kumimoji="1" lang="en-US" altLang="zh-Hans" sz="2800" dirty="0">
                <a:latin typeface="+mn-ea"/>
                <a:ea typeface="+mn-ea"/>
              </a:rPr>
              <a:t>A in B, A in C, A in D </a:t>
            </a:r>
            <a:r>
              <a:rPr kumimoji="1" lang="zh-Hans" altLang="en-US" sz="2800" dirty="0">
                <a:latin typeface="+mn-ea"/>
                <a:ea typeface="+mn-ea"/>
              </a:rPr>
              <a:t>分别是？</a:t>
            </a:r>
            <a:endParaRPr kumimoji="1" lang="en-US" altLang="zh-Han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466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zh-Hans" altLang="en-US" dirty="0"/>
              <a:t>常用运算符优先级（从高到低）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171656"/>
              </p:ext>
            </p:extLst>
          </p:nvPr>
        </p:nvGraphicFramePr>
        <p:xfrm>
          <a:off x="446856" y="1196752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20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3034680">
                  <a:extLst>
                    <a:ext uri="{9D8B030D-6E8A-4147-A177-3AD203B41FA5}">
                      <a16:colId xmlns:a16="http://schemas.microsoft.com/office/drawing/2014/main" val="2759069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运算功能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**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乘幂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*</a:t>
                      </a:r>
                      <a:r>
                        <a:rPr lang="en-US" altLang="zh-Hans" sz="2800" dirty="0"/>
                        <a:t>, /, //, 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乘除法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+, 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加减法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&lt;=, &lt;, &gt;, &gt;=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大小比较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==, !=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相等判断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=, +=, -=, *=, **=, /=, //=, %=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赋值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is, is not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身份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in, not in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成员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3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and, or, not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800" dirty="0"/>
                        <a:t>逻辑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8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9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E38-F7B5-6044-B170-8040A8BD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zh-Hans" altLang="en-US" dirty="0"/>
              <a:t>常用内置运算函数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A0AB1C-D43D-1A4B-B8DC-4819C9EE6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110526"/>
              </p:ext>
            </p:extLst>
          </p:nvPr>
        </p:nvGraphicFramePr>
        <p:xfrm>
          <a:off x="446856" y="1196752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70">
                  <a:extLst>
                    <a:ext uri="{9D8B030D-6E8A-4147-A177-3AD203B41FA5}">
                      <a16:colId xmlns:a16="http://schemas.microsoft.com/office/drawing/2014/main" val="4141502712"/>
                    </a:ext>
                  </a:extLst>
                </a:gridCol>
                <a:gridCol w="2217115">
                  <a:extLst>
                    <a:ext uri="{9D8B030D-6E8A-4147-A177-3AD203B41FA5}">
                      <a16:colId xmlns:a16="http://schemas.microsoft.com/office/drawing/2014/main" val="2759069204"/>
                    </a:ext>
                  </a:extLst>
                </a:gridCol>
                <a:gridCol w="2217115">
                  <a:extLst>
                    <a:ext uri="{9D8B030D-6E8A-4147-A177-3AD203B41FA5}">
                      <a16:colId xmlns:a16="http://schemas.microsoft.com/office/drawing/2014/main" val="30301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函数名称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运算功能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使用举例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000" dirty="0"/>
                        <a:t>sum(</a:t>
                      </a:r>
                      <a:r>
                        <a:rPr lang="en-US" altLang="zh-Hans" sz="2000" dirty="0" err="1"/>
                        <a:t>iterable</a:t>
                      </a:r>
                      <a:r>
                        <a:rPr lang="en-US" altLang="zh-Hans" sz="2000" dirty="0"/>
                        <a:t>, start=0)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所有元素相加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000" dirty="0"/>
                        <a:t>sum([1,2,3],5)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pow(</a:t>
                      </a:r>
                      <a:r>
                        <a:rPr lang="en-US" altLang="zh-CN" sz="2000" dirty="0" err="1"/>
                        <a:t>x,y,z</a:t>
                      </a:r>
                      <a:r>
                        <a:rPr lang="en-US" altLang="zh-CN" sz="2000" dirty="0"/>
                        <a:t>=None)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x**</a:t>
                      </a:r>
                      <a:r>
                        <a:rPr lang="en-US" altLang="zh-CN" sz="2000" dirty="0" err="1"/>
                        <a:t>y%z</a:t>
                      </a:r>
                      <a:r>
                        <a:rPr lang="zh-Hans" altLang="en-US" sz="2000" dirty="0"/>
                        <a:t>或</a:t>
                      </a:r>
                      <a:r>
                        <a:rPr lang="en-US" altLang="zh-Hans" sz="2000" dirty="0"/>
                        <a:t>x</a:t>
                      </a:r>
                      <a:r>
                        <a:rPr lang="zh-Hans" altLang="en-US" sz="2000" dirty="0"/>
                        <a:t>**</a:t>
                      </a:r>
                      <a:r>
                        <a:rPr lang="en-US" altLang="zh-Hans" sz="2000" dirty="0"/>
                        <a:t>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000" dirty="0"/>
                        <a:t>pow(6,2)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000" dirty="0" err="1"/>
                        <a:t>divmod</a:t>
                      </a:r>
                      <a:r>
                        <a:rPr lang="en-US" altLang="zh-Hans" sz="2000" dirty="0"/>
                        <a:t>(</a:t>
                      </a:r>
                      <a:r>
                        <a:rPr lang="en-US" altLang="zh-Hans" sz="2000" dirty="0" err="1"/>
                        <a:t>x,y</a:t>
                      </a:r>
                      <a:r>
                        <a:rPr lang="en-US" altLang="zh-Hans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返回元组</a:t>
                      </a:r>
                      <a:endParaRPr lang="en-US" altLang="zh-Hans" sz="2000" dirty="0"/>
                    </a:p>
                    <a:p>
                      <a:pPr algn="ctr"/>
                      <a:r>
                        <a:rPr lang="en-US" altLang="zh-Hans" sz="2000" dirty="0"/>
                        <a:t>(x//y, </a:t>
                      </a:r>
                      <a:r>
                        <a:rPr lang="en-US" altLang="zh-Hans" sz="2000" dirty="0" err="1"/>
                        <a:t>x%y</a:t>
                      </a:r>
                      <a:r>
                        <a:rPr lang="en-US" altLang="zh-Hans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divmod</a:t>
                      </a:r>
                      <a:r>
                        <a:rPr lang="en-US" altLang="zh-CN" sz="2000" dirty="0"/>
                        <a:t>(6,2)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abs(x)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绝对值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abs(-6)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all(</a:t>
                      </a:r>
                      <a:r>
                        <a:rPr lang="en-US" altLang="zh-CN" sz="2000" dirty="0" err="1"/>
                        <a:t>iterable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所有元素为</a:t>
                      </a:r>
                      <a:r>
                        <a:rPr lang="en-US" altLang="zh-Hans" sz="2000" dirty="0"/>
                        <a:t>True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all([3&gt;2,6&lt;9])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any(</a:t>
                      </a:r>
                      <a:r>
                        <a:rPr lang="en-US" altLang="zh-CN" sz="2000" dirty="0" err="1"/>
                        <a:t>iterable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任意元素为</a:t>
                      </a:r>
                      <a:r>
                        <a:rPr lang="en-US" altLang="zh-Hans" sz="2000" dirty="0"/>
                        <a:t>True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any([3&gt;2,6&lt;9])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max(…)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最大值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max(6,9)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min(…)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最小值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min(6,9)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3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round(</a:t>
                      </a:r>
                      <a:r>
                        <a:rPr lang="en-US" altLang="zh-CN" sz="2000" dirty="0" err="1"/>
                        <a:t>x,n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2000" dirty="0"/>
                        <a:t>四舍五入</a:t>
                      </a:r>
                      <a:r>
                        <a:rPr lang="en-US" altLang="zh-Hans" sz="2000" dirty="0"/>
                        <a:t>(</a:t>
                      </a:r>
                      <a:r>
                        <a:rPr lang="zh-Hans" altLang="en-US" sz="2000" dirty="0"/>
                        <a:t>到小数点后第</a:t>
                      </a:r>
                      <a:r>
                        <a:rPr lang="en-US" altLang="zh-Hans" sz="2000" dirty="0"/>
                        <a:t>n</a:t>
                      </a:r>
                      <a:r>
                        <a:rPr lang="zh-Hans" altLang="en-US" sz="2000" dirty="0"/>
                        <a:t>位</a:t>
                      </a:r>
                      <a:r>
                        <a:rPr lang="en-US" altLang="zh-Hans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round(3.84,1)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8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8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98FB-19CD-594A-A6E3-14AC888B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Hans" altLang="en-US" dirty="0"/>
              <a:t>的内置函数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8E209F-3962-014F-980D-5656C30A7998}"/>
              </a:ext>
            </a:extLst>
          </p:cNvPr>
          <p:cNvSpPr txBox="1"/>
          <p:nvPr/>
        </p:nvSpPr>
        <p:spPr>
          <a:xfrm>
            <a:off x="2030278" y="1232972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https://docs.python.org/3.6/library/functions.html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D88271-CD1B-2447-85C5-E58696485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07" y="1624491"/>
            <a:ext cx="9144000" cy="46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9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CD2A-3280-CB4C-800D-8872668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流程控制：赋值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53A9-7646-6244-8ECE-83B0C00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Python</a:t>
            </a:r>
            <a:r>
              <a:rPr kumimoji="1" lang="zh-Hans" altLang="en-US" dirty="0"/>
              <a:t>中，赋值等于引用，赋值不是复制</a:t>
            </a:r>
            <a:endParaRPr kumimoji="1" lang="en-US" altLang="zh-Hans" dirty="0"/>
          </a:p>
          <a:p>
            <a:r>
              <a:rPr kumimoji="1" lang="zh-Hans" altLang="en-US" dirty="0"/>
              <a:t>多重赋值：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A=B=C=[1,2,5,7,3]</a:t>
            </a:r>
          </a:p>
          <a:p>
            <a:r>
              <a:rPr kumimoji="1" lang="zh-Hans" altLang="en-US" dirty="0"/>
              <a:t>多元赋值：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A,B,C=1,2,3</a:t>
            </a:r>
          </a:p>
          <a:p>
            <a:pPr lvl="1"/>
            <a:r>
              <a:rPr kumimoji="1" lang="zh-Hans" altLang="en-US" dirty="0"/>
              <a:t>隐含的使用了元组，和</a:t>
            </a:r>
            <a:r>
              <a:rPr kumimoji="1" lang="en-US" altLang="zh-Hans" dirty="0"/>
              <a:t>A=1,2,3</a:t>
            </a:r>
            <a:r>
              <a:rPr kumimoji="1" lang="zh-Hans" altLang="en-US" dirty="0"/>
              <a:t>是不一样的！</a:t>
            </a:r>
            <a:endParaRPr kumimoji="1" lang="en-US" altLang="zh-Hans" dirty="0"/>
          </a:p>
          <a:p>
            <a:r>
              <a:rPr kumimoji="1" lang="zh-Hans" altLang="en-US" dirty="0"/>
              <a:t>增强赋值：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A+=A, B**=B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CD2A-3280-CB4C-800D-8872668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流程控制：条件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53A9-7646-6244-8ECE-83B0C00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根据指定条件的真假判断执行哪一部分</a:t>
            </a:r>
            <a:endParaRPr kumimoji="1" lang="en-US" altLang="zh-Hans" dirty="0"/>
          </a:p>
          <a:p>
            <a:r>
              <a:rPr kumimoji="1" lang="zh-Hans" altLang="en-US" dirty="0"/>
              <a:t>基本型：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if</a:t>
            </a:r>
            <a:r>
              <a:rPr kumimoji="1" lang="zh-Hans" altLang="en-US" dirty="0"/>
              <a:t>  </a:t>
            </a:r>
            <a:r>
              <a:rPr kumimoji="1" lang="en-US" altLang="zh-Hans" dirty="0" err="1"/>
              <a:t>elif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else</a:t>
            </a:r>
          </a:p>
          <a:p>
            <a:pPr lvl="1"/>
            <a:r>
              <a:rPr kumimoji="1" lang="zh-Hans" altLang="en-US" dirty="0"/>
              <a:t>条件行结尾有冒号！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elif</a:t>
            </a:r>
            <a:r>
              <a:rPr kumimoji="1" lang="zh-Hans" altLang="en-US" dirty="0"/>
              <a:t>可以省略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注意缩进！</a:t>
            </a:r>
            <a:endParaRPr kumimoji="1" lang="en-US" altLang="zh-Hans" dirty="0"/>
          </a:p>
          <a:p>
            <a:r>
              <a:rPr kumimoji="1" lang="zh-Hans" altLang="en-US" dirty="0"/>
              <a:t>一行流：</a:t>
            </a:r>
            <a:endParaRPr kumimoji="1" lang="en-US" altLang="zh-Hans" dirty="0"/>
          </a:p>
          <a:p>
            <a:pPr lvl="1"/>
            <a:r>
              <a:rPr kumimoji="1" lang="en-US" altLang="zh-CN" dirty="0"/>
              <a:t>a=X if condition else Z</a:t>
            </a:r>
          </a:p>
          <a:p>
            <a:pPr lvl="1"/>
            <a:r>
              <a:rPr kumimoji="1" lang="en-US" altLang="zh-Hans" dirty="0"/>
              <a:t>condition</a:t>
            </a:r>
            <a:r>
              <a:rPr kumimoji="1" lang="zh-Hans" altLang="en-US" dirty="0"/>
              <a:t>为</a:t>
            </a:r>
            <a:r>
              <a:rPr kumimoji="1" lang="en-US" altLang="zh-Hans" dirty="0"/>
              <a:t>True</a:t>
            </a:r>
            <a:r>
              <a:rPr kumimoji="1" lang="zh-Hans" altLang="en-US" dirty="0"/>
              <a:t>时，赋值为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，否则赋值为</a:t>
            </a:r>
            <a:r>
              <a:rPr kumimoji="1" lang="en-US" altLang="zh-Hans" dirty="0"/>
              <a:t>Z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C2FAC5-63E1-6B49-A8F1-FF41130A9CFB}"/>
              </a:ext>
            </a:extLst>
          </p:cNvPr>
          <p:cNvSpPr txBox="1"/>
          <p:nvPr/>
        </p:nvSpPr>
        <p:spPr>
          <a:xfrm>
            <a:off x="6156176" y="2348880"/>
            <a:ext cx="215475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400" dirty="0"/>
              <a:t>if condition1:</a:t>
            </a:r>
          </a:p>
          <a:p>
            <a:r>
              <a:rPr kumimoji="1" lang="en-US" altLang="zh-Hans" sz="2400" dirty="0"/>
              <a:t>    statement1</a:t>
            </a:r>
          </a:p>
          <a:p>
            <a:r>
              <a:rPr kumimoji="1" lang="en-US" altLang="zh-Hans" sz="2400" dirty="0" err="1"/>
              <a:t>elif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condition2:</a:t>
            </a:r>
          </a:p>
          <a:p>
            <a:r>
              <a:rPr kumimoji="1" lang="en-US" altLang="zh-Hans" sz="2400" dirty="0"/>
              <a:t>    statement2</a:t>
            </a:r>
          </a:p>
          <a:p>
            <a:r>
              <a:rPr kumimoji="1" lang="en-US" altLang="zh-Hans" sz="2400" dirty="0"/>
              <a:t>else: </a:t>
            </a:r>
          </a:p>
          <a:p>
            <a:r>
              <a:rPr kumimoji="1" lang="en-US" altLang="zh-CN" sz="2400" dirty="0"/>
              <a:t>    statement3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CD2A-3280-CB4C-800D-8872668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流程控制：循环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53A9-7646-6244-8ECE-83B0C00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循环的分类：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while</a:t>
            </a:r>
            <a:r>
              <a:rPr kumimoji="1" lang="zh-Hans" altLang="en-US" dirty="0"/>
              <a:t> 内嵌循环</a:t>
            </a:r>
            <a:endParaRPr kumimoji="1" lang="en-US" altLang="zh-Hans" dirty="0"/>
          </a:p>
          <a:p>
            <a:r>
              <a:rPr kumimoji="1" lang="zh-Hans" altLang="en-US" dirty="0"/>
              <a:t>循环控制语句：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break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continue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2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CD2A-3280-CB4C-800D-88726687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kumimoji="1" lang="zh-Hans" altLang="en-US" dirty="0"/>
              <a:t>流程控制：循环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53A9-7646-6244-8ECE-83B0C00B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r>
              <a:rPr kumimoji="1" lang="en-US" altLang="zh-Hans" sz="2800" dirty="0"/>
              <a:t>for</a:t>
            </a:r>
            <a:r>
              <a:rPr kumimoji="1" lang="zh-Hans" altLang="en-US" sz="2800" dirty="0"/>
              <a:t>循环基本型：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注意冒号！</a:t>
            </a:r>
            <a:endParaRPr kumimoji="1" lang="en-US" altLang="zh-Hans" sz="2400" dirty="0"/>
          </a:p>
          <a:p>
            <a:pPr lvl="1"/>
            <a:r>
              <a:rPr kumimoji="1" lang="zh-Hans" altLang="en-US" sz="2400" dirty="0"/>
              <a:t>注意缩进！</a:t>
            </a:r>
            <a:endParaRPr kumimoji="1" lang="en-US" altLang="zh-Hans" sz="2400" dirty="0"/>
          </a:p>
          <a:p>
            <a:pPr lvl="1"/>
            <a:r>
              <a:rPr kumimoji="1" lang="en-US" altLang="zh-Hans" sz="2400" dirty="0"/>
              <a:t>sequence</a:t>
            </a:r>
            <a:r>
              <a:rPr kumimoji="1" lang="zh-Hans" altLang="en-US" sz="2400" dirty="0"/>
              <a:t>可以是</a:t>
            </a:r>
            <a:r>
              <a:rPr kumimoji="1" lang="en-US" altLang="zh-Hans" sz="2400" dirty="0"/>
              <a:t>range(n),</a:t>
            </a:r>
            <a:r>
              <a:rPr kumimoji="1" lang="zh-Hans" altLang="en-US" sz="2400" dirty="0"/>
              <a:t> 可以是列表，或各种可迭代类型</a:t>
            </a:r>
            <a:endParaRPr kumimoji="1" lang="en-US" altLang="zh-Hans" sz="2400" dirty="0"/>
          </a:p>
          <a:p>
            <a:r>
              <a:rPr kumimoji="1" lang="zh-Hans" altLang="en-US" sz="2800" dirty="0"/>
              <a:t>二波流：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for</a:t>
            </a:r>
            <a:r>
              <a:rPr kumimoji="1" lang="zh-Hans" altLang="en-US" sz="2400" dirty="0"/>
              <a:t> </a:t>
            </a:r>
            <a:r>
              <a:rPr kumimoji="1" lang="en-US" altLang="zh-Hans" sz="2400" dirty="0" err="1"/>
              <a:t>idx</a:t>
            </a:r>
            <a:r>
              <a:rPr kumimoji="1" lang="en-US" altLang="zh-Hans" sz="2400" dirty="0"/>
              <a:t>, item in enumerate(list):</a:t>
            </a:r>
          </a:p>
          <a:p>
            <a:pPr lvl="1"/>
            <a:r>
              <a:rPr kumimoji="1" lang="zh-Hans" altLang="en-US" sz="2400" dirty="0"/>
              <a:t>在循环体内可以同时使用索引值</a:t>
            </a:r>
            <a:r>
              <a:rPr kumimoji="1" lang="en-US" altLang="zh-Hans" sz="2400" dirty="0" err="1"/>
              <a:t>idx</a:t>
            </a:r>
            <a:r>
              <a:rPr kumimoji="1" lang="zh-Hans" altLang="en-US" sz="2400" dirty="0"/>
              <a:t>和元素</a:t>
            </a:r>
            <a:r>
              <a:rPr kumimoji="1" lang="en-US" altLang="zh-Hans" sz="2400" dirty="0"/>
              <a:t>item</a:t>
            </a:r>
          </a:p>
          <a:p>
            <a:r>
              <a:rPr kumimoji="1" lang="zh-Hans" altLang="en-US" sz="2800" dirty="0"/>
              <a:t>一行流：</a:t>
            </a:r>
            <a:endParaRPr kumimoji="1" lang="en-US" altLang="zh-Hans" sz="2800" dirty="0"/>
          </a:p>
          <a:p>
            <a:pPr lvl="1"/>
            <a:r>
              <a:rPr kumimoji="1" lang="en-US" altLang="zh-CN" sz="2400" dirty="0"/>
              <a:t>list1=[2,10,34,3,10,20,10]</a:t>
            </a:r>
          </a:p>
          <a:p>
            <a:pPr lvl="1"/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for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in range(</a:t>
            </a:r>
            <a:r>
              <a:rPr kumimoji="1" lang="en-US" altLang="zh-CN" sz="2400" dirty="0" err="1"/>
              <a:t>len</a:t>
            </a:r>
            <a:r>
              <a:rPr kumimoji="1" lang="en-US" altLang="zh-CN" sz="2400" dirty="0"/>
              <a:t>(list1)) if list1[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]=</a:t>
            </a:r>
            <a:r>
              <a:rPr kumimoji="1" lang="en-US" altLang="zh-Hans" sz="2400" dirty="0"/>
              <a:t>=</a:t>
            </a:r>
            <a:r>
              <a:rPr kumimoji="1" lang="en-US" altLang="zh-CN" sz="2400" dirty="0"/>
              <a:t>10]</a:t>
            </a:r>
          </a:p>
          <a:p>
            <a:pPr lvl="1"/>
            <a:r>
              <a:rPr kumimoji="1" lang="zh-Hans" altLang="en-US" sz="2400" dirty="0"/>
              <a:t>找出</a:t>
            </a:r>
            <a:r>
              <a:rPr kumimoji="1" lang="en-US" altLang="zh-Hans" sz="2400" dirty="0"/>
              <a:t>list1</a:t>
            </a:r>
            <a:r>
              <a:rPr kumimoji="1" lang="zh-Hans" altLang="en-US" sz="2400" dirty="0"/>
              <a:t>中所有等于</a:t>
            </a:r>
            <a:r>
              <a:rPr kumimoji="1" lang="en-US" altLang="zh-Hans" sz="2400" dirty="0"/>
              <a:t>10</a:t>
            </a:r>
            <a:r>
              <a:rPr kumimoji="1" lang="zh-Hans" altLang="en-US" sz="2400" dirty="0"/>
              <a:t>的元素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0639AA-6E69-9849-972B-E8E48E06D07A}"/>
              </a:ext>
            </a:extLst>
          </p:cNvPr>
          <p:cNvSpPr txBox="1"/>
          <p:nvPr/>
        </p:nvSpPr>
        <p:spPr>
          <a:xfrm>
            <a:off x="4788024" y="1412776"/>
            <a:ext cx="354135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400" dirty="0"/>
              <a:t>for variable in sequence:</a:t>
            </a:r>
          </a:p>
          <a:p>
            <a:r>
              <a:rPr kumimoji="1" lang="en-US" altLang="zh-CN" sz="2400" dirty="0"/>
              <a:t>    statements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CD2A-3280-CB4C-800D-88726687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kumimoji="1" lang="zh-Hans" altLang="en-US" dirty="0"/>
              <a:t>流程控制：循环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53A9-7646-6244-8ECE-83B0C00B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r>
              <a:rPr kumimoji="1" lang="zh-Hans" altLang="en-US" sz="2800" dirty="0"/>
              <a:t>多重循环：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注意冒号，注意缩进！</a:t>
            </a:r>
            <a:endParaRPr kumimoji="1" lang="en-US" altLang="zh-Hans" sz="2800" dirty="0"/>
          </a:p>
          <a:p>
            <a:endParaRPr kumimoji="1" lang="en-US" altLang="zh-Hans" sz="2800" dirty="0"/>
          </a:p>
          <a:p>
            <a:endParaRPr kumimoji="1" lang="en-US" altLang="zh-Hans" sz="2800" dirty="0"/>
          </a:p>
          <a:p>
            <a:endParaRPr kumimoji="1" lang="en-US" altLang="zh-Hans" sz="2800" dirty="0"/>
          </a:p>
          <a:p>
            <a:r>
              <a:rPr kumimoji="1" lang="zh-Hans" altLang="en-US" sz="2800" dirty="0"/>
              <a:t>一行流：</a:t>
            </a:r>
            <a:endParaRPr kumimoji="1" lang="en-US" altLang="zh-Hans" sz="2800" dirty="0"/>
          </a:p>
          <a:p>
            <a:pPr lvl="1"/>
            <a:endParaRPr kumimoji="1" lang="en-US" altLang="zh-Hans" sz="2400" dirty="0"/>
          </a:p>
          <a:p>
            <a:r>
              <a:rPr kumimoji="1" lang="en-US" altLang="zh-Hans" sz="2800" dirty="0"/>
              <a:t>while</a:t>
            </a:r>
            <a:r>
              <a:rPr kumimoji="1" lang="zh-Hans" altLang="en-US" sz="2800" dirty="0"/>
              <a:t>循环基本型：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注意冒号！</a:t>
            </a:r>
            <a:endParaRPr kumimoji="1" lang="en-US" altLang="zh-Hans" sz="2400" dirty="0"/>
          </a:p>
          <a:p>
            <a:pPr lvl="1"/>
            <a:r>
              <a:rPr kumimoji="1" lang="zh-Hans" altLang="en-US" sz="2400" dirty="0"/>
              <a:t>注意缩进！</a:t>
            </a:r>
            <a:endParaRPr kumimoji="1" lang="en-US" altLang="zh-Hans" sz="2400" dirty="0"/>
          </a:p>
          <a:p>
            <a:pPr lvl="1"/>
            <a:r>
              <a:rPr kumimoji="1" lang="zh-Hans" altLang="en-US" sz="2400" dirty="0"/>
              <a:t>当</a:t>
            </a:r>
            <a:r>
              <a:rPr kumimoji="1" lang="en-US" altLang="zh-Hans" sz="2400" dirty="0"/>
              <a:t>condition</a:t>
            </a:r>
            <a:r>
              <a:rPr kumimoji="1" lang="zh-Hans" altLang="en-US" sz="2400" dirty="0"/>
              <a:t>为</a:t>
            </a:r>
            <a:r>
              <a:rPr kumimoji="1" lang="en-US" altLang="zh-Hans" sz="2400" dirty="0"/>
              <a:t>True</a:t>
            </a:r>
            <a:r>
              <a:rPr kumimoji="1" lang="zh-Hans" altLang="en-US" sz="2400" dirty="0"/>
              <a:t>时，执行循环体，否则跳出</a:t>
            </a:r>
            <a:endParaRPr kumimoji="1" lang="en-US" altLang="zh-Hans" sz="2400" dirty="0"/>
          </a:p>
          <a:p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0639AA-6E69-9849-972B-E8E48E06D07A}"/>
              </a:ext>
            </a:extLst>
          </p:cNvPr>
          <p:cNvSpPr txBox="1"/>
          <p:nvPr/>
        </p:nvSpPr>
        <p:spPr>
          <a:xfrm>
            <a:off x="5220072" y="4581128"/>
            <a:ext cx="229261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400" dirty="0"/>
              <a:t>while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condition:</a:t>
            </a:r>
          </a:p>
          <a:p>
            <a:r>
              <a:rPr kumimoji="1" lang="en-US" altLang="zh-CN" sz="2400" dirty="0"/>
              <a:t>    statements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3C937-655D-DC4A-9C6F-E9D464B3B5B5}"/>
              </a:ext>
            </a:extLst>
          </p:cNvPr>
          <p:cNvSpPr txBox="1"/>
          <p:nvPr/>
        </p:nvSpPr>
        <p:spPr>
          <a:xfrm>
            <a:off x="5220072" y="1427584"/>
            <a:ext cx="273023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400" dirty="0"/>
              <a:t>x=[‘</a:t>
            </a:r>
            <a:r>
              <a:rPr kumimoji="1" lang="en-US" altLang="zh-Hans" sz="2400" dirty="0" err="1"/>
              <a:t>a’,’b’,’c</a:t>
            </a:r>
            <a:r>
              <a:rPr kumimoji="1" lang="en-US" altLang="zh-Hans" sz="2400" dirty="0"/>
              <a:t>’]</a:t>
            </a:r>
          </a:p>
          <a:p>
            <a:r>
              <a:rPr kumimoji="1" lang="en-US" altLang="zh-Hans" sz="2400" dirty="0"/>
              <a:t>y=[2,3]</a:t>
            </a:r>
          </a:p>
          <a:p>
            <a:r>
              <a:rPr kumimoji="1" lang="en-US" altLang="zh-Hans" sz="2400" dirty="0"/>
              <a:t>for </a:t>
            </a:r>
            <a:r>
              <a:rPr kumimoji="1" lang="en-US" altLang="zh-Hans" sz="2400" dirty="0" err="1"/>
              <a:t>i</a:t>
            </a:r>
            <a:r>
              <a:rPr kumimoji="1" lang="en-US" altLang="zh-Hans" sz="2400" dirty="0"/>
              <a:t> in x:</a:t>
            </a:r>
          </a:p>
          <a:p>
            <a:r>
              <a:rPr kumimoji="1" lang="en-US" altLang="zh-Hans" sz="2400" dirty="0"/>
              <a:t>    for j in y:</a:t>
            </a:r>
          </a:p>
          <a:p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z.append</a:t>
            </a:r>
            <a:r>
              <a:rPr kumimoji="1" lang="en-US" altLang="zh-CN" sz="2400" dirty="0"/>
              <a:t>([</a:t>
            </a:r>
            <a:r>
              <a:rPr kumimoji="1" lang="en-US" altLang="zh-CN" sz="2400" dirty="0" err="1"/>
              <a:t>i,j</a:t>
            </a:r>
            <a:r>
              <a:rPr kumimoji="1" lang="en-US" altLang="zh-CN" sz="2400" dirty="0"/>
              <a:t>])</a:t>
            </a:r>
          </a:p>
          <a:p>
            <a:r>
              <a:rPr kumimoji="1" lang="en-US" altLang="zh-CN" sz="2400" dirty="0"/>
              <a:t>print(z)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12B74F-0795-A247-AE63-F8A917B25285}"/>
              </a:ext>
            </a:extLst>
          </p:cNvPr>
          <p:cNvSpPr txBox="1"/>
          <p:nvPr/>
        </p:nvSpPr>
        <p:spPr>
          <a:xfrm>
            <a:off x="5172733" y="3902860"/>
            <a:ext cx="307167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400" dirty="0"/>
              <a:t>[[</a:t>
            </a:r>
            <a:r>
              <a:rPr kumimoji="1" lang="en-US" altLang="zh-Hans" sz="2400" dirty="0" err="1"/>
              <a:t>i,j</a:t>
            </a:r>
            <a:r>
              <a:rPr kumimoji="1" lang="en-US" altLang="zh-Hans" sz="2400" dirty="0"/>
              <a:t>] for </a:t>
            </a:r>
            <a:r>
              <a:rPr kumimoji="1" lang="en-US" altLang="zh-Hans" sz="2400" dirty="0" err="1"/>
              <a:t>i</a:t>
            </a:r>
            <a:r>
              <a:rPr kumimoji="1" lang="en-US" altLang="zh-Hans" sz="2400" dirty="0"/>
              <a:t> in x for j in y]</a:t>
            </a:r>
          </a:p>
        </p:txBody>
      </p:sp>
    </p:spTree>
    <p:extLst>
      <p:ext uri="{BB962C8B-B14F-4D97-AF65-F5344CB8AC3E}">
        <p14:creationId xmlns:p14="http://schemas.microsoft.com/office/powerpoint/2010/main" val="34183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27FB0-A2CB-BB4A-A1FF-BF4DF699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Python</a:t>
            </a:r>
            <a:r>
              <a:rPr kumimoji="1" lang="zh-Hans" altLang="en-US" dirty="0"/>
              <a:t>语言的特点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2F328-AA46-C64C-8BC3-5C25AAD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kumimoji="1" lang="zh-Hans" altLang="en-US" sz="2800" dirty="0"/>
              <a:t>面向对象的动态类型脚本语言：万物皆对象</a:t>
            </a:r>
            <a:endParaRPr kumimoji="1" lang="en-US" altLang="zh-Hans" sz="2800" dirty="0"/>
          </a:p>
          <a:p>
            <a:r>
              <a:rPr kumimoji="1" lang="zh-Hans" altLang="en-US" sz="2800" dirty="0"/>
              <a:t>功能强大的专业编程语言：什么都能干</a:t>
            </a:r>
            <a:endParaRPr kumimoji="1" lang="en-US" altLang="zh-Hans" sz="2800" dirty="0"/>
          </a:p>
          <a:p>
            <a:r>
              <a:rPr kumimoji="1" lang="zh-Hans" altLang="en-US" sz="2800" dirty="0"/>
              <a:t>为非专业程序员设计：教学语言门槛低</a:t>
            </a:r>
            <a:endParaRPr kumimoji="1" lang="en-US" altLang="zh-Hans" sz="2800" dirty="0"/>
          </a:p>
          <a:p>
            <a:r>
              <a:rPr kumimoji="1" lang="zh-Hans" altLang="en-US" sz="2800" dirty="0"/>
              <a:t>简单：一个问题用一种方法解决，不废话</a:t>
            </a:r>
            <a:endParaRPr kumimoji="1" lang="en-US" altLang="zh-Hans" sz="2800" dirty="0"/>
          </a:p>
          <a:p>
            <a:r>
              <a:rPr kumimoji="1" lang="zh-Hans" altLang="en-US" sz="2800" dirty="0"/>
              <a:t>自然：语法像读英语，强制缩进</a:t>
            </a:r>
            <a:endParaRPr kumimoji="1" lang="en-US" altLang="zh-Hans" sz="2800" dirty="0"/>
          </a:p>
          <a:p>
            <a:r>
              <a:rPr kumimoji="1" lang="zh-Hans" altLang="en-US" sz="2800" dirty="0"/>
              <a:t>支持面向对象但不强迫你非得面向对象，不逼婚</a:t>
            </a:r>
            <a:endParaRPr kumimoji="1" lang="en-US" altLang="zh-Hans" sz="2400" dirty="0"/>
          </a:p>
          <a:p>
            <a:r>
              <a:rPr kumimoji="1" lang="zh-Hans" altLang="en-US" sz="2800" dirty="0"/>
              <a:t>自由，开源：模块丰富、开放共享、适合科研</a:t>
            </a:r>
            <a:endParaRPr kumimoji="1" lang="en-US" altLang="zh-Hans" sz="2800" dirty="0"/>
          </a:p>
          <a:p>
            <a:r>
              <a:rPr kumimoji="1" lang="zh-Hans" altLang="en-US" sz="2800" dirty="0"/>
              <a:t>全平台：</a:t>
            </a:r>
            <a:r>
              <a:rPr kumimoji="1" lang="en-US" altLang="zh-Hans" sz="2800" dirty="0"/>
              <a:t>windows, </a:t>
            </a:r>
            <a:r>
              <a:rPr kumimoji="1" lang="en-US" altLang="zh-Hans" sz="2800" dirty="0" err="1"/>
              <a:t>linux</a:t>
            </a:r>
            <a:r>
              <a:rPr kumimoji="1" lang="en-US" altLang="zh-Hans" sz="2800" dirty="0"/>
              <a:t>, mac,</a:t>
            </a:r>
            <a:r>
              <a:rPr kumimoji="1" lang="zh-Hans" altLang="en-US" sz="2800" dirty="0"/>
              <a:t>无需修改即可运行</a:t>
            </a:r>
            <a:endParaRPr kumimoji="1" lang="en-US" altLang="zh-Hans" sz="2800" dirty="0"/>
          </a:p>
          <a:p>
            <a:r>
              <a:rPr kumimoji="1" lang="zh-Hans" altLang="en-US" sz="2800" dirty="0"/>
              <a:t>可扩展性：胶水语言，调用</a:t>
            </a:r>
            <a:r>
              <a:rPr kumimoji="1" lang="en-US" altLang="zh-Hans" sz="2800" dirty="0"/>
              <a:t>C/C++</a:t>
            </a:r>
            <a:r>
              <a:rPr kumimoji="1" lang="zh-Hans" altLang="en-US" sz="2800" dirty="0"/>
              <a:t>，第三方库开挂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8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CD2A-3280-CB4C-800D-8872668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流程控制：循环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53A9-7646-6244-8ECE-83B0C00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循环控制语句：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break</a:t>
            </a:r>
            <a:r>
              <a:rPr kumimoji="1" lang="zh-Hans" altLang="en-US" dirty="0"/>
              <a:t> 停止执行当前循环，执行循环下面的一条语句（只跳一层）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continue</a:t>
            </a:r>
            <a:r>
              <a:rPr kumimoji="1" lang="zh-Hans" altLang="en-US" dirty="0"/>
              <a:t> 不执行循环体内部的后面的语句，立刻开始下一次循环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pass</a:t>
            </a:r>
            <a:r>
              <a:rPr kumimoji="1" lang="zh-Hans" altLang="en-US" dirty="0"/>
              <a:t> 啥也不干，当我不存在。。。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99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478EF-3E7D-ED41-B9F6-D2CC493C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A7BCE-9AD1-7E4F-A5D0-972D1B7F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r>
              <a:rPr kumimoji="1" lang="zh-Hans" altLang="en-US" dirty="0"/>
              <a:t>定义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注意冒号！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注意缩进！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参数可以是许多个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参数可以有默认值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有默认值的参数必须排最后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返回值可以是许多个，组合成一个元组</a:t>
            </a:r>
            <a:endParaRPr kumimoji="1" lang="en-US" altLang="zh-Hans" dirty="0"/>
          </a:p>
          <a:p>
            <a:r>
              <a:rPr kumimoji="1" lang="zh-Hans" altLang="en-US" dirty="0"/>
              <a:t>调用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有默认值的参数要指定名字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多个返回值，不需要的用下划线顶替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370706-5272-3948-82BF-B9546ED6F59A}"/>
              </a:ext>
            </a:extLst>
          </p:cNvPr>
          <p:cNvSpPr txBox="1"/>
          <p:nvPr/>
        </p:nvSpPr>
        <p:spPr>
          <a:xfrm>
            <a:off x="4283968" y="1513384"/>
            <a:ext cx="426110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000" dirty="0" err="1"/>
              <a:t>def</a:t>
            </a:r>
            <a:r>
              <a:rPr kumimoji="1" lang="zh-Hans" altLang="en-US" sz="2000" dirty="0"/>
              <a:t> </a:t>
            </a:r>
            <a:r>
              <a:rPr kumimoji="1" lang="en-US" altLang="zh-Hans" sz="2000" dirty="0" err="1"/>
              <a:t>myfunc</a:t>
            </a:r>
            <a:r>
              <a:rPr kumimoji="1" lang="en-US" altLang="zh-Hans" sz="2000" dirty="0"/>
              <a:t>(arg1, arg2, arg3=None):</a:t>
            </a:r>
          </a:p>
          <a:p>
            <a:r>
              <a:rPr kumimoji="1" lang="en-US" altLang="zh-CN" sz="2000" dirty="0"/>
              <a:t>    statements</a:t>
            </a:r>
          </a:p>
          <a:p>
            <a:r>
              <a:rPr kumimoji="1" lang="en-US" altLang="zh-CN" sz="2000" dirty="0"/>
              <a:t>    return v1, v2, v3</a:t>
            </a:r>
            <a:endParaRPr kumimoji="1"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4F5986-59CF-A346-B3E4-D89B04E5749B}"/>
              </a:ext>
            </a:extLst>
          </p:cNvPr>
          <p:cNvSpPr txBox="1"/>
          <p:nvPr/>
        </p:nvSpPr>
        <p:spPr>
          <a:xfrm>
            <a:off x="4291336" y="5113784"/>
            <a:ext cx="3809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000" dirty="0"/>
              <a:t>v1, v2, _ =</a:t>
            </a:r>
            <a:r>
              <a:rPr kumimoji="1" lang="zh-Hans" altLang="en-US" sz="2000" dirty="0"/>
              <a:t> </a:t>
            </a:r>
            <a:r>
              <a:rPr kumimoji="1" lang="en-US" altLang="zh-Hans" sz="2000" dirty="0" err="1"/>
              <a:t>myfunc</a:t>
            </a:r>
            <a:r>
              <a:rPr kumimoji="1" lang="en-US" altLang="zh-Hans" sz="2000" dirty="0"/>
              <a:t>(5, 3, arg3=8)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64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2F756-82C5-EA4E-B144-9D0A3329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22D4E-5E68-9D40-83FD-936168A6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函数的参数：形参和实参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实参：实际参数，从外面传递来的实际的参数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形参：形式参数，在函数内部它形式上的名字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调用函数时，实参按照顺序位置与形参绑定</a:t>
            </a:r>
            <a:r>
              <a:rPr kumimoji="1" lang="zh-CN" altLang="en-US" dirty="0"/>
              <a:t>，</a:t>
            </a:r>
            <a:r>
              <a:rPr kumimoji="1" lang="zh-Hans" altLang="en-US" dirty="0"/>
              <a:t>称为位置参数（</a:t>
            </a:r>
            <a:r>
              <a:rPr kumimoji="1" lang="en-US" altLang="zh-Hans" dirty="0"/>
              <a:t>Positional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Argument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也可以在调用时，写明实参与形参的对应关系，称作传递关键字参数（</a:t>
            </a:r>
            <a:r>
              <a:rPr kumimoji="1" lang="en-US" altLang="zh-Hans" dirty="0"/>
              <a:t>Keyword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Argument</a:t>
            </a:r>
            <a:r>
              <a:rPr kumimoji="1" lang="zh-Hans" altLang="en-US" dirty="0"/>
              <a:t>），这时候位置信息被忽略了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同时传递位置参数与关键字参数，应该先传递位置参数，再传递关键字参数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90481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B22E-68C9-1440-94C5-68A2C2E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91547-70EA-9D4A-B2B8-D9565D9F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函数的参数：可变对象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如果参数是可变对象（如列表），函数内部对此对象的修改会在函数执行后仍然有效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如果默认参数是可变对象，函数内部修改了此对象后，函数默认值也发生了改变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F4C11C-CA2C-F044-9583-16E78F84E7AF}"/>
              </a:ext>
            </a:extLst>
          </p:cNvPr>
          <p:cNvSpPr txBox="1"/>
          <p:nvPr/>
        </p:nvSpPr>
        <p:spPr>
          <a:xfrm>
            <a:off x="2048713" y="4293096"/>
            <a:ext cx="5046574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000" dirty="0" err="1"/>
              <a:t>def</a:t>
            </a:r>
            <a:r>
              <a:rPr kumimoji="1" lang="en-US" altLang="zh-Hans" sz="2000" dirty="0"/>
              <a:t> </a:t>
            </a:r>
            <a:r>
              <a:rPr kumimoji="1" lang="en-US" altLang="zh-Hans" sz="2000" dirty="0" err="1"/>
              <a:t>growing_list</a:t>
            </a:r>
            <a:r>
              <a:rPr kumimoji="1" lang="en-US" altLang="zh-Hans" sz="2000" dirty="0"/>
              <a:t>(x, y=[]):</a:t>
            </a:r>
          </a:p>
          <a:p>
            <a:r>
              <a:rPr kumimoji="1" lang="en-US" altLang="zh-Hans" sz="2000" dirty="0"/>
              <a:t>    </a:t>
            </a:r>
            <a:r>
              <a:rPr kumimoji="1" lang="en-US" altLang="zh-Hans" sz="2000" dirty="0" err="1"/>
              <a:t>y.append</a:t>
            </a:r>
            <a:r>
              <a:rPr kumimoji="1" lang="en-US" altLang="zh-Hans" sz="2000" dirty="0"/>
              <a:t>(x)</a:t>
            </a:r>
          </a:p>
          <a:p>
            <a:r>
              <a:rPr kumimoji="1" lang="en-US" altLang="zh-Hans" sz="2000" dirty="0"/>
              <a:t>    print(y)</a:t>
            </a:r>
          </a:p>
          <a:p>
            <a:r>
              <a:rPr kumimoji="1" lang="zh-Hans" altLang="en-US" sz="2000" dirty="0"/>
              <a:t>重复执行</a:t>
            </a:r>
            <a:r>
              <a:rPr kumimoji="1" lang="en-US" altLang="zh-Hans" sz="2000" dirty="0" err="1"/>
              <a:t>growing_list</a:t>
            </a:r>
            <a:r>
              <a:rPr kumimoji="1" lang="en-US" altLang="zh-Hans" sz="2000" dirty="0"/>
              <a:t>(‘a’)</a:t>
            </a:r>
            <a:r>
              <a:rPr kumimoji="1" lang="zh-Hans" altLang="en-US" sz="2000" dirty="0"/>
              <a:t>会发生什么结果？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0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C5440-CDC7-9B43-9FDE-ECAADF05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692D-67EC-3145-8C2E-050542DC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函数的参数：不定个数的参数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传递不定个数的参数，可在定义参数时，加上一个星号“*”（形参为空的</a:t>
            </a:r>
            <a:r>
              <a:rPr kumimoji="1" lang="en-US" altLang="zh-Hans" dirty="0"/>
              <a:t>tuple</a:t>
            </a:r>
            <a:r>
              <a:rPr kumimoji="1" lang="zh-Hans" altLang="en-US" dirty="0"/>
              <a:t>）或两个星号“**”（形参为空的</a:t>
            </a:r>
            <a:r>
              <a:rPr kumimoji="1" lang="en-US" altLang="zh-Hans" dirty="0"/>
              <a:t>list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79E42B-34F6-2149-B861-07CF1509839E}"/>
              </a:ext>
            </a:extLst>
          </p:cNvPr>
          <p:cNvSpPr txBox="1"/>
          <p:nvPr/>
        </p:nvSpPr>
        <p:spPr>
          <a:xfrm>
            <a:off x="899592" y="3863181"/>
            <a:ext cx="2989921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Hans" altLang="en-US" sz="2000" dirty="0"/>
              <a:t>不定个数的数字求和</a:t>
            </a:r>
            <a:endParaRPr kumimoji="1" lang="en-US" altLang="zh-Hans" sz="2000" dirty="0"/>
          </a:p>
          <a:p>
            <a:r>
              <a:rPr kumimoji="1" lang="en-US" altLang="zh-Hans" sz="2000" dirty="0" err="1"/>
              <a:t>def</a:t>
            </a:r>
            <a:r>
              <a:rPr kumimoji="1" lang="en-US" altLang="zh-Hans" sz="2000" dirty="0"/>
              <a:t> </a:t>
            </a:r>
            <a:r>
              <a:rPr kumimoji="1" lang="en-US" altLang="zh-Hans" sz="2000" dirty="0" err="1"/>
              <a:t>my_add</a:t>
            </a:r>
            <a:r>
              <a:rPr kumimoji="1" lang="en-US" altLang="zh-Hans" sz="2000" dirty="0"/>
              <a:t>(*</a:t>
            </a:r>
            <a:r>
              <a:rPr kumimoji="1" lang="en-US" altLang="zh-Hans" sz="2000" dirty="0" err="1"/>
              <a:t>add_tuple</a:t>
            </a:r>
            <a:r>
              <a:rPr kumimoji="1" lang="en-US" altLang="zh-Hans" sz="2000" dirty="0"/>
              <a:t>):</a:t>
            </a:r>
          </a:p>
          <a:p>
            <a:r>
              <a:rPr kumimoji="1" lang="en-US" altLang="zh-Hans" sz="2000" dirty="0"/>
              <a:t>    sum = 0</a:t>
            </a:r>
          </a:p>
          <a:p>
            <a:r>
              <a:rPr kumimoji="1" lang="en-US" altLang="zh-Hans" sz="2000" dirty="0"/>
              <a:t>    for s in </a:t>
            </a:r>
            <a:r>
              <a:rPr kumimoji="1" lang="en-US" altLang="zh-Hans" sz="2000" dirty="0" err="1"/>
              <a:t>add_tuple</a:t>
            </a:r>
            <a:r>
              <a:rPr kumimoji="1" lang="en-US" altLang="zh-Hans" sz="2000" dirty="0"/>
              <a:t>:</a:t>
            </a:r>
          </a:p>
          <a:p>
            <a:r>
              <a:rPr kumimoji="1" lang="en-US" altLang="zh-Hans" sz="2000" dirty="0"/>
              <a:t>        sum += s</a:t>
            </a:r>
          </a:p>
          <a:p>
            <a:r>
              <a:rPr kumimoji="1" lang="en-US" altLang="zh-Hans" sz="2000" dirty="0"/>
              <a:t>    return sum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E149A4-13F2-8741-A085-28C804DC5CB9}"/>
              </a:ext>
            </a:extLst>
          </p:cNvPr>
          <p:cNvSpPr txBox="1"/>
          <p:nvPr/>
        </p:nvSpPr>
        <p:spPr>
          <a:xfrm>
            <a:off x="4932040" y="3863181"/>
            <a:ext cx="3416320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Hans" altLang="en-US" sz="2000" dirty="0"/>
              <a:t>不定个数的数字加权求和</a:t>
            </a:r>
            <a:endParaRPr kumimoji="1" lang="en-US" altLang="zh-Hans" sz="2000" dirty="0"/>
          </a:p>
          <a:p>
            <a:r>
              <a:rPr kumimoji="1" lang="en-US" altLang="zh-Hans" sz="2000" dirty="0" err="1"/>
              <a:t>def</a:t>
            </a:r>
            <a:r>
              <a:rPr kumimoji="1" lang="en-US" altLang="zh-Hans" sz="2000" dirty="0"/>
              <a:t> </a:t>
            </a:r>
            <a:r>
              <a:rPr kumimoji="1" lang="en-US" altLang="zh-Hans" sz="2000" dirty="0" err="1"/>
              <a:t>weighted_sum</a:t>
            </a:r>
            <a:r>
              <a:rPr kumimoji="1" lang="en-US" altLang="zh-Hans" sz="2000" dirty="0"/>
              <a:t>(x1,x2,*y):</a:t>
            </a:r>
          </a:p>
          <a:p>
            <a:r>
              <a:rPr kumimoji="1" lang="en-US" altLang="zh-Hans" sz="2000" dirty="0"/>
              <a:t>    sum = 0</a:t>
            </a:r>
          </a:p>
          <a:p>
            <a:r>
              <a:rPr kumimoji="1" lang="en-US" altLang="zh-Hans" sz="2000" dirty="0"/>
              <a:t>    n = </a:t>
            </a:r>
            <a:r>
              <a:rPr kumimoji="1" lang="en-US" altLang="zh-Hans" sz="2000" dirty="0" err="1"/>
              <a:t>len</a:t>
            </a:r>
            <a:r>
              <a:rPr kumimoji="1" lang="en-US" altLang="zh-Hans" sz="2000" dirty="0"/>
              <a:t>(y)</a:t>
            </a:r>
          </a:p>
          <a:p>
            <a:r>
              <a:rPr kumimoji="1" lang="en-US" altLang="zh-Hans" sz="2000" dirty="0"/>
              <a:t>    weight = 0.3/n</a:t>
            </a:r>
          </a:p>
          <a:p>
            <a:r>
              <a:rPr kumimoji="1" lang="en-US" altLang="zh-Hans" sz="2000" dirty="0"/>
              <a:t>    for i in y:</a:t>
            </a:r>
          </a:p>
          <a:p>
            <a:r>
              <a:rPr kumimoji="1" lang="en-US" altLang="zh-Hans" sz="2000" dirty="0"/>
              <a:t>        sum += weight*</a:t>
            </a:r>
            <a:r>
              <a:rPr kumimoji="1" lang="en-US" altLang="zh-Hans" sz="2000" dirty="0" err="1"/>
              <a:t>i</a:t>
            </a:r>
            <a:endParaRPr kumimoji="1" lang="en-US" altLang="zh-Hans" sz="2000" dirty="0"/>
          </a:p>
          <a:p>
            <a:r>
              <a:rPr kumimoji="1" lang="en-US" altLang="zh-Hans" sz="2000" dirty="0"/>
              <a:t>    return sum+0.4*x1+0.3*x2</a:t>
            </a:r>
          </a:p>
        </p:txBody>
      </p:sp>
    </p:spTree>
    <p:extLst>
      <p:ext uri="{BB962C8B-B14F-4D97-AF65-F5344CB8AC3E}">
        <p14:creationId xmlns:p14="http://schemas.microsoft.com/office/powerpoint/2010/main" val="269560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A7B6E-7DB5-084A-A59E-77A7E392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68FF3-D8B7-EF4B-977F-FDF24BD5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kumimoji="1" lang="zh-Hans" altLang="en-US" dirty="0"/>
              <a:t>变量的作用域：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如果变量创建于函数外部，它是全局（</a:t>
            </a:r>
            <a:r>
              <a:rPr kumimoji="1" lang="en-US" altLang="zh-Hans" dirty="0"/>
              <a:t>Global</a:t>
            </a:r>
            <a:r>
              <a:rPr kumimoji="1" lang="zh-Hans" altLang="en-US" dirty="0"/>
              <a:t>）的，它在这个</a:t>
            </a:r>
            <a:r>
              <a:rPr kumimoji="1" lang="en-US" altLang="zh-Hans" dirty="0" err="1"/>
              <a:t>py</a:t>
            </a:r>
            <a:r>
              <a:rPr kumimoji="1" lang="zh-Hans" altLang="en-US" dirty="0"/>
              <a:t>文件内部的任何地方可见。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如果变量创建于函数内部，它是局部（</a:t>
            </a:r>
            <a:r>
              <a:rPr kumimoji="1" lang="en-US" altLang="zh-Hans" dirty="0"/>
              <a:t>Local</a:t>
            </a:r>
            <a:r>
              <a:rPr kumimoji="1" lang="zh-Hans" altLang="en-US" dirty="0"/>
              <a:t>）的，它只能在函数内部才能访问，在函数外部不可见。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如果全局变量和局部变量重名了，函数内会访问到局部变量，函数外访问到全局变量。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函数内部能访问全局变量，但不能修改！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如果非要在函数内部修改全局变量，需要声明（不推荐这么干！）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5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08BBC-F3CA-B646-95B0-3C244FEB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91ADD-09BF-6647-BD9A-91ABD7D0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匿名函数：</a:t>
            </a:r>
            <a:r>
              <a:rPr kumimoji="1" lang="en-US" altLang="zh-Hans" dirty="0"/>
              <a:t>lambda</a:t>
            </a:r>
          </a:p>
          <a:p>
            <a:pPr lvl="1"/>
            <a:r>
              <a:rPr kumimoji="1" lang="zh-Hans" altLang="en-US" dirty="0"/>
              <a:t>一行流：函数定义写在一行里面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r>
              <a:rPr kumimoji="1" lang="zh-Hans" altLang="en-US" dirty="0"/>
              <a:t>一行中的</a:t>
            </a:r>
            <a:r>
              <a:rPr kumimoji="1" lang="en-US" altLang="zh-Hans" dirty="0"/>
              <a:t>hello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world</a:t>
            </a:r>
          </a:p>
          <a:p>
            <a:pPr lvl="1"/>
            <a:endParaRPr kumimoji="1" lang="en-US" altLang="zh-Hans" dirty="0"/>
          </a:p>
          <a:p>
            <a:pPr lvl="1"/>
            <a:r>
              <a:rPr kumimoji="1" lang="en-US" altLang="zh-Hans" dirty="0"/>
              <a:t>lambda</a:t>
            </a:r>
            <a:r>
              <a:rPr kumimoji="1" lang="zh-Hans" altLang="en-US" dirty="0"/>
              <a:t>表达式可以赋值（如上例），也可以放在数组里面，批量运行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9DA830-B6C2-9849-B219-6E19E0C7A9A9}"/>
              </a:ext>
            </a:extLst>
          </p:cNvPr>
          <p:cNvSpPr txBox="1"/>
          <p:nvPr/>
        </p:nvSpPr>
        <p:spPr>
          <a:xfrm>
            <a:off x="3203848" y="2708920"/>
            <a:ext cx="502252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000" dirty="0"/>
              <a:t>lambda [arg1[, arg2, …, </a:t>
            </a:r>
            <a:r>
              <a:rPr kumimoji="1" lang="en-US" altLang="zh-Hans" sz="2000" dirty="0" err="1"/>
              <a:t>argN</a:t>
            </a:r>
            <a:r>
              <a:rPr kumimoji="1" lang="en-US" altLang="zh-Hans" sz="2000" dirty="0"/>
              <a:t>]]: expression</a:t>
            </a:r>
            <a:endParaRPr kumimoji="1"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382E6-DDEF-E54B-925F-A117ED320A59}"/>
              </a:ext>
            </a:extLst>
          </p:cNvPr>
          <p:cNvSpPr txBox="1"/>
          <p:nvPr/>
        </p:nvSpPr>
        <p:spPr>
          <a:xfrm>
            <a:off x="3203848" y="3663126"/>
            <a:ext cx="473719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000" dirty="0"/>
              <a:t>greeting = lambda: print(‘Hello lambda!’)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02D3B7-5394-2444-8984-7EADF2D6FC35}"/>
              </a:ext>
            </a:extLst>
          </p:cNvPr>
          <p:cNvSpPr txBox="1"/>
          <p:nvPr/>
        </p:nvSpPr>
        <p:spPr>
          <a:xfrm>
            <a:off x="2123728" y="5293062"/>
            <a:ext cx="5984459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000" dirty="0"/>
              <a:t>L = [lambda x: x**2, lambda x: x**3, lambda x: x**4]</a:t>
            </a:r>
          </a:p>
          <a:p>
            <a:r>
              <a:rPr kumimoji="1" lang="en-US" altLang="zh-CN" sz="2000" dirty="0"/>
              <a:t>for p in L:</a:t>
            </a:r>
          </a:p>
          <a:p>
            <a:r>
              <a:rPr kumimoji="1" lang="en-US" altLang="zh-CN" sz="2000" dirty="0"/>
              <a:t>    print(p(3))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27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C778-3790-FD49-8B3D-7778FEA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71B72-3BC7-E540-A013-8B417CA3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kumimoji="1" lang="zh-Hans" altLang="en-US" sz="2800" dirty="0"/>
              <a:t>面向对象（</a:t>
            </a:r>
            <a:r>
              <a:rPr kumimoji="1" lang="en-US" altLang="zh-Hans" sz="2800" dirty="0"/>
              <a:t>Object-Oriented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Programming</a:t>
            </a:r>
            <a:r>
              <a:rPr kumimoji="1" lang="zh-Hans" altLang="en-US" sz="2800" dirty="0"/>
              <a:t>）是一种编程范式，是模块化设计的重要方法。</a:t>
            </a:r>
            <a:endParaRPr kumimoji="1" lang="en-US" altLang="zh-Hans" sz="2800" dirty="0"/>
          </a:p>
          <a:p>
            <a:r>
              <a:rPr kumimoji="1" lang="zh-Hans" altLang="en-US" sz="2800" dirty="0"/>
              <a:t>世界由各种对象组成，不同对象之间可以相互作用和通讯。</a:t>
            </a:r>
            <a:endParaRPr kumimoji="1" lang="en-US" altLang="zh-Hans" sz="2800" dirty="0"/>
          </a:p>
          <a:p>
            <a:r>
              <a:rPr kumimoji="1" lang="zh-Hans" altLang="en-US" sz="2800" dirty="0"/>
              <a:t>描述对象特征的信息称为属性（</a:t>
            </a:r>
            <a:r>
              <a:rPr kumimoji="1" lang="en-US" altLang="zh-Hans" sz="2800" dirty="0"/>
              <a:t>Attribute</a:t>
            </a:r>
            <a:r>
              <a:rPr kumimoji="1" lang="zh-Hans" altLang="en-US" sz="2800" dirty="0"/>
              <a:t>）</a:t>
            </a:r>
            <a:endParaRPr kumimoji="1" lang="en-US" altLang="zh-Hans" sz="2800" dirty="0"/>
          </a:p>
          <a:p>
            <a:r>
              <a:rPr kumimoji="1" lang="zh-Hans" altLang="en-US" sz="2800" dirty="0"/>
              <a:t>存取属性的函数称为方法（</a:t>
            </a:r>
            <a:r>
              <a:rPr kumimoji="1" lang="en-US" altLang="zh-Hans" sz="2800" dirty="0"/>
              <a:t>Method</a:t>
            </a:r>
            <a:r>
              <a:rPr kumimoji="1" lang="zh-Hans" altLang="en-US" sz="2800" dirty="0"/>
              <a:t>）</a:t>
            </a:r>
            <a:endParaRPr kumimoji="1" lang="en-US" altLang="zh-Hans" sz="2800" dirty="0"/>
          </a:p>
          <a:p>
            <a:r>
              <a:rPr kumimoji="1" lang="zh-Hans" altLang="en-US" sz="2800" dirty="0"/>
              <a:t>具有相同属性与方法的对象（</a:t>
            </a:r>
            <a:r>
              <a:rPr kumimoji="1" lang="en-US" altLang="zh-Hans" sz="2800" dirty="0"/>
              <a:t>Object</a:t>
            </a:r>
            <a:r>
              <a:rPr kumimoji="1" lang="zh-Hans" altLang="en-US" sz="2800" dirty="0"/>
              <a:t>），属于同一个类别，称之为一个类（</a:t>
            </a:r>
            <a:r>
              <a:rPr kumimoji="1" lang="en-US" altLang="zh-Hans" sz="2800" dirty="0"/>
              <a:t>Class</a:t>
            </a:r>
            <a:r>
              <a:rPr kumimoji="1" lang="zh-Hans" altLang="en-US" sz="2800" dirty="0"/>
              <a:t>），其中的一个对象为该类的实例（</a:t>
            </a:r>
            <a:r>
              <a:rPr kumimoji="1" lang="en-US" altLang="zh-Hans" sz="2800" dirty="0"/>
              <a:t>Instance</a:t>
            </a:r>
            <a:r>
              <a:rPr kumimoji="1" lang="zh-Hans" altLang="en-US" sz="2800" dirty="0"/>
              <a:t>）</a:t>
            </a:r>
            <a:endParaRPr kumimoji="1" lang="en-US" altLang="zh-Hans" sz="2800" dirty="0"/>
          </a:p>
          <a:p>
            <a:r>
              <a:rPr kumimoji="1" lang="zh-Hans" altLang="en-US" sz="2800" dirty="0"/>
              <a:t>比如：车，飞机，各位同学</a:t>
            </a:r>
            <a:r>
              <a:rPr kumimoji="1" lang="en-US" altLang="zh-Hans" sz="2800" dirty="0"/>
              <a:t>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60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0665-13A4-2E4A-B4CB-048C2C1E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6EA5-799D-7D4E-8D43-40B0D4C8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类和对象举例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人：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属性：姓名、性别、年龄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方法：过生日（年龄</a:t>
            </a:r>
            <a:r>
              <a:rPr kumimoji="1" lang="en-US" altLang="zh-Hans" dirty="0"/>
              <a:t>+=1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学生（继承自 人）：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属性：学校、班级、期末考试成绩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方法：上课、做作业、看书、考试、毕业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16747F-79A2-CC40-9930-B06174558DD2}"/>
              </a:ext>
            </a:extLst>
          </p:cNvPr>
          <p:cNvSpPr txBox="1"/>
          <p:nvPr/>
        </p:nvSpPr>
        <p:spPr>
          <a:xfrm>
            <a:off x="305780" y="5157192"/>
            <a:ext cx="853244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Hans" sz="2000" dirty="0"/>
              <a:t>python</a:t>
            </a:r>
            <a:r>
              <a:rPr kumimoji="1" lang="zh-Hans" altLang="en-US" sz="2000" dirty="0"/>
              <a:t>是动态类型语言，不止属性值可以变化，对象的所属类别、方法都可以变化。</a:t>
            </a:r>
            <a:endParaRPr kumimoji="1" lang="en-US" altLang="zh-Hans" sz="2000" dirty="0"/>
          </a:p>
          <a:p>
            <a:r>
              <a:rPr kumimoji="1" lang="zh-Hans" altLang="en-US" sz="2000" dirty="0"/>
              <a:t>例如，人从出生开始：婴儿</a:t>
            </a:r>
            <a:r>
              <a:rPr kumimoji="1" lang="en-US" altLang="zh-Hans" sz="2000" dirty="0"/>
              <a:t>-</a:t>
            </a:r>
            <a:r>
              <a:rPr kumimoji="1" lang="zh-Hans" altLang="en-US" sz="2000" dirty="0"/>
              <a:t>幼儿</a:t>
            </a:r>
            <a:r>
              <a:rPr kumimoji="1" lang="en-US" altLang="zh-Hans" sz="2000" dirty="0"/>
              <a:t>-</a:t>
            </a:r>
            <a:r>
              <a:rPr kumimoji="1" lang="zh-Hans" altLang="en-US" sz="2000" dirty="0"/>
              <a:t>小学生</a:t>
            </a:r>
            <a:r>
              <a:rPr kumimoji="1" lang="en-US" altLang="zh-Hans" sz="2000" dirty="0"/>
              <a:t>-</a:t>
            </a:r>
            <a:r>
              <a:rPr kumimoji="1" lang="zh-Hans" altLang="en-US" sz="2000" dirty="0"/>
              <a:t>中学生</a:t>
            </a:r>
            <a:r>
              <a:rPr kumimoji="1" lang="en-US" altLang="zh-Hans" sz="2000" dirty="0"/>
              <a:t>-</a:t>
            </a:r>
            <a:r>
              <a:rPr kumimoji="1" lang="zh-Hans" altLang="en-US" sz="2000" dirty="0"/>
              <a:t>大学生</a:t>
            </a:r>
            <a:r>
              <a:rPr kumimoji="1" lang="en-US" altLang="zh-Hans" sz="2000" dirty="0"/>
              <a:t>-</a:t>
            </a:r>
            <a:r>
              <a:rPr kumimoji="1" lang="zh-Hans" altLang="en-US" sz="2000" dirty="0"/>
              <a:t>研究生</a:t>
            </a:r>
            <a:r>
              <a:rPr kumimoji="1" lang="en-US" altLang="zh-Hans" sz="2000" dirty="0"/>
              <a:t>-</a:t>
            </a:r>
            <a:r>
              <a:rPr kumimoji="1" lang="zh-Hans" altLang="en-US" sz="2000" dirty="0"/>
              <a:t>毕业工作</a:t>
            </a:r>
            <a:endParaRPr kumimoji="1" lang="en-US" altLang="zh-Hans" sz="2000" dirty="0"/>
          </a:p>
          <a:p>
            <a:r>
              <a:rPr kumimoji="1" lang="zh-Hans" altLang="en-US" sz="2000" dirty="0"/>
              <a:t>通一个对象可以动态转换为不同的类，具有不同的属性和方法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9404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098E-4495-4F47-9D84-952B7723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DFA0E-3114-D34B-8DF9-2FF2CFEA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类定义：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无继承：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有继承：</a:t>
            </a:r>
            <a:endParaRPr kumimoji="1" lang="en-US" altLang="zh-Hans" dirty="0"/>
          </a:p>
          <a:p>
            <a:r>
              <a:rPr kumimoji="1" lang="en-US" altLang="zh-CN" dirty="0"/>
              <a:t>python</a:t>
            </a:r>
            <a:r>
              <a:rPr kumimoji="1" lang="zh-Hans" altLang="en-US" dirty="0"/>
              <a:t>是动态类型语言，类型定义后就可以用</a:t>
            </a:r>
            <a:r>
              <a:rPr kumimoji="1" lang="en-US" altLang="zh-Hans" dirty="0" err="1"/>
              <a:t>className</a:t>
            </a:r>
            <a:r>
              <a:rPr kumimoji="1" lang="zh-Hans" altLang="en-US" dirty="0"/>
              <a:t>（）创建对象并使用了</a:t>
            </a:r>
            <a:r>
              <a:rPr kumimoji="1" lang="zh-CN" altLang="en-US" dirty="0"/>
              <a:t>，</a:t>
            </a:r>
            <a:r>
              <a:rPr kumimoji="1" lang="zh-Hans" altLang="en-US" dirty="0"/>
              <a:t>可以自如的添加属性和方法</a:t>
            </a:r>
            <a:endParaRPr kumimoji="1" lang="en-US" altLang="zh-Hans" dirty="0"/>
          </a:p>
          <a:p>
            <a:r>
              <a:rPr kumimoji="1" lang="zh-Hans" altLang="en-US" dirty="0"/>
              <a:t>但是这样有悖于面向对象的初衷，所以还需要初始化（相当于</a:t>
            </a:r>
            <a:r>
              <a:rPr kumimoji="1" lang="en-US" altLang="zh-Hans" dirty="0" err="1"/>
              <a:t>c++</a:t>
            </a:r>
            <a:r>
              <a:rPr kumimoji="1" lang="zh-Hans" altLang="en-US" dirty="0"/>
              <a:t>的构造函数）</a:t>
            </a:r>
            <a:endParaRPr kumimoji="1" lang="en-US" altLang="zh-Han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A82C4-C7F1-1F40-8F98-2C7D8640D647}"/>
              </a:ext>
            </a:extLst>
          </p:cNvPr>
          <p:cNvSpPr txBox="1"/>
          <p:nvPr/>
        </p:nvSpPr>
        <p:spPr>
          <a:xfrm>
            <a:off x="2987824" y="1844824"/>
            <a:ext cx="246602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Hans" sz="2000" dirty="0"/>
              <a:t>class </a:t>
            </a:r>
            <a:r>
              <a:rPr kumimoji="1" lang="en-US" altLang="zh-Hans" sz="2000" dirty="0" err="1"/>
              <a:t>className</a:t>
            </a:r>
            <a:r>
              <a:rPr kumimoji="1" lang="en-US" altLang="zh-Hans" sz="2000" dirty="0"/>
              <a:t>:</a:t>
            </a:r>
          </a:p>
          <a:p>
            <a:r>
              <a:rPr kumimoji="1" lang="en-US" altLang="zh-CN" sz="2000" dirty="0"/>
              <a:t>    statements</a:t>
            </a:r>
            <a:endParaRPr kumimoji="1"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170E9-EEB0-9044-A205-EDAC59998652}"/>
              </a:ext>
            </a:extLst>
          </p:cNvPr>
          <p:cNvSpPr txBox="1"/>
          <p:nvPr/>
        </p:nvSpPr>
        <p:spPr>
          <a:xfrm>
            <a:off x="2987824" y="2570708"/>
            <a:ext cx="3600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Hans" sz="2000" dirty="0"/>
              <a:t>class </a:t>
            </a:r>
            <a:r>
              <a:rPr kumimoji="1" lang="en-US" altLang="zh-Hans" sz="2000" dirty="0" err="1"/>
              <a:t>className</a:t>
            </a:r>
            <a:r>
              <a:rPr kumimoji="1" lang="en-US" altLang="zh-Hans" sz="2000" dirty="0"/>
              <a:t>(base object):</a:t>
            </a:r>
          </a:p>
          <a:p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statments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44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A04C0-6AD9-9542-BE98-B4F8ACA5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背景调查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8076E-3181-9D49-8DF3-9F42358A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kumimoji="1" lang="zh-Hans" altLang="en-US" dirty="0"/>
              <a:t>学过什么？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9D500-BCD5-0E49-9CD2-8123867F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 kumimoji="1" lang="zh-Hans" altLang="en-US" dirty="0"/>
              <a:t>微积分</a:t>
            </a:r>
            <a:endParaRPr kumimoji="1" lang="en-US" altLang="zh-Hans" dirty="0"/>
          </a:p>
          <a:p>
            <a:r>
              <a:rPr kumimoji="1" lang="zh-Hans" altLang="en-US" dirty="0"/>
              <a:t>线性代数</a:t>
            </a:r>
            <a:endParaRPr kumimoji="1" lang="en-US" altLang="zh-Hans" dirty="0"/>
          </a:p>
          <a:p>
            <a:r>
              <a:rPr kumimoji="1" lang="zh-Hans" altLang="en-US" dirty="0"/>
              <a:t>概率论</a:t>
            </a:r>
            <a:r>
              <a:rPr kumimoji="1" lang="en-US" altLang="zh-CN" dirty="0"/>
              <a:t>/</a:t>
            </a:r>
            <a:r>
              <a:rPr kumimoji="1" lang="zh-Hans" altLang="en-US" dirty="0"/>
              <a:t>随机数学</a:t>
            </a:r>
            <a:endParaRPr kumimoji="1" lang="en-US" altLang="zh-Hans" dirty="0"/>
          </a:p>
          <a:p>
            <a:r>
              <a:rPr kumimoji="1" lang="en-US" altLang="zh-Hans" dirty="0"/>
              <a:t>C</a:t>
            </a:r>
            <a:r>
              <a:rPr kumimoji="1" lang="zh-Hans" altLang="en-US" dirty="0"/>
              <a:t>语言</a:t>
            </a:r>
            <a:endParaRPr kumimoji="1" lang="en-US" altLang="zh-Hans" dirty="0"/>
          </a:p>
          <a:p>
            <a:r>
              <a:rPr kumimoji="1" lang="en-US" altLang="zh-Hans" dirty="0"/>
              <a:t>Fortran</a:t>
            </a:r>
            <a:r>
              <a:rPr kumimoji="1" lang="zh-Hans" altLang="en-US" dirty="0"/>
              <a:t>语言</a:t>
            </a:r>
            <a:endParaRPr kumimoji="1" lang="en-US" altLang="zh-Hans" dirty="0"/>
          </a:p>
          <a:p>
            <a:r>
              <a:rPr kumimoji="1" lang="zh-Hans" altLang="en-US" dirty="0"/>
              <a:t>面向对象语言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Python, java, Ruby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…</a:t>
            </a:r>
          </a:p>
          <a:p>
            <a:r>
              <a:rPr kumimoji="1" lang="en-US" altLang="zh-Hans" dirty="0"/>
              <a:t>ArcGIS</a:t>
            </a:r>
          </a:p>
          <a:p>
            <a:r>
              <a:rPr kumimoji="1" lang="en-US" altLang="zh-Hans" dirty="0"/>
              <a:t>Linux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BFAF0-56CA-BA49-88B8-C90E2FB5A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kumimoji="1" lang="zh-Hans" altLang="en-US" dirty="0"/>
              <a:t>想学什么？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A8033-8184-4B41-9A5F-6D65E585C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 kumimoji="1" lang="zh-Hans" altLang="en-US" dirty="0"/>
              <a:t>零基础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入门</a:t>
            </a:r>
            <a:endParaRPr kumimoji="1" lang="en-US" altLang="zh-Hans" dirty="0"/>
          </a:p>
          <a:p>
            <a:r>
              <a:rPr kumimoji="1" lang="zh-Hans" altLang="en-US" dirty="0"/>
              <a:t>科学计算</a:t>
            </a:r>
            <a:endParaRPr kumimoji="1" lang="en-US" altLang="zh-Hans" dirty="0"/>
          </a:p>
          <a:p>
            <a:r>
              <a:rPr kumimoji="1" lang="zh-Hans" altLang="en-US" dirty="0"/>
              <a:t>数据统计分析</a:t>
            </a:r>
            <a:endParaRPr kumimoji="1" lang="en-US" altLang="zh-Hans" dirty="0"/>
          </a:p>
          <a:p>
            <a:r>
              <a:rPr kumimoji="1" lang="zh-Hans" altLang="en-US" dirty="0"/>
              <a:t>人工智能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深度学习</a:t>
            </a:r>
            <a:endParaRPr kumimoji="1" lang="en-US" altLang="zh-Hans" dirty="0"/>
          </a:p>
          <a:p>
            <a:r>
              <a:rPr kumimoji="1" lang="zh-Hans" altLang="en-US" dirty="0"/>
              <a:t>数据可视化</a:t>
            </a:r>
            <a:endParaRPr kumimoji="1" lang="en-US" altLang="zh-Hans" dirty="0"/>
          </a:p>
          <a:p>
            <a:r>
              <a:rPr kumimoji="1" lang="zh-Hans" altLang="en-US" dirty="0"/>
              <a:t>地理数据处理</a:t>
            </a:r>
            <a:endParaRPr kumimoji="1" lang="en-US" altLang="zh-Hans" dirty="0"/>
          </a:p>
          <a:p>
            <a:r>
              <a:rPr kumimoji="1" lang="zh-Hans" altLang="en-US" dirty="0"/>
              <a:t>高性能编程</a:t>
            </a:r>
            <a:endParaRPr kumimoji="1" lang="en-US" altLang="zh-Hans" dirty="0"/>
          </a:p>
          <a:p>
            <a:r>
              <a:rPr kumimoji="1" lang="en-US" altLang="zh-Hans" dirty="0"/>
              <a:t>Web</a:t>
            </a:r>
            <a:r>
              <a:rPr kumimoji="1" lang="zh-Hans" altLang="en-US" dirty="0"/>
              <a:t>开发</a:t>
            </a:r>
            <a:endParaRPr kumimoji="1" lang="en-US" altLang="zh-Hans" dirty="0"/>
          </a:p>
          <a:p>
            <a:r>
              <a:rPr kumimoji="1" lang="en-US" altLang="zh-Hans" dirty="0"/>
              <a:t>GUI</a:t>
            </a:r>
            <a:r>
              <a:rPr kumimoji="1" lang="zh-Hans" altLang="en-US" dirty="0"/>
              <a:t>开发</a:t>
            </a:r>
            <a:endParaRPr kumimoji="1" lang="en-US" altLang="zh-Hans" dirty="0"/>
          </a:p>
          <a:p>
            <a:r>
              <a:rPr kumimoji="1" lang="en-US" altLang="zh-Hans" dirty="0"/>
              <a:t>ArcGIS</a:t>
            </a:r>
            <a:r>
              <a:rPr kumimoji="1" lang="zh-Hans" altLang="en-US" dirty="0"/>
              <a:t>脚本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E8D3-839D-1443-A1D1-426BC2B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0668-3E99-C44F-B772-53B5E561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初始化方法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名字必须是</a:t>
            </a:r>
            <a:r>
              <a:rPr kumimoji="1" lang="en-US" altLang="zh-Hans" dirty="0"/>
              <a:t>__</a:t>
            </a:r>
            <a:r>
              <a:rPr kumimoji="1" lang="en-US" altLang="zh-Hans" dirty="0" err="1"/>
              <a:t>init</a:t>
            </a:r>
            <a:r>
              <a:rPr kumimoji="1" lang="en-US" altLang="zh-Hans" dirty="0"/>
              <a:t>__</a:t>
            </a:r>
          </a:p>
          <a:p>
            <a:pPr lvl="1"/>
            <a:r>
              <a:rPr kumimoji="1" lang="zh-Hans" altLang="en-US" dirty="0"/>
              <a:t>可以接受多个参数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使用的时候这样用</a:t>
            </a:r>
            <a:endParaRPr kumimoji="1" lang="en-US" altLang="zh-Hans" dirty="0"/>
          </a:p>
          <a:p>
            <a:r>
              <a:rPr kumimoji="1" lang="zh-Hans" altLang="en-US" dirty="0"/>
              <a:t>使用</a:t>
            </a:r>
            <a:r>
              <a:rPr kumimoji="1" lang="en-US" altLang="zh-Hans" dirty="0"/>
              <a:t>tip</a:t>
            </a:r>
          </a:p>
          <a:p>
            <a:pPr lvl="1"/>
            <a:r>
              <a:rPr kumimoji="1" lang="en-US" altLang="zh-Hans" dirty="0"/>
              <a:t>python</a:t>
            </a:r>
            <a:r>
              <a:rPr kumimoji="1" lang="zh-Hans" altLang="en-US" dirty="0"/>
              <a:t>的面向对象机制非常灵活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继承和多态靠动态类型，例如继承之后，直接在类定义下添加方法。对每个对象，可添加不同的属性和方法。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CB366-AAC0-3141-9745-87C6C5D54102}"/>
              </a:ext>
            </a:extLst>
          </p:cNvPr>
          <p:cNvSpPr txBox="1"/>
          <p:nvPr/>
        </p:nvSpPr>
        <p:spPr>
          <a:xfrm>
            <a:off x="4607476" y="1742860"/>
            <a:ext cx="3852956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Hans" sz="2000" dirty="0"/>
              <a:t>class </a:t>
            </a:r>
            <a:r>
              <a:rPr kumimoji="1" lang="en-US" altLang="zh-Hans" sz="2000" dirty="0" err="1"/>
              <a:t>className</a:t>
            </a:r>
            <a:r>
              <a:rPr kumimoji="1" lang="en-US" altLang="zh-Hans" sz="2000" dirty="0"/>
              <a:t>:</a:t>
            </a:r>
          </a:p>
          <a:p>
            <a:r>
              <a:rPr kumimoji="1" lang="en-US" altLang="zh-Hans" sz="2000" dirty="0"/>
              <a:t>    </a:t>
            </a:r>
            <a:r>
              <a:rPr kumimoji="1" lang="en-US" altLang="zh-Hans" sz="2000" dirty="0" err="1"/>
              <a:t>def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__</a:t>
            </a:r>
            <a:r>
              <a:rPr kumimoji="1" lang="en-US" altLang="zh-Hans" sz="2000" dirty="0" err="1"/>
              <a:t>init</a:t>
            </a:r>
            <a:r>
              <a:rPr kumimoji="1" lang="en-US" altLang="zh-Hans" sz="2000" dirty="0"/>
              <a:t>__(self, arg1, arg2):</a:t>
            </a:r>
          </a:p>
          <a:p>
            <a:r>
              <a:rPr kumimoji="1" lang="en-US" altLang="zh-Hans" sz="2000" dirty="0"/>
              <a:t>        self.attr1 = arg1</a:t>
            </a:r>
          </a:p>
          <a:p>
            <a:r>
              <a:rPr kumimoji="1" lang="en-US" altLang="zh-Hans" sz="2000" dirty="0"/>
              <a:t>        self.attr2 = arg2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8EDA03-8348-8A4A-96AB-766C95A0FDC5}"/>
              </a:ext>
            </a:extLst>
          </p:cNvPr>
          <p:cNvSpPr txBox="1"/>
          <p:nvPr/>
        </p:nvSpPr>
        <p:spPr>
          <a:xfrm>
            <a:off x="4607476" y="3463071"/>
            <a:ext cx="36004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Hans" sz="2000" dirty="0"/>
              <a:t>a=</a:t>
            </a:r>
            <a:r>
              <a:rPr kumimoji="1" lang="en-US" altLang="zh-Hans" sz="2000" dirty="0" err="1"/>
              <a:t>className</a:t>
            </a:r>
            <a:r>
              <a:rPr kumimoji="1" lang="en-US" altLang="zh-Hans" sz="2000" dirty="0"/>
              <a:t>(arg1, arg2)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5377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81C03-FE16-214E-BEF7-843318F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面向对象：举例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6279DE-62FD-D343-87A7-BCE6F5FBD8AB}"/>
              </a:ext>
            </a:extLst>
          </p:cNvPr>
          <p:cNvSpPr txBox="1"/>
          <p:nvPr/>
        </p:nvSpPr>
        <p:spPr>
          <a:xfrm>
            <a:off x="2144838" y="1410355"/>
            <a:ext cx="5091458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In [1]: class Person:</a:t>
            </a:r>
          </a:p>
          <a:p>
            <a:r>
              <a:rPr kumimoji="1" lang="en-US" altLang="zh-CN" sz="1600" dirty="0"/>
              <a:t>   ...:     </a:t>
            </a:r>
            <a:r>
              <a:rPr kumimoji="1" lang="en-US" altLang="zh-CN" sz="1600" dirty="0" err="1"/>
              <a:t>def</a:t>
            </a:r>
            <a:r>
              <a:rPr kumimoji="1" lang="en-US" altLang="zh-CN" sz="1600" dirty="0"/>
              <a:t> __</a:t>
            </a:r>
            <a:r>
              <a:rPr kumimoji="1" lang="en-US" altLang="zh-CN" sz="1600" dirty="0" err="1"/>
              <a:t>init</a:t>
            </a:r>
            <a:r>
              <a:rPr kumimoji="1" lang="en-US" altLang="zh-CN" sz="1600" dirty="0"/>
              <a:t>__(</a:t>
            </a:r>
            <a:r>
              <a:rPr kumimoji="1" lang="en-US" altLang="zh-CN" sz="1600" dirty="0" err="1"/>
              <a:t>self,name,age</a:t>
            </a:r>
            <a:r>
              <a:rPr kumimoji="1" lang="en-US" altLang="zh-CN" sz="1600" dirty="0"/>
              <a:t>=0):</a:t>
            </a:r>
          </a:p>
          <a:p>
            <a:r>
              <a:rPr kumimoji="1" lang="en-US" altLang="zh-CN" sz="1600" dirty="0"/>
              <a:t>   ...:         </a:t>
            </a:r>
            <a:r>
              <a:rPr kumimoji="1" lang="en-US" altLang="zh-CN" sz="1600" dirty="0" err="1"/>
              <a:t>self.name</a:t>
            </a:r>
            <a:r>
              <a:rPr kumimoji="1" lang="en-US" altLang="zh-CN" sz="1600" dirty="0"/>
              <a:t> = name</a:t>
            </a:r>
          </a:p>
          <a:p>
            <a:r>
              <a:rPr kumimoji="1" lang="en-US" altLang="zh-CN" sz="1600" dirty="0"/>
              <a:t>   ...:         </a:t>
            </a:r>
            <a:r>
              <a:rPr kumimoji="1" lang="en-US" altLang="zh-CN" sz="1600" dirty="0" err="1"/>
              <a:t>self.age</a:t>
            </a:r>
            <a:r>
              <a:rPr kumimoji="1" lang="en-US" altLang="zh-CN" sz="1600" dirty="0"/>
              <a:t> = age</a:t>
            </a:r>
          </a:p>
          <a:p>
            <a:r>
              <a:rPr kumimoji="1" lang="en-US" altLang="zh-CN" sz="1600" dirty="0"/>
              <a:t>   ...:     </a:t>
            </a:r>
            <a:r>
              <a:rPr kumimoji="1" lang="en-US" altLang="zh-CN" sz="1600" dirty="0" err="1"/>
              <a:t>def</a:t>
            </a:r>
            <a:r>
              <a:rPr kumimoji="1" lang="en-US" altLang="zh-CN" sz="1600" dirty="0"/>
              <a:t> birthday(self):</a:t>
            </a:r>
          </a:p>
          <a:p>
            <a:r>
              <a:rPr kumimoji="1" lang="en-US" altLang="zh-CN" sz="1600" dirty="0"/>
              <a:t>   ...:         </a:t>
            </a:r>
            <a:r>
              <a:rPr kumimoji="1" lang="en-US" altLang="zh-CN" sz="1600" dirty="0" err="1"/>
              <a:t>self.age</a:t>
            </a:r>
            <a:r>
              <a:rPr kumimoji="1" lang="en-US" altLang="zh-CN" sz="1600" dirty="0"/>
              <a:t> += 1</a:t>
            </a:r>
          </a:p>
          <a:p>
            <a:r>
              <a:rPr kumimoji="1" lang="en-US" altLang="zh-CN" sz="1600" dirty="0"/>
              <a:t>   ...:         print('Happy birthday to %s !!!' % </a:t>
            </a:r>
            <a:r>
              <a:rPr kumimoji="1" lang="en-US" altLang="zh-CN" sz="1600" dirty="0" err="1"/>
              <a:t>self.name</a:t>
            </a:r>
            <a:r>
              <a:rPr kumimoji="1" lang="en-US" altLang="zh-CN" sz="1600" dirty="0"/>
              <a:t>)</a:t>
            </a:r>
          </a:p>
          <a:p>
            <a:r>
              <a:rPr kumimoji="1" lang="en-US" altLang="zh-CN" sz="1600" dirty="0"/>
              <a:t>   ...:</a:t>
            </a:r>
          </a:p>
          <a:p>
            <a:r>
              <a:rPr kumimoji="1" lang="en-US" altLang="zh-CN" sz="1600" dirty="0"/>
              <a:t>In [2]: a = Person('</a:t>
            </a:r>
            <a:r>
              <a:rPr kumimoji="1" lang="en-US" altLang="zh-CN" sz="1600" dirty="0" err="1"/>
              <a:t>xiaoming</a:t>
            </a:r>
            <a:r>
              <a:rPr kumimoji="1" lang="en-US" altLang="zh-CN" sz="1600" dirty="0"/>
              <a:t>')</a:t>
            </a:r>
          </a:p>
          <a:p>
            <a:r>
              <a:rPr kumimoji="1" lang="en-US" altLang="zh-CN" sz="1600" dirty="0"/>
              <a:t>In [3]: a</a:t>
            </a:r>
          </a:p>
          <a:p>
            <a:r>
              <a:rPr kumimoji="1" lang="en-US" altLang="zh-CN" sz="1600" dirty="0"/>
              <a:t>Out[3]: &lt;__</a:t>
            </a:r>
            <a:r>
              <a:rPr kumimoji="1" lang="en-US" altLang="zh-CN" sz="1600" dirty="0" err="1"/>
              <a:t>main__.Person</a:t>
            </a:r>
            <a:r>
              <a:rPr kumimoji="1" lang="en-US" altLang="zh-CN" sz="1600" dirty="0"/>
              <a:t> at 0x10a79f278&gt;</a:t>
            </a:r>
          </a:p>
          <a:p>
            <a:r>
              <a:rPr kumimoji="1" lang="en-US" altLang="zh-CN" sz="1600" dirty="0"/>
              <a:t>In [4]: </a:t>
            </a:r>
            <a:r>
              <a:rPr kumimoji="1" lang="en-US" altLang="zh-CN" sz="1600" dirty="0" err="1"/>
              <a:t>a.name</a:t>
            </a:r>
            <a:endParaRPr kumimoji="1" lang="en-US" altLang="zh-CN" sz="1600" dirty="0"/>
          </a:p>
          <a:p>
            <a:r>
              <a:rPr kumimoji="1" lang="en-US" altLang="zh-CN" sz="1600" dirty="0"/>
              <a:t>Out[4]: '</a:t>
            </a:r>
            <a:r>
              <a:rPr kumimoji="1" lang="en-US" altLang="zh-CN" sz="1600" dirty="0" err="1"/>
              <a:t>xiaoming</a:t>
            </a:r>
            <a:r>
              <a:rPr kumimoji="1" lang="en-US" altLang="zh-CN" sz="1600" dirty="0"/>
              <a:t>'</a:t>
            </a:r>
          </a:p>
          <a:p>
            <a:r>
              <a:rPr kumimoji="1" lang="en-US" altLang="zh-CN" sz="1600" dirty="0"/>
              <a:t>In [5]: </a:t>
            </a:r>
            <a:r>
              <a:rPr kumimoji="1" lang="en-US" altLang="zh-CN" sz="1600" dirty="0" err="1"/>
              <a:t>a.age</a:t>
            </a:r>
            <a:endParaRPr kumimoji="1" lang="en-US" altLang="zh-CN" sz="1600" dirty="0"/>
          </a:p>
          <a:p>
            <a:r>
              <a:rPr kumimoji="1" lang="en-US" altLang="zh-CN" sz="1600" dirty="0"/>
              <a:t>Out[5]: 0</a:t>
            </a:r>
          </a:p>
          <a:p>
            <a:r>
              <a:rPr kumimoji="1" lang="en-US" altLang="zh-CN" sz="1600" dirty="0"/>
              <a:t>In [6]: </a:t>
            </a:r>
            <a:r>
              <a:rPr kumimoji="1" lang="en-US" altLang="zh-CN" sz="1600" dirty="0" err="1"/>
              <a:t>a.birthday</a:t>
            </a:r>
            <a:r>
              <a:rPr kumimoji="1" lang="en-US" altLang="zh-CN" sz="1600" dirty="0"/>
              <a:t>()</a:t>
            </a:r>
          </a:p>
          <a:p>
            <a:r>
              <a:rPr kumimoji="1" lang="en-US" altLang="zh-CN" sz="1600" dirty="0"/>
              <a:t>Happy birthday to </a:t>
            </a:r>
            <a:r>
              <a:rPr kumimoji="1" lang="en-US" altLang="zh-CN" sz="1600" dirty="0" err="1"/>
              <a:t>xiaoming</a:t>
            </a:r>
            <a:r>
              <a:rPr kumimoji="1" lang="en-US" altLang="zh-CN" sz="1600" dirty="0"/>
              <a:t> !!!</a:t>
            </a:r>
          </a:p>
          <a:p>
            <a:r>
              <a:rPr kumimoji="1" lang="en-US" altLang="zh-CN" sz="1600" dirty="0"/>
              <a:t>In [7]: </a:t>
            </a:r>
            <a:r>
              <a:rPr kumimoji="1" lang="en-US" altLang="zh-CN" sz="1600" dirty="0" err="1"/>
              <a:t>a.birthday</a:t>
            </a:r>
            <a:r>
              <a:rPr kumimoji="1" lang="en-US" altLang="zh-CN" sz="1600" dirty="0"/>
              <a:t>()</a:t>
            </a:r>
          </a:p>
          <a:p>
            <a:r>
              <a:rPr kumimoji="1" lang="en-US" altLang="zh-CN" sz="1600" dirty="0"/>
              <a:t>Happy birthday to </a:t>
            </a:r>
            <a:r>
              <a:rPr kumimoji="1" lang="en-US" altLang="zh-CN" sz="1600" dirty="0" err="1"/>
              <a:t>xiaoming</a:t>
            </a:r>
            <a:r>
              <a:rPr kumimoji="1" lang="en-US" altLang="zh-CN" sz="1600" dirty="0"/>
              <a:t> !!!</a:t>
            </a:r>
          </a:p>
          <a:p>
            <a:r>
              <a:rPr kumimoji="1" lang="en-US" altLang="zh-CN" sz="1600" dirty="0"/>
              <a:t>In [8]: </a:t>
            </a:r>
            <a:r>
              <a:rPr kumimoji="1" lang="en-US" altLang="zh-CN" sz="1600" dirty="0" err="1"/>
              <a:t>a.age</a:t>
            </a:r>
            <a:endParaRPr kumimoji="1" lang="en-US" altLang="zh-CN" sz="1600" dirty="0"/>
          </a:p>
          <a:p>
            <a:r>
              <a:rPr kumimoji="1" lang="en-US" altLang="zh-CN" sz="1600" dirty="0"/>
              <a:t>Out[8]: 2</a:t>
            </a:r>
          </a:p>
        </p:txBody>
      </p:sp>
    </p:spTree>
    <p:extLst>
      <p:ext uri="{BB962C8B-B14F-4D97-AF65-F5344CB8AC3E}">
        <p14:creationId xmlns:p14="http://schemas.microsoft.com/office/powerpoint/2010/main" val="2009261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4FC46-7253-EB4A-9746-0CD4C225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面向对象：举例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56516A-D2FB-7941-AC60-7BFC93FA00EC}"/>
              </a:ext>
            </a:extLst>
          </p:cNvPr>
          <p:cNvSpPr txBox="1"/>
          <p:nvPr/>
        </p:nvSpPr>
        <p:spPr>
          <a:xfrm>
            <a:off x="1259632" y="1628800"/>
            <a:ext cx="71320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 [21]: class Student(Person):</a:t>
            </a:r>
          </a:p>
          <a:p>
            <a:r>
              <a:rPr kumimoji="1" lang="en-US" altLang="zh-CN" dirty="0"/>
              <a:t>    ...:     </a:t>
            </a:r>
            <a:r>
              <a:rPr kumimoji="1" lang="en-US" altLang="zh-CN" dirty="0" err="1"/>
              <a:t>def</a:t>
            </a:r>
            <a:r>
              <a:rPr kumimoji="1" lang="en-US" altLang="zh-CN" dirty="0"/>
              <a:t> __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__(</a:t>
            </a:r>
            <a:r>
              <a:rPr kumimoji="1" lang="en-US" altLang="zh-CN" dirty="0" err="1"/>
              <a:t>self,name,age</a:t>
            </a:r>
            <a:r>
              <a:rPr kumimoji="1" lang="en-US" altLang="zh-CN" dirty="0"/>
              <a:t>=0,school='</a:t>
            </a:r>
            <a:r>
              <a:rPr kumimoji="1" lang="en-US" altLang="zh-CN" dirty="0" err="1"/>
              <a:t>bnu</a:t>
            </a:r>
            <a:r>
              <a:rPr kumimoji="1" lang="en-US" altLang="zh-CN" dirty="0"/>
              <a:t>'):</a:t>
            </a:r>
          </a:p>
          <a:p>
            <a:r>
              <a:rPr kumimoji="1" lang="en-US" altLang="zh-CN" dirty="0"/>
              <a:t>    ...:         Person.__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__(</a:t>
            </a:r>
            <a:r>
              <a:rPr kumimoji="1" lang="en-US" altLang="zh-CN" dirty="0" err="1"/>
              <a:t>self,name,age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...:         </a:t>
            </a:r>
            <a:r>
              <a:rPr kumimoji="1" lang="en-US" altLang="zh-CN" dirty="0" err="1"/>
              <a:t>self.school</a:t>
            </a:r>
            <a:r>
              <a:rPr kumimoji="1" lang="en-US" altLang="zh-CN" dirty="0"/>
              <a:t> = school</a:t>
            </a:r>
          </a:p>
          <a:p>
            <a:r>
              <a:rPr kumimoji="1" lang="en-US" altLang="zh-CN" dirty="0"/>
              <a:t>    ...:     </a:t>
            </a:r>
            <a:r>
              <a:rPr kumimoji="1" lang="en-US" altLang="zh-CN" dirty="0" err="1"/>
              <a:t>def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gotoschool</a:t>
            </a:r>
            <a:r>
              <a:rPr kumimoji="1" lang="en-US" altLang="zh-CN" dirty="0"/>
              <a:t>(self):</a:t>
            </a:r>
          </a:p>
          <a:p>
            <a:r>
              <a:rPr kumimoji="1" lang="en-US" altLang="zh-CN" dirty="0"/>
              <a:t>    ...:         print('%s go to the school %s!' % (</a:t>
            </a:r>
            <a:r>
              <a:rPr kumimoji="1" lang="en-US" altLang="zh-CN" dirty="0" err="1"/>
              <a:t>self.name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self.school</a:t>
            </a:r>
            <a:r>
              <a:rPr kumimoji="1" lang="en-US" altLang="zh-CN" dirty="0"/>
              <a:t>))</a:t>
            </a:r>
          </a:p>
          <a:p>
            <a:r>
              <a:rPr kumimoji="1" lang="en-US" altLang="zh-CN" dirty="0"/>
              <a:t>    ...: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[22]: b = Student('</a:t>
            </a:r>
            <a:r>
              <a:rPr kumimoji="1" lang="en-US" altLang="zh-CN" dirty="0" err="1"/>
              <a:t>hanmeimei</a:t>
            </a:r>
            <a:r>
              <a:rPr kumimoji="1" lang="en-US" altLang="zh-CN" dirty="0"/>
              <a:t>')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[23]: </a:t>
            </a:r>
            <a:r>
              <a:rPr kumimoji="1" lang="en-US" altLang="zh-CN" dirty="0" err="1"/>
              <a:t>b.gotoschool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hanmeimei</a:t>
            </a:r>
            <a:r>
              <a:rPr kumimoji="1" lang="en-US" altLang="zh-CN" dirty="0"/>
              <a:t> go to the school </a:t>
            </a:r>
            <a:r>
              <a:rPr kumimoji="1" lang="en-US" altLang="zh-CN" dirty="0" err="1"/>
              <a:t>bnu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98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9987-1137-894A-80C2-2913927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标准库：有序类型的共同操作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C23178D-736D-ED4A-9F86-153F5FC0B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70443"/>
              </p:ext>
            </p:extLst>
          </p:nvPr>
        </p:nvGraphicFramePr>
        <p:xfrm>
          <a:off x="457200" y="1340768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747954332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3116037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 in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如果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在序列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中，返回</a:t>
                      </a:r>
                      <a:r>
                        <a:rPr lang="en-US" altLang="zh-Hans" dirty="0"/>
                        <a:t>True</a:t>
                      </a:r>
                      <a:r>
                        <a:rPr lang="zh-Hans" altLang="en-US" dirty="0"/>
                        <a:t>，否则返回</a:t>
                      </a:r>
                      <a:r>
                        <a:rPr lang="en-US" altLang="zh-Hans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 not in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如果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不在序列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中，返回</a:t>
                      </a:r>
                      <a:r>
                        <a:rPr lang="en-US" altLang="zh-Hans" dirty="0"/>
                        <a:t>True</a:t>
                      </a:r>
                      <a:r>
                        <a:rPr lang="zh-Hans" altLang="en-US" dirty="0"/>
                        <a:t>，否则返回</a:t>
                      </a:r>
                      <a:r>
                        <a:rPr lang="en-US" altLang="zh-Hans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 + 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和</a:t>
                      </a:r>
                      <a:r>
                        <a:rPr lang="en-US" altLang="zh-Hans" dirty="0"/>
                        <a:t>t</a:t>
                      </a:r>
                      <a:r>
                        <a:rPr lang="zh-Hans" altLang="en-US" dirty="0"/>
                        <a:t>拼接，如果两个序列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和</a:t>
                      </a:r>
                      <a:r>
                        <a:rPr lang="en-US" altLang="zh-Hans" dirty="0"/>
                        <a:t>t</a:t>
                      </a:r>
                      <a:r>
                        <a:rPr lang="zh-Hans" altLang="en-US" dirty="0"/>
                        <a:t>的数据类型相同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s*n   n*s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中的元素重复</a:t>
                      </a:r>
                      <a:r>
                        <a:rPr lang="en-US" altLang="zh-Hans" dirty="0"/>
                        <a:t>n</a:t>
                      </a:r>
                      <a:r>
                        <a:rPr lang="zh-Hans" altLang="en-US" dirty="0"/>
                        <a:t>次，形成新的序列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的索引值为</a:t>
                      </a:r>
                      <a:r>
                        <a:rPr lang="en-US" altLang="zh-Hans" dirty="0" err="1"/>
                        <a:t>i</a:t>
                      </a:r>
                      <a:r>
                        <a:rPr lang="zh-Hans" altLang="en-US" dirty="0"/>
                        <a:t>的元素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s[</a:t>
                      </a:r>
                      <a:r>
                        <a:rPr lang="en-US" altLang="zh-CN" dirty="0" err="1"/>
                        <a:t>i:j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的从</a:t>
                      </a:r>
                      <a:r>
                        <a:rPr lang="en-US" altLang="zh-Hans" dirty="0" err="1"/>
                        <a:t>i</a:t>
                      </a:r>
                      <a:r>
                        <a:rPr lang="zh-Hans" altLang="en-US" dirty="0"/>
                        <a:t>到</a:t>
                      </a:r>
                      <a:r>
                        <a:rPr lang="en-US" altLang="zh-Hans" dirty="0"/>
                        <a:t>j</a:t>
                      </a:r>
                      <a:r>
                        <a:rPr lang="zh-Hans" altLang="en-US" dirty="0"/>
                        <a:t>的切片，包括</a:t>
                      </a:r>
                      <a:r>
                        <a:rPr lang="en-US" altLang="zh-Hans" dirty="0" err="1"/>
                        <a:t>i</a:t>
                      </a:r>
                      <a:r>
                        <a:rPr lang="zh-Hans" altLang="en-US" dirty="0"/>
                        <a:t>，不包括</a:t>
                      </a:r>
                      <a:r>
                        <a:rPr lang="en-US" altLang="zh-Hans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5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s[</a:t>
                      </a:r>
                      <a:r>
                        <a:rPr lang="en-US" altLang="zh-CN" dirty="0" err="1"/>
                        <a:t>i:j:k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的切片，以</a:t>
                      </a:r>
                      <a:r>
                        <a:rPr lang="en-US" altLang="zh-Hans" dirty="0"/>
                        <a:t>k</a:t>
                      </a:r>
                      <a:r>
                        <a:rPr lang="zh-Hans" altLang="en-US" dirty="0"/>
                        <a:t>为步长，从</a:t>
                      </a:r>
                      <a:r>
                        <a:rPr lang="en-US" altLang="zh-Hans" dirty="0" err="1"/>
                        <a:t>i</a:t>
                      </a:r>
                      <a:r>
                        <a:rPr lang="zh-Hans" altLang="en-US" dirty="0"/>
                        <a:t>开始到</a:t>
                      </a:r>
                      <a:r>
                        <a:rPr lang="en-US" altLang="zh-Hans" dirty="0"/>
                        <a:t>j</a:t>
                      </a:r>
                      <a:r>
                        <a:rPr lang="zh-Hans" altLang="en-US" dirty="0"/>
                        <a:t>结束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的长度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min(s)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中的最小值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5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max(s)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中的最大值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0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s.index</a:t>
                      </a:r>
                      <a:r>
                        <a:rPr lang="en-US" altLang="zh-CN" dirty="0"/>
                        <a:t>(x[,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[,j]])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在序列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或者切片</a:t>
                      </a:r>
                      <a:r>
                        <a:rPr lang="en-US" altLang="zh-Hans" dirty="0"/>
                        <a:t>s[</a:t>
                      </a:r>
                      <a:r>
                        <a:rPr lang="en-US" altLang="zh-Hans" dirty="0" err="1"/>
                        <a:t>i:j</a:t>
                      </a:r>
                      <a:r>
                        <a:rPr lang="en-US" altLang="zh-Hans" dirty="0"/>
                        <a:t>]</a:t>
                      </a:r>
                      <a:r>
                        <a:rPr lang="zh-Hans" altLang="en-US" dirty="0"/>
                        <a:t>中第一次出现的索引值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9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s.count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返回序列</a:t>
                      </a:r>
                      <a:r>
                        <a:rPr lang="en-US" altLang="zh-Hans" dirty="0"/>
                        <a:t>s</a:t>
                      </a:r>
                      <a:r>
                        <a:rPr lang="zh-Hans" altLang="en-US" dirty="0"/>
                        <a:t>中，元素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出现的次数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4531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EC04DEB-27FD-F347-A762-39A54DF1C636}"/>
              </a:ext>
            </a:extLst>
          </p:cNvPr>
          <p:cNvSpPr txBox="1"/>
          <p:nvPr/>
        </p:nvSpPr>
        <p:spPr>
          <a:xfrm>
            <a:off x="1979712" y="6308725"/>
            <a:ext cx="568863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Hans" altLang="en-US" sz="2000" dirty="0"/>
              <a:t>列表、元组、字符串及其衍生类型的共同操作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7465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9987-1137-894A-80C2-2913927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标准库：列表类型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C23178D-736D-ED4A-9F86-153F5FC0B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592037"/>
              </p:ext>
            </p:extLst>
          </p:nvPr>
        </p:nvGraphicFramePr>
        <p:xfrm>
          <a:off x="457200" y="1600200"/>
          <a:ext cx="8229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2747954332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3116037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List1.append(x)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在列表末尾追加元素</a:t>
                      </a:r>
                      <a:r>
                        <a:rPr lang="en-US" altLang="zh-Hans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List1.extend(w)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增加多个元素，</a:t>
                      </a:r>
                      <a:r>
                        <a:rPr lang="en-US" altLang="zh-Hans" dirty="0"/>
                        <a:t>w</a:t>
                      </a:r>
                      <a:r>
                        <a:rPr lang="zh-Hans" altLang="en-US" dirty="0"/>
                        <a:t>是可迭代对象，将</a:t>
                      </a:r>
                      <a:r>
                        <a:rPr lang="en-US" altLang="zh-Hans" dirty="0"/>
                        <a:t>w</a:t>
                      </a:r>
                      <a:r>
                        <a:rPr lang="zh-Hans" altLang="en-US" dirty="0"/>
                        <a:t>迭代得到的对象都增加到</a:t>
                      </a:r>
                      <a:r>
                        <a:rPr lang="en-US" altLang="zh-Hans" dirty="0"/>
                        <a:t>List1</a:t>
                      </a:r>
                      <a:r>
                        <a:rPr lang="zh-Hans" altLang="en-US" dirty="0"/>
                        <a:t>的末尾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List1.insert(</a:t>
                      </a:r>
                      <a:r>
                        <a:rPr lang="en-US" altLang="zh-CN" dirty="0" err="1"/>
                        <a:t>i,x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在索引值为</a:t>
                      </a:r>
                      <a:r>
                        <a:rPr lang="en-US" altLang="zh-Hans" dirty="0" err="1"/>
                        <a:t>i</a:t>
                      </a:r>
                      <a:r>
                        <a:rPr lang="zh-Hans" altLang="en-US" dirty="0"/>
                        <a:t>的地方插入元素</a:t>
                      </a:r>
                      <a:r>
                        <a:rPr lang="en-US" altLang="zh-Hans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List1.pop()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删除列表末尾的元素，并将其作为返回值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List1.pop(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删除并返回索引值为</a:t>
                      </a:r>
                      <a:r>
                        <a:rPr lang="en-US" altLang="zh-Hans" dirty="0" err="1"/>
                        <a:t>i</a:t>
                      </a:r>
                      <a:r>
                        <a:rPr lang="zh-Hans" altLang="en-US" dirty="0"/>
                        <a:t>的元素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List1.count(x)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返回列表中元素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出现的次数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5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List1.remove(x)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移除列表中第一次出现的元素</a:t>
                      </a:r>
                      <a:r>
                        <a:rPr lang="en-US" altLang="zh-Hans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List1.sort()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升序排列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List1.reverse()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降序排列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5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List1.index(</a:t>
                      </a:r>
                      <a:r>
                        <a:rPr lang="en-US" altLang="zh-CN" dirty="0" err="1"/>
                        <a:t>x,start,end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返回列表</a:t>
                      </a:r>
                      <a:r>
                        <a:rPr lang="en-US" altLang="zh-Hans" dirty="0"/>
                        <a:t>List1</a:t>
                      </a:r>
                      <a:r>
                        <a:rPr lang="zh-Hans" altLang="en-US" dirty="0"/>
                        <a:t>或列表切片</a:t>
                      </a:r>
                      <a:r>
                        <a:rPr lang="en-US" altLang="zh-Hans" dirty="0"/>
                        <a:t>List1[</a:t>
                      </a:r>
                      <a:r>
                        <a:rPr lang="en-US" altLang="zh-Hans" dirty="0" err="1"/>
                        <a:t>start:end</a:t>
                      </a:r>
                      <a:r>
                        <a:rPr lang="en-US" altLang="zh-Hans" dirty="0"/>
                        <a:t>]</a:t>
                      </a:r>
                      <a:r>
                        <a:rPr lang="zh-Hans" altLang="en-US" dirty="0"/>
                        <a:t>中元素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第一次出现的索引值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364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533C0A-8FB6-464A-B7E9-490AB74D1B68}"/>
              </a:ext>
            </a:extLst>
          </p:cNvPr>
          <p:cNvSpPr txBox="1"/>
          <p:nvPr/>
        </p:nvSpPr>
        <p:spPr>
          <a:xfrm>
            <a:off x="1979712" y="6308725"/>
            <a:ext cx="457198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Hans" altLang="en-US" sz="2000" dirty="0"/>
              <a:t>使用 </a:t>
            </a:r>
            <a:r>
              <a:rPr kumimoji="1" lang="en-US" altLang="zh-Hans" sz="2000" dirty="0"/>
              <a:t>list()  </a:t>
            </a:r>
            <a:r>
              <a:rPr kumimoji="1" lang="zh-Hans" altLang="en-US" sz="2000" dirty="0"/>
              <a:t>或直接用 </a:t>
            </a:r>
            <a:r>
              <a:rPr kumimoji="1" lang="en-US" altLang="zh-Hans" sz="2000" dirty="0"/>
              <a:t>[] </a:t>
            </a:r>
            <a:r>
              <a:rPr kumimoji="1" lang="zh-Hans" altLang="en-US" sz="2000" dirty="0"/>
              <a:t>创建列表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1904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9987-1137-894A-80C2-2913927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标准库：字符串类型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C23178D-736D-ED4A-9F86-153F5FC0B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12729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2747954332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3116037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str.find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返回字符串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出现在</a:t>
                      </a:r>
                      <a:r>
                        <a:rPr lang="en-US" altLang="zh-Hans" dirty="0" err="1"/>
                        <a:t>str</a:t>
                      </a:r>
                      <a:r>
                        <a:rPr lang="zh-Hans" altLang="en-US" dirty="0"/>
                        <a:t>中的最左边的位置，不存在返回</a:t>
                      </a:r>
                      <a:r>
                        <a:rPr lang="en-US" altLang="zh-Hans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str.index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dirty="0"/>
                        <a:t>返回字符串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出现在</a:t>
                      </a:r>
                      <a:r>
                        <a:rPr lang="en-US" altLang="zh-Hans" dirty="0" err="1"/>
                        <a:t>str</a:t>
                      </a:r>
                      <a:r>
                        <a:rPr lang="zh-Hans" altLang="en-US" dirty="0"/>
                        <a:t>中的最左边的位置，不存在会报错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str.rfind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返回字符串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出现在</a:t>
                      </a:r>
                      <a:r>
                        <a:rPr lang="en-US" altLang="zh-Hans" dirty="0" err="1"/>
                        <a:t>str</a:t>
                      </a:r>
                      <a:r>
                        <a:rPr lang="zh-Hans" altLang="en-US" dirty="0"/>
                        <a:t>中的最右边的位置，不存在返回</a:t>
                      </a:r>
                      <a:r>
                        <a:rPr lang="en-US" altLang="zh-Hans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str.rindex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dirty="0"/>
                        <a:t>返回字符串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出现在</a:t>
                      </a:r>
                      <a:r>
                        <a:rPr lang="en-US" altLang="zh-Hans" dirty="0" err="1"/>
                        <a:t>str</a:t>
                      </a:r>
                      <a:r>
                        <a:rPr lang="zh-Hans" altLang="en-US" dirty="0"/>
                        <a:t>中的最右边的位置，不存在会报错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str.startswith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为字符串或者字符串组成的元组，如果</a:t>
                      </a:r>
                      <a:r>
                        <a:rPr lang="en-US" altLang="zh-Hans" dirty="0" err="1"/>
                        <a:t>str</a:t>
                      </a:r>
                      <a:r>
                        <a:rPr lang="zh-Hans" altLang="en-US" dirty="0"/>
                        <a:t>以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或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元组中的某一元素开头，则返回</a:t>
                      </a:r>
                      <a:r>
                        <a:rPr lang="en-US" altLang="zh-Hans" dirty="0"/>
                        <a:t>True</a:t>
                      </a:r>
                      <a:r>
                        <a:rPr lang="zh-Hans" altLang="en-US" dirty="0"/>
                        <a:t>，否则返回</a:t>
                      </a:r>
                      <a:r>
                        <a:rPr lang="en-US" altLang="zh-Hans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str.endswith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为字符串或者字符串组成的元组，如果</a:t>
                      </a:r>
                      <a:r>
                        <a:rPr lang="en-US" altLang="zh-Hans" dirty="0" err="1"/>
                        <a:t>str</a:t>
                      </a:r>
                      <a:r>
                        <a:rPr lang="zh-Hans" altLang="en-US" dirty="0"/>
                        <a:t>以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或</a:t>
                      </a:r>
                      <a:r>
                        <a:rPr lang="en-US" altLang="zh-Hans" dirty="0"/>
                        <a:t>x</a:t>
                      </a:r>
                      <a:r>
                        <a:rPr lang="zh-Hans" altLang="en-US" dirty="0"/>
                        <a:t>元组中的某一元素结尾，则返回</a:t>
                      </a:r>
                      <a:r>
                        <a:rPr lang="en-US" altLang="zh-Hans" dirty="0"/>
                        <a:t>True</a:t>
                      </a:r>
                      <a:r>
                        <a:rPr lang="zh-Hans" altLang="en-US" dirty="0"/>
                        <a:t>，否则返回</a:t>
                      </a:r>
                      <a:r>
                        <a:rPr lang="en-US" altLang="zh-Hans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5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str.strip</a:t>
                      </a:r>
                      <a:r>
                        <a:rPr lang="en-US" altLang="zh-CN" dirty="0"/>
                        <a:t>([chars])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删去对象开始和结尾处与字符</a:t>
                      </a:r>
                      <a:r>
                        <a:rPr lang="en-US" altLang="zh-Hans" dirty="0"/>
                        <a:t>chars</a:t>
                      </a:r>
                      <a:r>
                        <a:rPr lang="zh-Hans" altLang="en-US" dirty="0"/>
                        <a:t>相同的部分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str.rstrip</a:t>
                      </a:r>
                      <a:r>
                        <a:rPr lang="en-US" altLang="zh-CN" dirty="0"/>
                        <a:t>([chars])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删去对象结尾处与字符</a:t>
                      </a:r>
                      <a:r>
                        <a:rPr lang="en-US" altLang="zh-Hans" dirty="0"/>
                        <a:t>chars</a:t>
                      </a:r>
                      <a:r>
                        <a:rPr lang="zh-Hans" altLang="en-US" dirty="0"/>
                        <a:t>相同的部分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503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9057" y="2967335"/>
            <a:ext cx="636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 Be Continued</a:t>
            </a:r>
            <a:r>
              <a:rPr lang="mr-IN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…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7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C644-4CD2-1C4D-A2D3-212C9996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课程内容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B3057-2EC4-874D-A4CF-E30C74A63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讲这些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358D8-D3E6-3543-8735-BEEC1635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566493"/>
          </a:xfrm>
        </p:spPr>
        <p:txBody>
          <a:bodyPr/>
          <a:lstStyle/>
          <a:p>
            <a:r>
              <a:rPr kumimoji="1" lang="zh-Hans" altLang="en-US" dirty="0"/>
              <a:t>零基础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入门</a:t>
            </a:r>
            <a:endParaRPr kumimoji="1" lang="en-US" altLang="zh-Hans" dirty="0"/>
          </a:p>
          <a:p>
            <a:r>
              <a:rPr kumimoji="1" lang="zh-Hans" altLang="en-US" dirty="0"/>
              <a:t>科学计算入门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Numpy</a:t>
            </a:r>
            <a:r>
              <a:rPr kumimoji="1" lang="en-US" altLang="zh-Hans" dirty="0"/>
              <a:t>, </a:t>
            </a:r>
            <a:r>
              <a:rPr kumimoji="1" lang="en-US" altLang="zh-Hans" dirty="0" err="1"/>
              <a:t>Scipy</a:t>
            </a:r>
            <a:endParaRPr kumimoji="1" lang="en-US" altLang="zh-Hans" dirty="0"/>
          </a:p>
          <a:p>
            <a:r>
              <a:rPr kumimoji="1" lang="zh-Hans" altLang="en-US" dirty="0"/>
              <a:t>数据可视化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matplotlib</a:t>
            </a:r>
            <a:endParaRPr kumimoji="1" lang="en-US" altLang="zh-Hans" dirty="0"/>
          </a:p>
          <a:p>
            <a:r>
              <a:rPr kumimoji="1" lang="zh-Hans" altLang="en-US" dirty="0"/>
              <a:t>开源的地理数据处理库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GDAL, </a:t>
            </a:r>
            <a:r>
              <a:rPr kumimoji="1" lang="en-US" altLang="zh-Hans" dirty="0" err="1"/>
              <a:t>Basemap</a:t>
            </a:r>
            <a:r>
              <a:rPr kumimoji="1" lang="en-US" altLang="zh-Hans" dirty="0"/>
              <a:t>, …</a:t>
            </a:r>
          </a:p>
          <a:p>
            <a:r>
              <a:rPr kumimoji="1" lang="zh-Hans" altLang="en-US" dirty="0"/>
              <a:t>机器学习入门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Scikit</a:t>
            </a:r>
            <a:r>
              <a:rPr kumimoji="1" lang="en-US" altLang="zh-Hans" dirty="0"/>
              <a:t>-learn</a:t>
            </a:r>
          </a:p>
          <a:p>
            <a:r>
              <a:rPr kumimoji="1" lang="zh-Hans" altLang="en-US" dirty="0"/>
              <a:t>高性能编程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并行</a:t>
            </a:r>
            <a:r>
              <a:rPr kumimoji="1" lang="en-US" altLang="zh-Hans" dirty="0"/>
              <a:t>, </a:t>
            </a:r>
            <a:r>
              <a:rPr kumimoji="1" lang="zh-Hans" altLang="en-US" dirty="0"/>
              <a:t>加速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A09135-F010-164F-B492-AEE9BAB9E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Hans" altLang="en-US" dirty="0"/>
              <a:t>不讲这些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52FE11-51B8-724F-A491-2A48BC3C29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Hans" dirty="0"/>
              <a:t>Web</a:t>
            </a:r>
            <a:r>
              <a:rPr kumimoji="1" lang="zh-Hans" altLang="en-US" dirty="0"/>
              <a:t>开发</a:t>
            </a:r>
            <a:endParaRPr kumimoji="1" lang="en-US" altLang="zh-Hans" dirty="0"/>
          </a:p>
          <a:p>
            <a:r>
              <a:rPr kumimoji="1" lang="en-US" altLang="zh-Hans" dirty="0"/>
              <a:t>GUI</a:t>
            </a:r>
            <a:r>
              <a:rPr kumimoji="1" lang="zh-Hans" altLang="en-US" dirty="0"/>
              <a:t>开发</a:t>
            </a:r>
            <a:endParaRPr kumimoji="1" lang="en-US" altLang="zh-Hans" dirty="0"/>
          </a:p>
          <a:p>
            <a:r>
              <a:rPr kumimoji="1" lang="en-US" altLang="zh-Hans" dirty="0"/>
              <a:t>ArcGIS</a:t>
            </a:r>
            <a:r>
              <a:rPr kumimoji="1" lang="zh-Hans" altLang="en-US" dirty="0"/>
              <a:t>相关</a:t>
            </a:r>
            <a:endParaRPr kumimoji="1" lang="en-US" altLang="zh-Hans" dirty="0"/>
          </a:p>
          <a:p>
            <a:r>
              <a:rPr kumimoji="1" lang="zh-Hans" altLang="en-US" dirty="0"/>
              <a:t>深度学习相关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80CD4-B245-8B40-BCA4-E82FA48E187A}"/>
              </a:ext>
            </a:extLst>
          </p:cNvPr>
          <p:cNvSpPr txBox="1"/>
          <p:nvPr/>
        </p:nvSpPr>
        <p:spPr>
          <a:xfrm>
            <a:off x="4901716" y="4150519"/>
            <a:ext cx="3785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时间有限，必需有所取舍</a:t>
            </a:r>
            <a:endParaRPr kumimoji="1" lang="en-US" altLang="zh-Han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全部使用开源软件</a:t>
            </a:r>
            <a:endParaRPr kumimoji="1" lang="en-US" altLang="zh-Han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密切结合地理科学需求</a:t>
            </a:r>
            <a:endParaRPr kumimoji="1" lang="en-US" altLang="zh-Han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反映大数据、人工智能的趋势（但是没时间深入讲）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59B7B-1CE0-294E-BBAF-F42B71EF545F}"/>
              </a:ext>
            </a:extLst>
          </p:cNvPr>
          <p:cNvSpPr/>
          <p:nvPr/>
        </p:nvSpPr>
        <p:spPr>
          <a:xfrm>
            <a:off x="3563888" y="5999424"/>
            <a:ext cx="5314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</a:rPr>
              <a:t>最后一次课随堂考试！</a:t>
            </a:r>
          </a:p>
        </p:txBody>
      </p:sp>
    </p:spTree>
    <p:extLst>
      <p:ext uri="{BB962C8B-B14F-4D97-AF65-F5344CB8AC3E}">
        <p14:creationId xmlns:p14="http://schemas.microsoft.com/office/powerpoint/2010/main" val="42852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9A163F7-821A-C448-A1C0-375A409BCB90}"/>
              </a:ext>
            </a:extLst>
          </p:cNvPr>
          <p:cNvSpPr/>
          <p:nvPr/>
        </p:nvSpPr>
        <p:spPr>
          <a:xfrm>
            <a:off x="149649" y="836712"/>
            <a:ext cx="2039776" cy="40324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5048E6B-F07C-AD44-B6FA-41FE4539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60" y="44624"/>
            <a:ext cx="3657968" cy="773449"/>
          </a:xfrm>
        </p:spPr>
        <p:txBody>
          <a:bodyPr/>
          <a:lstStyle/>
          <a:p>
            <a:r>
              <a:rPr kumimoji="1" lang="zh-Hans" altLang="en-US" dirty="0"/>
              <a:t>参考书</a:t>
            </a:r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376476-BFB6-8241-9C37-21594B001A7B}"/>
              </a:ext>
            </a:extLst>
          </p:cNvPr>
          <p:cNvGrpSpPr/>
          <p:nvPr/>
        </p:nvGrpSpPr>
        <p:grpSpPr>
          <a:xfrm>
            <a:off x="2267744" y="1148962"/>
            <a:ext cx="1893602" cy="3419691"/>
            <a:chOff x="467545" y="1268761"/>
            <a:chExt cx="1893602" cy="3419691"/>
          </a:xfrm>
        </p:grpSpPr>
        <p:pic>
          <p:nvPicPr>
            <p:cNvPr id="2052" name="Picture 4" descr="趣学Python (美)布里格斯(Jason R.Briggs) 著;尹哲 译 著作 程序设计（新）专业科技">
              <a:extLst>
                <a:ext uri="{FF2B5EF4-FFF2-40B4-BE49-F238E27FC236}">
                  <a16:creationId xmlns:a16="http://schemas.microsoft.com/office/drawing/2014/main" id="{2AFED86B-AD11-FE43-A210-BF1FE0662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5" r="15839"/>
            <a:stretch/>
          </p:blipFill>
          <p:spPr bwMode="auto">
            <a:xfrm>
              <a:off x="467545" y="1268761"/>
              <a:ext cx="1893602" cy="2721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5C74E02-2140-8142-986E-CE3BB05B068B}"/>
                </a:ext>
              </a:extLst>
            </p:cNvPr>
            <p:cNvSpPr txBox="1"/>
            <p:nvPr/>
          </p:nvSpPr>
          <p:spPr>
            <a:xfrm>
              <a:off x="494198" y="4042121"/>
              <a:ext cx="1666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s" altLang="en-US" dirty="0">
                  <a:latin typeface="+mn-ea"/>
                  <a:ea typeface="+mn-ea"/>
                </a:rPr>
                <a:t>再不学</a:t>
              </a:r>
              <a:r>
                <a:rPr kumimoji="1" lang="en-US" altLang="zh-Hans" dirty="0">
                  <a:latin typeface="+mn-ea"/>
                  <a:ea typeface="+mn-ea"/>
                </a:rPr>
                <a:t>python</a:t>
              </a:r>
            </a:p>
            <a:p>
              <a:r>
                <a:rPr kumimoji="1" lang="zh-Hans" altLang="en-US" dirty="0">
                  <a:latin typeface="+mn-ea"/>
                  <a:ea typeface="+mn-ea"/>
                </a:rPr>
                <a:t>赶不上小学生</a:t>
              </a:r>
              <a:endParaRPr kumimoji="1"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8D7DB1-B3CF-8241-AC4A-5893AE5BF7D7}"/>
              </a:ext>
            </a:extLst>
          </p:cNvPr>
          <p:cNvGrpSpPr/>
          <p:nvPr/>
        </p:nvGrpSpPr>
        <p:grpSpPr>
          <a:xfrm>
            <a:off x="149649" y="951609"/>
            <a:ext cx="2031325" cy="3834572"/>
            <a:chOff x="2780487" y="1387127"/>
            <a:chExt cx="2150534" cy="3741915"/>
          </a:xfrm>
        </p:grpSpPr>
        <p:pic>
          <p:nvPicPr>
            <p:cNvPr id="2050" name="Picture 2" descr="PYTHON地理数据处理 书籍 计算机 Python地理数据处理">
              <a:extLst>
                <a:ext uri="{FF2B5EF4-FFF2-40B4-BE49-F238E27FC236}">
                  <a16:creationId xmlns:a16="http://schemas.microsoft.com/office/drawing/2014/main" id="{DF39B0C0-A9F4-1E41-88D1-F76DF6796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387127"/>
              <a:ext cx="1990441" cy="2708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379E78-6618-4B4E-8481-C15801EFA052}"/>
                </a:ext>
              </a:extLst>
            </p:cNvPr>
            <p:cNvSpPr txBox="1"/>
            <p:nvPr/>
          </p:nvSpPr>
          <p:spPr>
            <a:xfrm>
              <a:off x="2780487" y="4077854"/>
              <a:ext cx="2150534" cy="105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s" altLang="en-US" dirty="0">
                  <a:latin typeface="+mn-ea"/>
                  <a:ea typeface="+mn-ea"/>
                </a:rPr>
                <a:t>部分代替</a:t>
              </a:r>
              <a:r>
                <a:rPr kumimoji="1" lang="en-US" altLang="zh-Hans" dirty="0">
                  <a:latin typeface="+mn-ea"/>
                  <a:ea typeface="+mn-ea"/>
                </a:rPr>
                <a:t>ArcGIS</a:t>
              </a:r>
            </a:p>
            <a:p>
              <a:r>
                <a:rPr kumimoji="1" lang="zh-Hans" altLang="en-US" dirty="0">
                  <a:latin typeface="+mn-ea"/>
                  <a:ea typeface="+mn-ea"/>
                </a:rPr>
                <a:t>通吃各种地理数据</a:t>
              </a:r>
              <a:endParaRPr kumimoji="1" lang="en-US" altLang="zh-Hans" dirty="0">
                <a:latin typeface="+mn-ea"/>
                <a:ea typeface="+mn-ea"/>
              </a:endParaRPr>
            </a:p>
            <a:p>
              <a:pPr algn="ctr"/>
              <a:r>
                <a:rPr kumimoji="1"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主力教材</a:t>
              </a:r>
              <a:endParaRPr kumimoji="1"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C4827A-9EED-E84C-9570-C56CFC4BAE32}"/>
              </a:ext>
            </a:extLst>
          </p:cNvPr>
          <p:cNvGrpSpPr/>
          <p:nvPr/>
        </p:nvGrpSpPr>
        <p:grpSpPr>
          <a:xfrm>
            <a:off x="4210539" y="289"/>
            <a:ext cx="2589876" cy="3284695"/>
            <a:chOff x="4336896" y="529542"/>
            <a:chExt cx="2589876" cy="328469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B0DCD0-587F-504D-A05D-09949AC67F47}"/>
                </a:ext>
              </a:extLst>
            </p:cNvPr>
            <p:cNvSpPr txBox="1"/>
            <p:nvPr/>
          </p:nvSpPr>
          <p:spPr>
            <a:xfrm>
              <a:off x="4336896" y="3444905"/>
              <a:ext cx="2589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s" altLang="en-US" dirty="0">
                  <a:latin typeface="+mn-ea"/>
                  <a:ea typeface="+mn-ea"/>
                </a:rPr>
                <a:t>嫌</a:t>
              </a:r>
              <a:r>
                <a:rPr kumimoji="1" lang="en-US" altLang="zh-Hans" dirty="0">
                  <a:latin typeface="+mn-ea"/>
                  <a:ea typeface="+mn-ea"/>
                </a:rPr>
                <a:t>python</a:t>
              </a:r>
              <a:r>
                <a:rPr kumimoji="1" lang="zh-Hans" altLang="en-US" dirty="0">
                  <a:latin typeface="+mn-ea"/>
                  <a:ea typeface="+mn-ea"/>
                </a:rPr>
                <a:t>慢，看这本书</a:t>
              </a:r>
              <a:endParaRPr kumimoji="1" lang="zh-CN" altLang="en-US" dirty="0">
                <a:latin typeface="+mn-ea"/>
                <a:ea typeface="+mn-ea"/>
              </a:endParaRPr>
            </a:p>
          </p:txBody>
        </p:sp>
        <p:pic>
          <p:nvPicPr>
            <p:cNvPr id="2054" name="Picture 6" descr="Python高性能编程">
              <a:extLst>
                <a:ext uri="{FF2B5EF4-FFF2-40B4-BE49-F238E27FC236}">
                  <a16:creationId xmlns:a16="http://schemas.microsoft.com/office/drawing/2014/main" id="{5C12C818-AE54-0142-A64A-239B3CD006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2" r="9172"/>
            <a:stretch/>
          </p:blipFill>
          <p:spPr bwMode="auto">
            <a:xfrm>
              <a:off x="4490948" y="529542"/>
              <a:ext cx="2327641" cy="285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3DAF45-ABA3-B048-8A2D-3D0454F1F488}"/>
              </a:ext>
            </a:extLst>
          </p:cNvPr>
          <p:cNvGrpSpPr/>
          <p:nvPr/>
        </p:nvGrpSpPr>
        <p:grpSpPr>
          <a:xfrm>
            <a:off x="6707941" y="-8995"/>
            <a:ext cx="2365121" cy="3293979"/>
            <a:chOff x="6469276" y="641501"/>
            <a:chExt cx="2365121" cy="3293979"/>
          </a:xfrm>
        </p:grpSpPr>
        <p:pic>
          <p:nvPicPr>
            <p:cNvPr id="2056" name="Picture 8" descr="Python科学计算第2版 张若愚 著 程序设计（新）专业科技 新华书店正版图书籍 清华大学出版社">
              <a:extLst>
                <a:ext uri="{FF2B5EF4-FFF2-40B4-BE49-F238E27FC236}">
                  <a16:creationId xmlns:a16="http://schemas.microsoft.com/office/drawing/2014/main" id="{BF41FAB6-D8A4-5048-92BB-CFE048127F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42" r="10442"/>
            <a:stretch/>
          </p:blipFill>
          <p:spPr bwMode="auto">
            <a:xfrm>
              <a:off x="6469276" y="641501"/>
              <a:ext cx="2365121" cy="298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0AB4AEC-C8A5-2048-A02E-20067D30C59E}"/>
                </a:ext>
              </a:extLst>
            </p:cNvPr>
            <p:cNvSpPr txBox="1"/>
            <p:nvPr/>
          </p:nvSpPr>
          <p:spPr>
            <a:xfrm>
              <a:off x="6843901" y="3566148"/>
              <a:ext cx="161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Hans" altLang="en-US" dirty="0">
                  <a:latin typeface="+mn-ea"/>
                  <a:ea typeface="+mn-ea"/>
                </a:rPr>
                <a:t>科学计算必备</a:t>
              </a:r>
              <a:endParaRPr kumimoji="1"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DE83867-0EF3-B046-8C0E-84B157126E88}"/>
              </a:ext>
            </a:extLst>
          </p:cNvPr>
          <p:cNvGrpSpPr/>
          <p:nvPr/>
        </p:nvGrpSpPr>
        <p:grpSpPr>
          <a:xfrm>
            <a:off x="4095234" y="3281893"/>
            <a:ext cx="2492990" cy="3506130"/>
            <a:chOff x="4210540" y="3281893"/>
            <a:chExt cx="2492990" cy="3506130"/>
          </a:xfrm>
        </p:grpSpPr>
        <p:pic>
          <p:nvPicPr>
            <p:cNvPr id="1026" name="Picture 2" descr="官方正版 Python数据分析 python模块数据分析 编程教程教材 pandas入门书籍  python面向对象应用程序设计教程 让数据可视化">
              <a:extLst>
                <a:ext uri="{FF2B5EF4-FFF2-40B4-BE49-F238E27FC236}">
                  <a16:creationId xmlns:a16="http://schemas.microsoft.com/office/drawing/2014/main" id="{978751BB-A1E5-9A43-A75D-4FFBAECFA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2079" r="11174" b="3849"/>
            <a:stretch/>
          </p:blipFill>
          <p:spPr bwMode="auto">
            <a:xfrm>
              <a:off x="4307846" y="3281893"/>
              <a:ext cx="2298376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8723DF5-B3B1-714C-856E-96368873F1D1}"/>
                </a:ext>
              </a:extLst>
            </p:cNvPr>
            <p:cNvSpPr txBox="1"/>
            <p:nvPr/>
          </p:nvSpPr>
          <p:spPr>
            <a:xfrm>
              <a:off x="4210540" y="6141692"/>
              <a:ext cx="2492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Hans" altLang="en-US" dirty="0">
                  <a:latin typeface="+mn-ea"/>
                  <a:ea typeface="+mn-ea"/>
                </a:rPr>
                <a:t>数据分析、可视化、数据库、外部集成</a:t>
              </a:r>
              <a:endParaRPr kumimoji="1"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89F90F-9F3B-9346-B587-347DEEF5E0C7}"/>
              </a:ext>
            </a:extLst>
          </p:cNvPr>
          <p:cNvGrpSpPr/>
          <p:nvPr/>
        </p:nvGrpSpPr>
        <p:grpSpPr>
          <a:xfrm>
            <a:off x="6588224" y="3261139"/>
            <a:ext cx="2492990" cy="3594823"/>
            <a:chOff x="6588224" y="3261139"/>
            <a:chExt cx="2492990" cy="3594823"/>
          </a:xfrm>
        </p:grpSpPr>
        <p:pic>
          <p:nvPicPr>
            <p:cNvPr id="1028" name="Picture 4" descr="包邮 Python高级编程 第2版 Python编程语言教程书籍 python 程序设计 编程源代码开发基础教程书籍 Python机器学习实战入门图书">
              <a:extLst>
                <a:ext uri="{FF2B5EF4-FFF2-40B4-BE49-F238E27FC236}">
                  <a16:creationId xmlns:a16="http://schemas.microsoft.com/office/drawing/2014/main" id="{0CEB242B-7144-D743-8FB7-738553E6AD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0" r="8897"/>
            <a:stretch/>
          </p:blipFill>
          <p:spPr bwMode="auto">
            <a:xfrm>
              <a:off x="6607227" y="3261139"/>
              <a:ext cx="2358289" cy="2948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4B0DB8-B9E1-CA43-888E-2AF116F00A0C}"/>
                </a:ext>
              </a:extLst>
            </p:cNvPr>
            <p:cNvSpPr txBox="1"/>
            <p:nvPr/>
          </p:nvSpPr>
          <p:spPr>
            <a:xfrm>
              <a:off x="6588224" y="620963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s" altLang="en-US" dirty="0">
                  <a:latin typeface="+mn-ea"/>
                  <a:ea typeface="+mn-ea"/>
                </a:rPr>
                <a:t>一时用不上但总会有用</a:t>
              </a:r>
              <a:endParaRPr kumimoji="1" lang="en-US" altLang="zh-Hans" dirty="0">
                <a:latin typeface="+mn-ea"/>
                <a:ea typeface="+mn-ea"/>
              </a:endParaRPr>
            </a:p>
            <a:p>
              <a:r>
                <a:rPr kumimoji="1" lang="zh-Hans" altLang="en-US" dirty="0">
                  <a:latin typeface="+mn-ea"/>
                  <a:ea typeface="+mn-ea"/>
                </a:rPr>
                <a:t>打包、扩展、高级语法</a:t>
              </a:r>
              <a:endParaRPr kumimoji="1"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F0FBDC1-2AAC-1449-9882-CBDB4D22548C}"/>
              </a:ext>
            </a:extLst>
          </p:cNvPr>
          <p:cNvSpPr txBox="1"/>
          <p:nvPr/>
        </p:nvSpPr>
        <p:spPr>
          <a:xfrm>
            <a:off x="395536" y="5085184"/>
            <a:ext cx="3262432" cy="1569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+mn-ea"/>
                <a:ea typeface="+mn-ea"/>
              </a:rPr>
              <a:t>参考书内容有重叠</a:t>
            </a:r>
            <a:endParaRPr kumimoji="1" lang="en-US" altLang="zh-Hans" sz="2400" dirty="0">
              <a:latin typeface="+mn-ea"/>
              <a:ea typeface="+mn-ea"/>
            </a:endParaRPr>
          </a:p>
          <a:p>
            <a:r>
              <a:rPr kumimoji="1" lang="zh-Hans" altLang="en-US" sz="2400" dirty="0">
                <a:latin typeface="+mn-ea"/>
                <a:ea typeface="+mn-ea"/>
              </a:rPr>
              <a:t>请根据自己的需求选用</a:t>
            </a:r>
            <a:endParaRPr kumimoji="1" lang="en-US" altLang="zh-Hans" sz="2400" dirty="0">
              <a:latin typeface="+mn-ea"/>
              <a:ea typeface="+mn-ea"/>
            </a:endParaRPr>
          </a:p>
          <a:p>
            <a:endParaRPr kumimoji="1" lang="en-US" altLang="zh-CN" sz="2400" dirty="0">
              <a:latin typeface="+mn-ea"/>
              <a:ea typeface="+mn-ea"/>
            </a:endParaRPr>
          </a:p>
          <a:p>
            <a:r>
              <a:rPr kumimoji="1" lang="zh-Hans" altLang="en-US" sz="2400" dirty="0">
                <a:latin typeface="+mn-ea"/>
                <a:ea typeface="+mn-ea"/>
              </a:rPr>
              <a:t>有好书欢迎推荐！</a:t>
            </a:r>
            <a:endParaRPr kumimoji="1"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8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0E6210-6A82-DC46-8931-5671ED3B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770"/>
            <a:ext cx="8229600" cy="796950"/>
          </a:xfrm>
        </p:spPr>
        <p:txBody>
          <a:bodyPr/>
          <a:lstStyle/>
          <a:p>
            <a:r>
              <a:rPr kumimoji="1" lang="zh-Hans" altLang="en-US" dirty="0"/>
              <a:t>安装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：选哪个版本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BCD96-0590-8444-9E36-5BC732BA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kumimoji="1" lang="zh-Hans" altLang="en-US" sz="2800" dirty="0"/>
              <a:t>原版 </a:t>
            </a:r>
            <a:r>
              <a:rPr kumimoji="1" lang="en-US" altLang="zh-Hans" sz="2800" dirty="0">
                <a:hlinkClick r:id="rId2"/>
              </a:rPr>
              <a:t>https://www.python.org/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全平台，扩展要自己装</a:t>
            </a:r>
            <a:endParaRPr kumimoji="1" lang="en-US" altLang="zh-Hans" sz="2400" dirty="0"/>
          </a:p>
          <a:p>
            <a:r>
              <a:rPr kumimoji="1" lang="en-US" altLang="zh-Hans" sz="2800" dirty="0"/>
              <a:t>Anaconda</a:t>
            </a:r>
            <a:r>
              <a:rPr kumimoji="1" lang="zh-Hans" altLang="en-US" sz="2800" dirty="0"/>
              <a:t> </a:t>
            </a:r>
            <a:r>
              <a:rPr kumimoji="1" lang="en-US" altLang="zh-Hans" sz="2800" dirty="0">
                <a:hlinkClick r:id="rId3"/>
              </a:rPr>
              <a:t>https://anaconda.org/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全平台，自带众多常用扩展，</a:t>
            </a:r>
            <a:r>
              <a:rPr kumimoji="1" lang="en-US" altLang="zh-Hans" sz="2400" dirty="0" err="1"/>
              <a:t>conda</a:t>
            </a:r>
            <a:r>
              <a:rPr kumimoji="1" lang="zh-Hans" altLang="en-US" sz="2400" dirty="0"/>
              <a:t>包管理工具</a:t>
            </a:r>
            <a:endParaRPr kumimoji="1" lang="en-US" altLang="zh-Hans" sz="2400" dirty="0"/>
          </a:p>
          <a:p>
            <a:r>
              <a:rPr kumimoji="1" lang="en-US" altLang="zh-Hans" sz="2800" dirty="0"/>
              <a:t>Canopy</a:t>
            </a:r>
            <a:r>
              <a:rPr kumimoji="1" lang="zh-Hans" altLang="en-US" sz="2800" dirty="0"/>
              <a:t> </a:t>
            </a:r>
            <a:r>
              <a:rPr kumimoji="1" lang="en-US" altLang="zh-Hans" sz="2000" dirty="0">
                <a:hlinkClick r:id="rId4"/>
              </a:rPr>
              <a:t>https://www.enthought.com/product/canopy/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全平台，包管理不如</a:t>
            </a:r>
            <a:r>
              <a:rPr kumimoji="1" lang="en-US" altLang="zh-Hans" sz="2400" dirty="0"/>
              <a:t>anaconda</a:t>
            </a:r>
          </a:p>
          <a:p>
            <a:r>
              <a:rPr kumimoji="1" lang="en-US" altLang="zh-Hans" sz="2800" dirty="0"/>
              <a:t>Python(</a:t>
            </a:r>
            <a:r>
              <a:rPr kumimoji="1" lang="en-US" altLang="zh-Hans" sz="2800" dirty="0" err="1"/>
              <a:t>x,y</a:t>
            </a:r>
            <a:r>
              <a:rPr kumimoji="1" lang="en-US" altLang="zh-Hans" sz="2800" dirty="0"/>
              <a:t>)</a:t>
            </a:r>
            <a:r>
              <a:rPr kumimoji="1" lang="zh-Hans" altLang="en-US" sz="2800" dirty="0"/>
              <a:t> </a:t>
            </a:r>
            <a:r>
              <a:rPr kumimoji="1" lang="en-US" altLang="zh-Hans" sz="1800" dirty="0">
                <a:hlinkClick r:id="rId5"/>
              </a:rPr>
              <a:t>https://python-xy.github.io/downloads.html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Windows</a:t>
            </a:r>
            <a:r>
              <a:rPr kumimoji="1" lang="zh-Hans" altLang="en-US" sz="2400" dirty="0"/>
              <a:t>专用，尚未支持</a:t>
            </a:r>
            <a:r>
              <a:rPr kumimoji="1" lang="en-US" altLang="zh-Hans" sz="2400" dirty="0"/>
              <a:t>python3</a:t>
            </a:r>
          </a:p>
          <a:p>
            <a:endParaRPr kumimoji="1" lang="en-US" altLang="zh-Hans" sz="2800" dirty="0"/>
          </a:p>
          <a:p>
            <a:pPr lvl="1"/>
            <a:endParaRPr kumimoji="1" lang="en-US" altLang="zh-Hans" sz="2400" dirty="0"/>
          </a:p>
          <a:p>
            <a:pPr lvl="1"/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26D85C-7555-9043-8D25-4AC287CAE659}"/>
              </a:ext>
            </a:extLst>
          </p:cNvPr>
          <p:cNvSpPr/>
          <p:nvPr/>
        </p:nvSpPr>
        <p:spPr>
          <a:xfrm>
            <a:off x="827584" y="5261050"/>
            <a:ext cx="7010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zh-Hans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本课程使用</a:t>
            </a:r>
            <a:r>
              <a:rPr kumimoji="1" lang="en-US" altLang="zh-Han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Anaconda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5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0E6210-6A82-DC46-8931-5671ED3B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770"/>
            <a:ext cx="8229600" cy="796950"/>
          </a:xfrm>
        </p:spPr>
        <p:txBody>
          <a:bodyPr/>
          <a:lstStyle/>
          <a:p>
            <a:r>
              <a:rPr kumimoji="1" lang="zh-Hans" altLang="en-US" dirty="0"/>
              <a:t>安装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2.7</a:t>
            </a:r>
            <a:r>
              <a:rPr kumimoji="1" lang="zh-Hans" altLang="en-US" dirty="0"/>
              <a:t>还是</a:t>
            </a:r>
            <a:r>
              <a:rPr kumimoji="1" lang="en-US" altLang="zh-Hans" dirty="0"/>
              <a:t>3.x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BCD96-0590-8444-9E36-5BC732BA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/>
          <a:lstStyle/>
          <a:p>
            <a:r>
              <a:rPr kumimoji="1" lang="en-US" altLang="zh-Hans" dirty="0"/>
              <a:t>Python</a:t>
            </a:r>
            <a:r>
              <a:rPr kumimoji="1" lang="zh-Hans" altLang="en-US" dirty="0"/>
              <a:t>特色的问题，</a:t>
            </a:r>
            <a:r>
              <a:rPr kumimoji="1" lang="en-US" altLang="zh-Hans" dirty="0"/>
              <a:t>3.x</a:t>
            </a:r>
            <a:r>
              <a:rPr kumimoji="1" lang="zh-Hans" altLang="en-US" dirty="0"/>
              <a:t>不向下兼容</a:t>
            </a:r>
            <a:endParaRPr kumimoji="1" lang="en-US" altLang="zh-Hans" dirty="0"/>
          </a:p>
          <a:p>
            <a:r>
              <a:rPr kumimoji="1" lang="en-US" altLang="zh-Hans" dirty="0"/>
              <a:t>ArcGIS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Desktop</a:t>
            </a:r>
            <a:r>
              <a:rPr kumimoji="1" lang="zh-Hans" altLang="en-US" dirty="0"/>
              <a:t>用</a:t>
            </a:r>
            <a:r>
              <a:rPr kumimoji="1" lang="en-US" altLang="zh-Hans" dirty="0"/>
              <a:t>2.7</a:t>
            </a:r>
            <a:r>
              <a:rPr kumimoji="1" lang="zh-Hans" altLang="en-US" dirty="0"/>
              <a:t>，但</a:t>
            </a:r>
            <a:r>
              <a:rPr kumimoji="1" lang="en-US" altLang="zh-Hans" dirty="0"/>
              <a:t>Pro</a:t>
            </a:r>
            <a:r>
              <a:rPr kumimoji="1" lang="zh-Hans" altLang="en-US" dirty="0"/>
              <a:t>用</a:t>
            </a:r>
            <a:r>
              <a:rPr kumimoji="1" lang="en-US" altLang="zh-Hans" dirty="0"/>
              <a:t>3.x</a:t>
            </a:r>
          </a:p>
          <a:p>
            <a:r>
              <a:rPr kumimoji="1" lang="zh-Hans" altLang="en-US" dirty="0"/>
              <a:t>由于历史遗留问题，有的程序依然用</a:t>
            </a:r>
            <a:r>
              <a:rPr kumimoji="1" lang="en-US" altLang="zh-Hans" dirty="0"/>
              <a:t>2.7</a:t>
            </a:r>
          </a:p>
          <a:p>
            <a:r>
              <a:rPr kumimoji="1" lang="en-US" altLang="zh-Hans" dirty="0"/>
              <a:t>2.7</a:t>
            </a:r>
            <a:r>
              <a:rPr kumimoji="1" lang="zh-Hans" altLang="en-US" dirty="0"/>
              <a:t>及各扩展包的</a:t>
            </a:r>
            <a:r>
              <a:rPr kumimoji="1" lang="en-US" altLang="zh-Hans" dirty="0"/>
              <a:t>2.7</a:t>
            </a:r>
            <a:r>
              <a:rPr kumimoji="1" lang="zh-Hans" altLang="en-US" dirty="0"/>
              <a:t>版本已经停止开发</a:t>
            </a:r>
            <a:endParaRPr kumimoji="1" lang="en-US" altLang="zh-Hans" dirty="0"/>
          </a:p>
          <a:p>
            <a:r>
              <a:rPr kumimoji="1" lang="zh-Hans" altLang="en-US" dirty="0"/>
              <a:t>各位新朋友，建议从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开始</a:t>
            </a:r>
            <a:endParaRPr kumimoji="1" lang="en-US" altLang="zh-Hans" dirty="0"/>
          </a:p>
          <a:p>
            <a:r>
              <a:rPr kumimoji="1" lang="zh-Hans" altLang="en-US" dirty="0"/>
              <a:t>本课程使用</a:t>
            </a:r>
            <a:r>
              <a:rPr kumimoji="1" lang="en-US" altLang="zh-Hans" dirty="0"/>
              <a:t>python3.x</a:t>
            </a:r>
            <a:r>
              <a:rPr kumimoji="1" lang="zh-Hans" altLang="en-US" dirty="0"/>
              <a:t>，不给大家留包袱</a:t>
            </a:r>
            <a:endParaRPr kumimoji="1" lang="en-US" altLang="zh-Hans" dirty="0"/>
          </a:p>
          <a:p>
            <a:r>
              <a:rPr kumimoji="1" lang="en-US" altLang="zh-Hans" dirty="0"/>
              <a:t>Python</a:t>
            </a:r>
            <a:r>
              <a:rPr kumimoji="1" lang="zh-Hans" altLang="en-US" dirty="0"/>
              <a:t>支持独立环境，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可以互相切换</a:t>
            </a:r>
            <a:endParaRPr kumimoji="1" lang="en-US" altLang="zh-Hans" dirty="0"/>
          </a:p>
          <a:p>
            <a:r>
              <a:rPr kumimoji="1" lang="zh-Hans" altLang="en-US" dirty="0"/>
              <a:t>时间有限，兼容性问题请课下讨论</a:t>
            </a:r>
            <a:endParaRPr kumimoji="1" lang="en-US" altLang="zh-Han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6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Development%20of%20a%20Chinese%20Component%20of%20the%20HEPEX</Template>
  <TotalTime>8677</TotalTime>
  <Words>4969</Words>
  <Application>Microsoft Macintosh PowerPoint</Application>
  <PresentationFormat>全屏显示(4:3)</PresentationFormat>
  <Paragraphs>767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华文楷体</vt:lpstr>
      <vt:lpstr>隶书</vt:lpstr>
      <vt:lpstr>宋体</vt:lpstr>
      <vt:lpstr>Microsoft YaHei</vt:lpstr>
      <vt:lpstr>Microsoft YaHei</vt:lpstr>
      <vt:lpstr>MS PGothic</vt:lpstr>
      <vt:lpstr>MS PGothic</vt:lpstr>
      <vt:lpstr>Arial</vt:lpstr>
      <vt:lpstr>Calibri</vt:lpstr>
      <vt:lpstr>Consolas</vt:lpstr>
      <vt:lpstr>Helvetica</vt:lpstr>
      <vt:lpstr>Mangal</vt:lpstr>
      <vt:lpstr>Verdana</vt:lpstr>
      <vt:lpstr>Office 主题</vt:lpstr>
      <vt:lpstr>1.Python基础</vt:lpstr>
      <vt:lpstr>提纲</vt:lpstr>
      <vt:lpstr>为什么学python？</vt:lpstr>
      <vt:lpstr>Python语言的特点</vt:lpstr>
      <vt:lpstr>背景调查</vt:lpstr>
      <vt:lpstr>课程内容</vt:lpstr>
      <vt:lpstr>参考书</vt:lpstr>
      <vt:lpstr>安装python：选哪个版本</vt:lpstr>
      <vt:lpstr>安装python：2.7还是3.x</vt:lpstr>
      <vt:lpstr>Python代码的编写与执行</vt:lpstr>
      <vt:lpstr>python编程环境配置</vt:lpstr>
      <vt:lpstr>课堂演示</vt:lpstr>
      <vt:lpstr>Python基本语法</vt:lpstr>
      <vt:lpstr>Python基本语法</vt:lpstr>
      <vt:lpstr>数据类型：对象</vt:lpstr>
      <vt:lpstr>数据类型：对象</vt:lpstr>
      <vt:lpstr>数据类型：整数</vt:lpstr>
      <vt:lpstr>数据类型：布尔</vt:lpstr>
      <vt:lpstr>数据类型：浮点数、复数</vt:lpstr>
      <vt:lpstr>数据类型：字符串</vt:lpstr>
      <vt:lpstr>数据类型：列表</vt:lpstr>
      <vt:lpstr>数据类型：列表</vt:lpstr>
      <vt:lpstr>数据类型：元组</vt:lpstr>
      <vt:lpstr>数据类型：字典</vt:lpstr>
      <vt:lpstr>数据类型：集合</vt:lpstr>
      <vt:lpstr>常用运算符：算术运算符</vt:lpstr>
      <vt:lpstr>常用运算符：赋值运算符</vt:lpstr>
      <vt:lpstr>常用运算符：比较运算符</vt:lpstr>
      <vt:lpstr>常用运算符：逻辑运算符</vt:lpstr>
      <vt:lpstr>常用运算符：身份运算符</vt:lpstr>
      <vt:lpstr>常用运算符：成员运算符</vt:lpstr>
      <vt:lpstr>常用运算符优先级（从高到低）</vt:lpstr>
      <vt:lpstr>常用内置运算函数</vt:lpstr>
      <vt:lpstr>python的内置函数</vt:lpstr>
      <vt:lpstr>流程控制：赋值</vt:lpstr>
      <vt:lpstr>流程控制：条件</vt:lpstr>
      <vt:lpstr>流程控制：循环</vt:lpstr>
      <vt:lpstr>流程控制：循环</vt:lpstr>
      <vt:lpstr>流程控制：循环</vt:lpstr>
      <vt:lpstr>流程控制：循环</vt:lpstr>
      <vt:lpstr>函数</vt:lpstr>
      <vt:lpstr>函数</vt:lpstr>
      <vt:lpstr>函数</vt:lpstr>
      <vt:lpstr>函数</vt:lpstr>
      <vt:lpstr>函数</vt:lpstr>
      <vt:lpstr>函数</vt:lpstr>
      <vt:lpstr>面向对象</vt:lpstr>
      <vt:lpstr>面向对象</vt:lpstr>
      <vt:lpstr>面向对象</vt:lpstr>
      <vt:lpstr>面向对象</vt:lpstr>
      <vt:lpstr>面向对象：举例</vt:lpstr>
      <vt:lpstr>面向对象：举例</vt:lpstr>
      <vt:lpstr>标准库：有序类型的共同操作</vt:lpstr>
      <vt:lpstr>标准库：列表类型</vt:lpstr>
      <vt:lpstr>标准库：字符串类型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Climate-Change Estimation by  Bayesian Statistical Methods</dc:title>
  <dc:creator>duanq</dc:creator>
  <cp:lastModifiedBy>Wei Gong</cp:lastModifiedBy>
  <cp:revision>685</cp:revision>
  <dcterms:created xsi:type="dcterms:W3CDTF">2008-09-24T19:53:47Z</dcterms:created>
  <dcterms:modified xsi:type="dcterms:W3CDTF">2020-02-28T14:04:31Z</dcterms:modified>
</cp:coreProperties>
</file>