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70" r:id="rId17"/>
    <p:sldId id="357" r:id="rId18"/>
    <p:sldId id="358" r:id="rId19"/>
    <p:sldId id="361" r:id="rId20"/>
    <p:sldId id="364" r:id="rId21"/>
    <p:sldId id="365" r:id="rId22"/>
    <p:sldId id="350" r:id="rId23"/>
    <p:sldId id="366" r:id="rId24"/>
    <p:sldId id="352" r:id="rId25"/>
    <p:sldId id="367" r:id="rId26"/>
    <p:sldId id="353" r:id="rId27"/>
    <p:sldId id="368" r:id="rId28"/>
    <p:sldId id="369" r:id="rId29"/>
    <p:sldId id="351" r:id="rId30"/>
    <p:sldId id="355" r:id="rId31"/>
    <p:sldId id="356" r:id="rId32"/>
    <p:sldId id="354" r:id="rId33"/>
    <p:sldId id="335" r:id="rId34"/>
    <p:sldId id="313" r:id="rId35"/>
    <p:sldId id="336" r:id="rId36"/>
    <p:sldId id="329" r:id="rId37"/>
    <p:sldId id="337" r:id="rId38"/>
    <p:sldId id="338" r:id="rId39"/>
    <p:sldId id="295" r:id="rId40"/>
  </p:sldIdLst>
  <p:sldSz cx="12195175"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91359" autoAdjust="0"/>
  </p:normalViewPr>
  <p:slideViewPr>
    <p:cSldViewPr showGuides="1">
      <p:cViewPr varScale="1">
        <p:scale>
          <a:sx n="106" d="100"/>
          <a:sy n="106" d="100"/>
        </p:scale>
        <p:origin x="882" y="10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zero"/>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Data</a:t>
          </a:r>
          <a:endParaRPr lang="zh-CN" altLang="en-US" sz="16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hbase</a:t>
          </a:r>
          <a:endParaRPr lang="zh-CN" altLang="en-US" sz="16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default</a:t>
          </a:r>
          <a:endParaRPr lang="zh-CN" altLang="en-US" sz="14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acl</a:t>
          </a:r>
          <a:endParaRPr lang="zh-CN" altLang="en-US" sz="16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namespace</a:t>
          </a:r>
          <a:endParaRPr lang="zh-CN" altLang="en-US" sz="14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900" dirty="0" err="1" smtClean="0"/>
            <a:t>tablename</a:t>
          </a:r>
          <a:endParaRPr lang="zh-CN" altLang="en-US" sz="16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400" dirty="0" smtClean="0"/>
            <a:t>Region</a:t>
          </a:r>
          <a:endParaRPr lang="zh-CN" altLang="en-US" sz="16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CF</a:t>
          </a:r>
          <a:endParaRPr lang="zh-CN" altLang="en-US" sz="16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Hfile</a:t>
          </a:r>
          <a:endParaRPr lang="zh-CN" altLang="en-US" sz="16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smtClean="0"/>
            <a:t>Id</a:t>
          </a:r>
          <a:endParaRPr lang="zh-CN" altLang="en-US" sz="16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Version</a:t>
          </a:r>
          <a:endParaRPr lang="zh-CN" altLang="en-US" sz="14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t>
        <a:bodyPr/>
        <a:lstStyle/>
        <a:p>
          <a:endParaRPr lang="zh-CN" altLang="en-US"/>
        </a:p>
      </dgm:t>
    </dgm:pt>
    <dgm:pt modelId="{0274FB98-91EA-41E6-BBDB-B661ED45AB4E}" type="sibTrans" cxnId="{615CD1FC-78EF-47E1-B2E6-52C4B7037B15}">
      <dgm:prSet/>
      <dgm:spPr/>
      <dgm:t>
        <a:bodyPr/>
        <a:lstStyle/>
        <a:p>
          <a:endParaRPr lang="zh-CN" altLang="en-US"/>
        </a:p>
      </dgm:t>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t>
        <a:bodyPr/>
        <a:lstStyle/>
        <a:p>
          <a:endParaRPr lang="zh-CN" altLang="en-US"/>
        </a:p>
      </dgm:t>
    </dgm:pt>
    <dgm:pt modelId="{4124A489-4E94-4E4B-B8C9-BA047177C28C}" type="sibTrans" cxnId="{4BD773E5-D733-4CA3-AC12-6583AE42112E}">
      <dgm:prSet/>
      <dgm:spPr/>
      <dgm:t>
        <a:bodyPr/>
        <a:lstStyle/>
        <a:p>
          <a:endParaRPr lang="zh-CN" altLang="en-US"/>
        </a:p>
      </dgm:t>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t>
        <a:bodyPr/>
        <a:lstStyle/>
        <a:p>
          <a:endParaRPr lang="zh-CN" altLang="en-US"/>
        </a:p>
      </dgm:t>
    </dgm:pt>
    <dgm:pt modelId="{353BF404-B2B7-4917-A730-069B9CD64039}" type="sibTrans" cxnId="{760E21F6-6080-4791-87A7-C10476823A9F}">
      <dgm:prSet/>
      <dgm:spPr/>
      <dgm:t>
        <a:bodyPr/>
        <a:lstStyle/>
        <a:p>
          <a:endParaRPr lang="zh-CN" altLang="en-US"/>
        </a:p>
      </dgm:t>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t>
        <a:bodyPr/>
        <a:lstStyle/>
        <a:p>
          <a:endParaRPr lang="zh-CN" altLang="en-US"/>
        </a:p>
      </dgm:t>
    </dgm:pt>
    <dgm:pt modelId="{6B890278-15F0-4E23-8846-83E36AA91564}" type="sibTrans" cxnId="{965FC6F8-0B0F-4813-97F7-E87AB1004D7D}">
      <dgm:prSet/>
      <dgm:spPr/>
      <dgm:t>
        <a:bodyPr/>
        <a:lstStyle/>
        <a:p>
          <a:endParaRPr lang="zh-CN" altLang="en-US"/>
        </a:p>
      </dgm:t>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t>
        <a:bodyPr/>
        <a:lstStyle/>
        <a:p>
          <a:endParaRPr lang="zh-CN" altLang="en-US"/>
        </a:p>
      </dgm:t>
    </dgm:pt>
    <dgm:pt modelId="{D7F05F70-6EDD-40A4-A940-C12B4783F889}" type="sibTrans" cxnId="{9CF3DBD8-046E-4358-A90F-5D1C5525532A}">
      <dgm:prSet/>
      <dgm:spPr/>
      <dgm:t>
        <a:bodyPr/>
        <a:lstStyle/>
        <a:p>
          <a:endParaRPr lang="zh-CN" altLang="en-US"/>
        </a:p>
      </dgm:t>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600" dirty="0" err="1" smtClean="0"/>
            <a:t>WALs</a:t>
          </a:r>
          <a:endParaRPr lang="zh-CN" altLang="en-US" sz="1600" dirty="0"/>
        </a:p>
      </dgm:t>
    </dgm:pt>
    <dgm:pt modelId="{04DF4273-BC56-4AAB-83FF-1C2F437CE28C}" type="parTrans" cxnId="{B3BFD5A5-8DE5-4557-8CE3-42493D294B10}">
      <dgm:prSet/>
      <dgm:spPr>
        <a:ln>
          <a:solidFill>
            <a:schemeClr val="tx1"/>
          </a:solidFill>
        </a:ln>
      </dgm:spPr>
      <dgm:t>
        <a:bodyPr/>
        <a:lstStyle/>
        <a:p>
          <a:endParaRPr lang="zh-CN" altLang="en-US">
            <a:ln>
              <a:solidFill>
                <a:schemeClr val="tx1"/>
              </a:solidFill>
            </a:ln>
          </a:endParaRPr>
        </a:p>
      </dgm:t>
    </dgm:pt>
    <dgm:pt modelId="{D4029C39-170B-4BFE-99A5-993F7B830937}" type="sibTrans" cxnId="{B3BFD5A5-8DE5-4557-8CE3-42493D294B10}">
      <dgm:prSet/>
      <dgm:spPr/>
      <dgm:t>
        <a:bodyPr/>
        <a:lstStyle/>
        <a:p>
          <a:endParaRPr lang="zh-CN" altLang="en-US"/>
        </a:p>
      </dgm:t>
    </dgm:pt>
    <dgm:pt modelId="{4638D2A9-6DEA-4623-BA37-74C83EB5D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Archive</a:t>
          </a:r>
          <a:endParaRPr lang="zh-CN" altLang="en-US" sz="1200" dirty="0"/>
        </a:p>
      </dgm:t>
    </dgm:pt>
    <dgm:pt modelId="{A0FD01DC-8EE7-42EA-B959-47185F76AD54}" type="parTrans" cxnId="{4FC77E81-CC98-49CB-BEA8-182D6273FE16}">
      <dgm:prSet/>
      <dgm:spPr>
        <a:ln>
          <a:solidFill>
            <a:schemeClr val="tx1"/>
          </a:solidFill>
        </a:ln>
      </dgm:spPr>
      <dgm:t>
        <a:bodyPr/>
        <a:lstStyle/>
        <a:p>
          <a:endParaRPr lang="zh-CN" altLang="en-US">
            <a:ln>
              <a:solidFill>
                <a:schemeClr val="tx1"/>
              </a:solidFill>
            </a:ln>
          </a:endParaRPr>
        </a:p>
      </dgm:t>
    </dgm:pt>
    <dgm:pt modelId="{C542B763-EA80-42E6-9930-74F73874BDD0}" type="sibTrans" cxnId="{4FC77E81-CC98-49CB-BEA8-182D6273FE16}">
      <dgm:prSet/>
      <dgm:spPr/>
      <dgm:t>
        <a:bodyPr/>
        <a:lstStyle/>
        <a:p>
          <a:endParaRPr lang="zh-CN" altLang="en-US"/>
        </a:p>
      </dgm:t>
    </dgm:pt>
    <dgm:pt modelId="{A4B1E886-7A81-4F23-AB3F-1640FA8A391D}">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1600" dirty="0" err="1" smtClean="0"/>
            <a:t>tmp</a:t>
          </a:r>
          <a:endParaRPr lang="zh-CN" altLang="en-US" sz="1600" dirty="0"/>
        </a:p>
      </dgm:t>
    </dgm:pt>
    <dgm:pt modelId="{185CF377-5682-4F60-AC25-37B140C2E5DE}" type="parTrans" cxnId="{390BC84B-B64D-4B26-AE1F-2002B5425B42}">
      <dgm:prSet/>
      <dgm:spPr>
        <a:ln>
          <a:solidFill>
            <a:schemeClr val="tx1"/>
          </a:solidFill>
        </a:ln>
      </dgm:spPr>
      <dgm:t>
        <a:bodyPr/>
        <a:lstStyle/>
        <a:p>
          <a:endParaRPr lang="zh-CN" altLang="en-US">
            <a:ln>
              <a:solidFill>
                <a:schemeClr val="tx1"/>
              </a:solidFill>
            </a:ln>
          </a:endParaRPr>
        </a:p>
      </dgm:t>
    </dgm:pt>
    <dgm:pt modelId="{BC960847-39A2-4655-8AC6-07BA55BF4239}" type="sibTrans" cxnId="{390BC84B-B64D-4B26-AE1F-2002B5425B42}">
      <dgm:prSet/>
      <dgm:spPr/>
      <dgm:t>
        <a:bodyPr/>
        <a:lstStyle/>
        <a:p>
          <a:endParaRPr lang="zh-CN" altLang="en-US"/>
        </a:p>
      </dgm:t>
    </dgm:pt>
    <dgm:pt modelId="{97A1A1A0-DE86-4F8F-AB01-2101B33AFF0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200" dirty="0" smtClean="0"/>
            <a:t>Corrupt</a:t>
          </a:r>
          <a:endParaRPr lang="zh-CN" altLang="en-US" sz="1200" dirty="0"/>
        </a:p>
      </dgm:t>
    </dgm:pt>
    <dgm:pt modelId="{2116CFF4-F17D-492E-BCE1-1BCD921C7F22}" type="parTrans" cxnId="{47C6F83F-115D-47F1-9EAA-8649572CBF41}">
      <dgm:prSet/>
      <dgm:spPr>
        <a:ln>
          <a:solidFill>
            <a:schemeClr val="tx1"/>
          </a:solidFill>
        </a:ln>
      </dgm:spPr>
      <dgm:t>
        <a:bodyPr/>
        <a:lstStyle/>
        <a:p>
          <a:endParaRPr lang="zh-CN" altLang="en-US">
            <a:ln>
              <a:solidFill>
                <a:schemeClr val="tx1"/>
              </a:solidFill>
            </a:ln>
          </a:endParaRPr>
        </a:p>
      </dgm:t>
    </dgm:pt>
    <dgm:pt modelId="{DD2ABC43-6B9F-495B-8A28-B4C95D2855EC}" type="sibTrans" cxnId="{47C6F83F-115D-47F1-9EAA-8649572CBF41}">
      <dgm:prSet/>
      <dgm:spPr/>
      <dgm:t>
        <a:bodyPr/>
        <a:lstStyle/>
        <a:p>
          <a:endParaRPr lang="zh-CN" altLang="en-US"/>
        </a:p>
      </dgm:t>
    </dgm:pt>
    <dgm:pt modelId="{46A1E1D5-BB28-4C04-A7FE-F7CE65729DF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1100" dirty="0" err="1" smtClean="0"/>
            <a:t>oldWALs</a:t>
          </a:r>
          <a:endParaRPr lang="zh-CN" altLang="en-US" sz="1400" dirty="0"/>
        </a:p>
      </dgm:t>
    </dgm:pt>
    <dgm:pt modelId="{D45FDD9D-1298-4BA8-952D-D41DD7CC0607}" type="parTrans" cxnId="{18722036-5962-47B0-80A0-7E07B74CC841}">
      <dgm:prSet/>
      <dgm:spPr>
        <a:ln>
          <a:solidFill>
            <a:schemeClr val="tx1"/>
          </a:solidFill>
        </a:ln>
      </dgm:spPr>
      <dgm:t>
        <a:bodyPr/>
        <a:lstStyle/>
        <a:p>
          <a:endParaRPr lang="zh-CN" altLang="en-US">
            <a:ln>
              <a:solidFill>
                <a:schemeClr val="tx1"/>
              </a:solidFill>
            </a:ln>
          </a:endParaRPr>
        </a:p>
      </dgm:t>
    </dgm:pt>
    <dgm:pt modelId="{4FC30990-81BD-46EE-8035-3A98523C252C}" type="sibTrans" cxnId="{18722036-5962-47B0-80A0-7E07B74CC841}">
      <dgm:prSet/>
      <dgm:spPr/>
      <dgm:t>
        <a:bodyPr/>
        <a:lstStyle/>
        <a:p>
          <a:endParaRPr lang="zh-CN" altLang="en-US"/>
        </a:p>
      </dgm:t>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custScaleX="110000" custScaleY="110000" custLinFactX="-100000" custLinFactY="-39412" custLinFactNeighborX="-174311" custLinFactNeighborY="-100000">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8"/>
      <dgm:spPr/>
      <dgm:t>
        <a:bodyPr/>
        <a:lstStyle/>
        <a:p>
          <a:endParaRPr lang="zh-CN" altLang="en-US"/>
        </a:p>
      </dgm:t>
    </dgm:pt>
    <dgm:pt modelId="{B991398C-2FD2-4DE5-ADC3-E358FDEDBE6F}" type="pres">
      <dgm:prSet presAssocID="{154CD42D-AE32-42D9-B4A3-EEFB7514BD21}" presName="connTx" presStyleLbl="parChTrans1D2" presStyleIdx="0" presStyleCnt="8"/>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8" custScaleX="110000" custScaleY="110000" custLinFactY="254685" custLinFactNeighborX="-55601" custLinFactNeighborY="300000"/>
      <dgm:spPr/>
      <dgm:t>
        <a:bodyPr/>
        <a:lstStyle/>
        <a:p>
          <a:endParaRPr lang="zh-CN" altLang="en-US"/>
        </a:p>
      </dgm:t>
    </dgm:pt>
    <dgm:pt modelId="{177F26B7-867F-4ABC-87C7-7E0F4249B195}" type="pres">
      <dgm:prSet presAssocID="{1D977679-6A5C-47B3-9012-72F15174B3B1}" presName="hierChild3" presStyleCnt="0"/>
      <dgm:spPr/>
    </dgm:pt>
    <dgm:pt modelId="{3A867684-BED4-4565-BE39-616E02E76B64}" type="pres">
      <dgm:prSet presAssocID="{185CF377-5682-4F60-AC25-37B140C2E5DE}" presName="Name25" presStyleLbl="parChTrans1D2" presStyleIdx="1" presStyleCnt="8"/>
      <dgm:spPr/>
      <dgm:t>
        <a:bodyPr/>
        <a:lstStyle/>
        <a:p>
          <a:endParaRPr lang="zh-CN" altLang="en-US"/>
        </a:p>
      </dgm:t>
    </dgm:pt>
    <dgm:pt modelId="{D94C4CB6-5D94-41B3-8BAC-C555C20400B4}" type="pres">
      <dgm:prSet presAssocID="{185CF377-5682-4F60-AC25-37B140C2E5DE}" presName="connTx" presStyleLbl="parChTrans1D2" presStyleIdx="1" presStyleCnt="8"/>
      <dgm:spPr/>
      <dgm:t>
        <a:bodyPr/>
        <a:lstStyle/>
        <a:p>
          <a:endParaRPr lang="zh-CN" altLang="en-US"/>
        </a:p>
      </dgm:t>
    </dgm:pt>
    <dgm:pt modelId="{0A559082-B40A-4904-B2DE-2A469FAF7E3D}" type="pres">
      <dgm:prSet presAssocID="{A4B1E886-7A81-4F23-AB3F-1640FA8A391D}" presName="Name30" presStyleCnt="0"/>
      <dgm:spPr/>
    </dgm:pt>
    <dgm:pt modelId="{D3581D89-864D-4D47-AF33-2F89E22196B7}" type="pres">
      <dgm:prSet presAssocID="{A4B1E886-7A81-4F23-AB3F-1640FA8A391D}" presName="level2Shape" presStyleLbl="node2" presStyleIdx="1" presStyleCnt="8" custScaleX="110000" custScaleY="110000" custLinFactY="-200000" custLinFactNeighborX="-55601" custLinFactNeighborY="-225638"/>
      <dgm:spPr/>
      <dgm:t>
        <a:bodyPr/>
        <a:lstStyle/>
        <a:p>
          <a:endParaRPr lang="zh-CN" altLang="en-US"/>
        </a:p>
      </dgm:t>
    </dgm:pt>
    <dgm:pt modelId="{3F7EDDDE-EEF8-4C52-B28E-A65CD8ACD284}" type="pres">
      <dgm:prSet presAssocID="{A4B1E886-7A81-4F23-AB3F-1640FA8A391D}" presName="hierChild3" presStyleCnt="0"/>
      <dgm:spPr/>
    </dgm:pt>
    <dgm:pt modelId="{4F8BC475-8708-47BD-BBC7-5F306EF31BA2}" type="pres">
      <dgm:prSet presAssocID="{63A303A1-1F80-4DF0-8095-AEA29606D315}" presName="Name25" presStyleLbl="parChTrans1D2" presStyleIdx="2" presStyleCnt="8"/>
      <dgm:spPr/>
      <dgm:t>
        <a:bodyPr/>
        <a:lstStyle/>
        <a:p>
          <a:endParaRPr lang="zh-CN" altLang="en-US"/>
        </a:p>
      </dgm:t>
    </dgm:pt>
    <dgm:pt modelId="{BFC2E4EA-CEE6-405C-A481-93ECC8994B08}" type="pres">
      <dgm:prSet presAssocID="{63A303A1-1F80-4DF0-8095-AEA29606D315}" presName="connTx" presStyleLbl="parChTrans1D2" presStyleIdx="2" presStyleCnt="8"/>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2" presStyleCnt="8" custScaleX="110000" custScaleY="110000" custLinFactY="200000" custLinFactNeighborX="-55601" custLinFactNeighborY="275749"/>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3" presStyleCnt="8"/>
      <dgm:spPr/>
      <dgm:t>
        <a:bodyPr/>
        <a:lstStyle/>
        <a:p>
          <a:endParaRPr lang="zh-CN" altLang="en-US"/>
        </a:p>
      </dgm:t>
    </dgm:pt>
    <dgm:pt modelId="{DA58EB02-6344-45F3-84A1-9B1186E0894E}" type="pres">
      <dgm:prSet presAssocID="{04DF4273-BC56-4AAB-83FF-1C2F437CE28C}" presName="connTx" presStyleLbl="parChTrans1D2" presStyleIdx="3" presStyleCnt="8"/>
      <dgm:spPr/>
      <dgm:t>
        <a:bodyPr/>
        <a:lstStyle/>
        <a:p>
          <a:endParaRPr lang="zh-CN" altLang="en-US"/>
        </a:p>
      </dgm:t>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3" presStyleCnt="8" custScaleX="110000" custScaleY="110000" custLinFactY="-204574" custLinFactNeighborX="-55601" custLinFactNeighborY="-300000"/>
      <dgm:spPr/>
      <dgm:t>
        <a:bodyPr/>
        <a:lstStyle/>
        <a:p>
          <a:endParaRPr lang="zh-CN" altLang="en-US"/>
        </a:p>
      </dgm:t>
    </dgm:pt>
    <dgm:pt modelId="{5F28C497-D5B0-4EBD-86B3-AA040A8C0BD3}" type="pres">
      <dgm:prSet presAssocID="{594792DB-6302-4A48-BD47-A4388AAC78CE}" presName="hierChild3" presStyleCnt="0"/>
      <dgm:spPr/>
    </dgm:pt>
    <dgm:pt modelId="{5D7A2F53-9A0E-4154-AAE0-4F24ADA4F3ED}" type="pres">
      <dgm:prSet presAssocID="{A0FD01DC-8EE7-42EA-B959-47185F76AD54}" presName="Name25" presStyleLbl="parChTrans1D2" presStyleIdx="4" presStyleCnt="8"/>
      <dgm:spPr/>
      <dgm:t>
        <a:bodyPr/>
        <a:lstStyle/>
        <a:p>
          <a:endParaRPr lang="zh-CN" altLang="en-US"/>
        </a:p>
      </dgm:t>
    </dgm:pt>
    <dgm:pt modelId="{F9BB7EDB-DC23-47AF-AC1D-A2D590F58D23}" type="pres">
      <dgm:prSet presAssocID="{A0FD01DC-8EE7-42EA-B959-47185F76AD54}" presName="connTx" presStyleLbl="parChTrans1D2" presStyleIdx="4" presStyleCnt="8"/>
      <dgm:spPr/>
      <dgm:t>
        <a:bodyPr/>
        <a:lstStyle/>
        <a:p>
          <a:endParaRPr lang="zh-CN" altLang="en-US"/>
        </a:p>
      </dgm:t>
    </dgm:pt>
    <dgm:pt modelId="{2C86FAB3-AF6C-4D44-846B-02990F6A73A8}" type="pres">
      <dgm:prSet presAssocID="{4638D2A9-6DEA-4623-BA37-74C83EB5D57B}" presName="Name30" presStyleCnt="0"/>
      <dgm:spPr/>
    </dgm:pt>
    <dgm:pt modelId="{BB82FD7B-E97B-4FA9-969F-E641EFE5938F}" type="pres">
      <dgm:prSet presAssocID="{4638D2A9-6DEA-4623-BA37-74C83EB5D57B}" presName="level2Shape" presStyleLbl="node2" presStyleIdx="4" presStyleCnt="8" custScaleX="110000" custScaleY="110000" custLinFactY="-200000" custLinFactNeighborX="-55601" custLinFactNeighborY="-274437"/>
      <dgm:spPr/>
      <dgm:t>
        <a:bodyPr/>
        <a:lstStyle/>
        <a:p>
          <a:endParaRPr lang="zh-CN" altLang="en-US"/>
        </a:p>
      </dgm:t>
    </dgm:pt>
    <dgm:pt modelId="{511367AD-A7B2-48AE-BB45-BD1C198B18E9}" type="pres">
      <dgm:prSet presAssocID="{4638D2A9-6DEA-4623-BA37-74C83EB5D57B}" presName="hierChild3" presStyleCnt="0"/>
      <dgm:spPr/>
    </dgm:pt>
    <dgm:pt modelId="{DB7F017E-3855-443A-996C-865CC4135391}" type="pres">
      <dgm:prSet presAssocID="{2116CFF4-F17D-492E-BCE1-1BCD921C7F22}" presName="Name25" presStyleLbl="parChTrans1D2" presStyleIdx="5" presStyleCnt="8"/>
      <dgm:spPr/>
      <dgm:t>
        <a:bodyPr/>
        <a:lstStyle/>
        <a:p>
          <a:endParaRPr lang="zh-CN" altLang="en-US"/>
        </a:p>
      </dgm:t>
    </dgm:pt>
    <dgm:pt modelId="{20C6EA4E-8906-4D11-8D10-48E595DA89C5}" type="pres">
      <dgm:prSet presAssocID="{2116CFF4-F17D-492E-BCE1-1BCD921C7F22}" presName="connTx" presStyleLbl="parChTrans1D2" presStyleIdx="5" presStyleCnt="8"/>
      <dgm:spPr/>
      <dgm:t>
        <a:bodyPr/>
        <a:lstStyle/>
        <a:p>
          <a:endParaRPr lang="zh-CN" altLang="en-US"/>
        </a:p>
      </dgm:t>
    </dgm:pt>
    <dgm:pt modelId="{152C1939-B0CF-44F7-87B0-6467624ED9A3}" type="pres">
      <dgm:prSet presAssocID="{97A1A1A0-DE86-4F8F-AB01-2101B33AFF08}" presName="Name30" presStyleCnt="0"/>
      <dgm:spPr/>
    </dgm:pt>
    <dgm:pt modelId="{93356606-511E-4346-9A9D-5E7A8504475A}" type="pres">
      <dgm:prSet presAssocID="{97A1A1A0-DE86-4F8F-AB01-2101B33AFF08}" presName="level2Shape" presStyleLbl="node2" presStyleIdx="5" presStyleCnt="8" custScaleX="110000" custScaleY="110000" custLinFactY="-200000" custLinFactNeighborX="-55601" custLinFactNeighborY="-228802"/>
      <dgm:spPr/>
      <dgm:t>
        <a:bodyPr/>
        <a:lstStyle/>
        <a:p>
          <a:endParaRPr lang="zh-CN" altLang="en-US"/>
        </a:p>
      </dgm:t>
    </dgm:pt>
    <dgm:pt modelId="{A4934CDD-038A-41A6-ACAB-27ECF2FE282B}" type="pres">
      <dgm:prSet presAssocID="{97A1A1A0-DE86-4F8F-AB01-2101B33AFF08}" presName="hierChild3" presStyleCnt="0"/>
      <dgm:spPr/>
    </dgm:pt>
    <dgm:pt modelId="{80937577-31EF-4C4B-B455-D926FD374BF5}" type="pres">
      <dgm:prSet presAssocID="{D45FDD9D-1298-4BA8-952D-D41DD7CC0607}" presName="Name25" presStyleLbl="parChTrans1D2" presStyleIdx="6" presStyleCnt="8"/>
      <dgm:spPr/>
      <dgm:t>
        <a:bodyPr/>
        <a:lstStyle/>
        <a:p>
          <a:endParaRPr lang="zh-CN" altLang="en-US"/>
        </a:p>
      </dgm:t>
    </dgm:pt>
    <dgm:pt modelId="{6878DECC-2AEB-48B1-8720-357CD96A73AA}" type="pres">
      <dgm:prSet presAssocID="{D45FDD9D-1298-4BA8-952D-D41DD7CC0607}" presName="connTx" presStyleLbl="parChTrans1D2" presStyleIdx="6" presStyleCnt="8"/>
      <dgm:spPr/>
      <dgm:t>
        <a:bodyPr/>
        <a:lstStyle/>
        <a:p>
          <a:endParaRPr lang="zh-CN" altLang="en-US"/>
        </a:p>
      </dgm:t>
    </dgm:pt>
    <dgm:pt modelId="{7D9CF76D-0096-4053-9817-A42451D7EDB7}" type="pres">
      <dgm:prSet presAssocID="{46A1E1D5-BB28-4C04-A7FE-F7CE65729DF2}" presName="Name30" presStyleCnt="0"/>
      <dgm:spPr/>
    </dgm:pt>
    <dgm:pt modelId="{B9117846-AC51-4E7D-99F1-FE135686CCF7}" type="pres">
      <dgm:prSet presAssocID="{46A1E1D5-BB28-4C04-A7FE-F7CE65729DF2}" presName="level2Shape" presStyleLbl="node2" presStyleIdx="6" presStyleCnt="8" custScaleX="110000" custScaleY="110000" custLinFactY="82313" custLinFactNeighborX="-51558" custLinFactNeighborY="100000"/>
      <dgm:spPr/>
      <dgm:t>
        <a:bodyPr/>
        <a:lstStyle/>
        <a:p>
          <a:endParaRPr lang="zh-CN" altLang="en-US"/>
        </a:p>
      </dgm:t>
    </dgm:pt>
    <dgm:pt modelId="{7D78CC5D-4B7F-434B-AD23-6D922F0FE398}" type="pres">
      <dgm:prSet presAssocID="{46A1E1D5-BB28-4C04-A7FE-F7CE65729DF2}" presName="hierChild3" presStyleCnt="0"/>
      <dgm:spPr/>
    </dgm:pt>
    <dgm:pt modelId="{7239B207-6DD0-410F-9F26-5500CCC8E21A}" type="pres">
      <dgm:prSet presAssocID="{78632F65-7BA2-43AF-A5C0-848B347C80A2}" presName="Name25" presStyleLbl="parChTrans1D2" presStyleIdx="7" presStyleCnt="8"/>
      <dgm:spPr/>
      <dgm:t>
        <a:bodyPr/>
        <a:lstStyle/>
        <a:p>
          <a:endParaRPr lang="zh-CN" altLang="en-US"/>
        </a:p>
      </dgm:t>
    </dgm:pt>
    <dgm:pt modelId="{31700D40-77E7-4B87-8D29-B311358F2C2C}" type="pres">
      <dgm:prSet presAssocID="{78632F65-7BA2-43AF-A5C0-848B347C80A2}" presName="connTx" presStyleLbl="parChTrans1D2" presStyleIdx="7" presStyleCnt="8"/>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7" presStyleCnt="8" custScaleX="110000" custScaleY="110000" custLinFactY="-200000" custLinFactNeighborX="-55601" custLinFactNeighborY="-291380"/>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custScaleX="110000" custScaleY="110000" custLinFactY="-200000" custLinFactNeighborX="8106" custLinFactNeighborY="-22880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custScaleX="110000" custScaleY="110000" custLinFactX="33578" custLinFactY="-200000" custLinFactNeighborX="100000" custLinFactNeighborY="-29797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custScaleX="110000" custScaleY="110000" custLinFactX="33578" custLinFactY="-194891" custLinFactNeighborX="100000" custLinFactNeighborY="-200000"/>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custScaleX="110000" custScaleY="110000" custLinFactX="33578" custLinFactY="-148826" custLinFactNeighborX="100000" custLinFactNeighborY="-200000"/>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custScaleX="110000" custScaleY="110000" custLinFactY="-131272" custLinFactNeighborX="14748" custLinFactNeighborY="-200000"/>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custScaleX="110000" custScaleY="110000" custLinFactX="33578" custLinFactY="-100000" custLinFactNeighborX="100000" custLinFactNeighborY="-145740"/>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custScaleX="110000" custScaleY="110000" custLinFactX="100000" custLinFactY="-100000" custLinFactNeighborX="182941" custLinFactNeighborY="-145740"/>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custScaleX="110000" custScaleY="110000" custLinFactX="194695" custLinFactY="-100000" custLinFactNeighborX="200000" custLinFactNeighborY="-145740"/>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custScaleX="110000" custScaleY="110000" custLinFactX="212814" custLinFactY="-100000" custLinFactNeighborX="300000" custLinFactNeighborY="-145740"/>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6" custScaleX="231541" custScaleY="90910" custLinFactX="-100000" custLinFactNeighborX="-190197" custLinFactNeighborY="809"/>
      <dgm:spPr/>
      <dgm:t>
        <a:bodyPr/>
        <a:lstStyle/>
        <a:p>
          <a:endParaRPr lang="zh-CN" altLang="en-US"/>
        </a:p>
      </dgm:t>
    </dgm:pt>
    <dgm:pt modelId="{DC15D0D5-8909-4B77-8CE7-FFA256B34B9E}" type="pres">
      <dgm:prSet presAssocID="{AE3D7EB3-B3DC-4F05-8A14-CD47D7C6C57B}" presName="bgRectTx" presStyleLbl="bgShp" presStyleIdx="0" presStyleCnt="6">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6" custScaleX="134868" custScaleY="90910" custLinFactX="-88434" custLinFactNeighborX="-100000" custLinFactNeighborY="2305"/>
      <dgm:spPr/>
      <dgm:t>
        <a:bodyPr/>
        <a:lstStyle/>
        <a:p>
          <a:endParaRPr lang="zh-CN" altLang="en-US"/>
        </a:p>
      </dgm:t>
    </dgm:pt>
    <dgm:pt modelId="{D64040E9-63D2-4EAD-B44E-820EA7F7FB78}" type="pres">
      <dgm:prSet presAssocID="{B1F86AAC-3A9F-44D6-8CD6-CD2D8FB14309}" presName="bgRectTx" presStyleLbl="bgShp" presStyleIdx="1" presStyleCnt="6">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6" custScaleX="147422" custScaleY="90910" custLinFactX="-63358" custLinFactNeighborX="-100000" custLinFactNeighborY="2504"/>
      <dgm:spPr/>
      <dgm:t>
        <a:bodyPr/>
        <a:lstStyle/>
        <a:p>
          <a:endParaRPr lang="zh-CN" altLang="en-US"/>
        </a:p>
      </dgm:t>
    </dgm:pt>
    <dgm:pt modelId="{221073AF-822E-416A-BF60-08D1FF5468B4}" type="pres">
      <dgm:prSet presAssocID="{1077FD7F-90FC-4C10-9048-DEF7B6E22600}" presName="bgRectTx" presStyleLbl="bgShp" presStyleIdx="2" presStyleCnt="6">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6" custScaleX="127590" custScaleY="90910" custLinFactNeighborX="-89857" custLinFactNeighborY="2504"/>
      <dgm:spPr/>
      <dgm:t>
        <a:bodyPr/>
        <a:lstStyle/>
        <a:p>
          <a:endParaRPr lang="zh-CN" altLang="en-US"/>
        </a:p>
      </dgm:t>
    </dgm:pt>
    <dgm:pt modelId="{A0539CDC-0915-4B11-9BEC-37C39DCBF6B6}" type="pres">
      <dgm:prSet presAssocID="{476A75DE-F6B3-4CA0-A895-8EBB13D75D97}" presName="bgRectTx" presStyleLbl="bgShp" presStyleIdx="3" presStyleCnt="6">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6" custScaleX="237917" custScaleY="90910" custLinFactNeighborX="-38331" custLinFactNeighborY="2504"/>
      <dgm:spPr/>
      <dgm:t>
        <a:bodyPr/>
        <a:lstStyle/>
        <a:p>
          <a:endParaRPr lang="zh-CN" altLang="en-US"/>
        </a:p>
      </dgm:t>
    </dgm:pt>
    <dgm:pt modelId="{1545480B-201F-4869-A703-49B4E9BA8170}" type="pres">
      <dgm:prSet presAssocID="{AB640857-8600-4D2C-A930-7B3597BE49E3}" presName="bgRectTx" presStyleLbl="bgShp" presStyleIdx="4" presStyleCnt="6">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6" custScaleX="133760" custScaleY="90910" custLinFactNeighborX="-19687" custLinFactNeighborY="2504"/>
      <dgm:spPr/>
      <dgm:t>
        <a:bodyPr/>
        <a:lstStyle/>
        <a:p>
          <a:endParaRPr lang="zh-CN" altLang="en-US"/>
        </a:p>
      </dgm:t>
    </dgm:pt>
    <dgm:pt modelId="{37030A23-31E8-41B8-BB4D-89DD3E02A165}" type="pres">
      <dgm:prSet presAssocID="{63D1CAD4-AE55-4E88-9DC6-BF21E48FFE6A}" presName="bgRectTx" presStyleLbl="bgShp" presStyleIdx="5" presStyleCnt="6">
        <dgm:presLayoutVars>
          <dgm:bulletEnabled val="1"/>
        </dgm:presLayoutVars>
      </dgm:prSet>
      <dgm:spPr/>
      <dgm:t>
        <a:bodyPr/>
        <a:lstStyle/>
        <a:p>
          <a:endParaRPr lang="zh-CN" altLang="en-US"/>
        </a:p>
      </dgm:t>
    </dgm:pt>
  </dgm:ptLst>
  <dgm:cxnLst>
    <dgm:cxn modelId="{84488C9E-7295-4EA9-9387-1D7FCBBD2423}" type="presOf" srcId="{708C321E-7521-4E3F-A2DF-4A44331AB05E}" destId="{9C42533E-AAB0-4060-8777-3BBD134C2556}" srcOrd="0" destOrd="0" presId="urn:microsoft.com/office/officeart/2005/8/layout/hierarchy5"/>
    <dgm:cxn modelId="{36D31904-C961-4595-9CE3-48533846A34E}" type="presOf" srcId="{46A1E1D5-BB28-4C04-A7FE-F7CE65729DF2}" destId="{B9117846-AC51-4E7D-99F1-FE135686CCF7}" srcOrd="0"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5B8C0613-ADF0-457F-9243-F3B72C374DC0}" type="presOf" srcId="{4638D2A9-6DEA-4623-BA37-74C83EB5D57B}" destId="{BB82FD7B-E97B-4FA9-969F-E641EFE5938F}" srcOrd="0"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4FC77E81-CC98-49CB-BEA8-182D6273FE16}" srcId="{DF711FCA-F833-4FFA-A00B-95FB330F3863}" destId="{4638D2A9-6DEA-4623-BA37-74C83EB5D57B}" srcOrd="4" destOrd="0" parTransId="{A0FD01DC-8EE7-42EA-B959-47185F76AD54}" sibTransId="{C542B763-EA80-42E6-9930-74F73874BDD0}"/>
    <dgm:cxn modelId="{B3672D79-9EA9-4262-B0B7-F966BC878C52}" type="presOf" srcId="{AE3D7EB3-B3DC-4F05-8A14-CD47D7C6C57B}" destId="{47965747-423E-4978-B5D3-B95913AD9559}" srcOrd="0"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AA546250-EBD5-4489-B1E0-EBF3851E4CE3}" type="presOf" srcId="{55ABE364-9813-4327-95FD-D953A9B50271}" destId="{4D6BCB0A-7758-46D7-A8D9-612D15D55D49}" srcOrd="0"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390BC84B-B64D-4B26-AE1F-2002B5425B42}" srcId="{DF711FCA-F833-4FFA-A00B-95FB330F3863}" destId="{A4B1E886-7A81-4F23-AB3F-1640FA8A391D}" srcOrd="1" destOrd="0" parTransId="{185CF377-5682-4F60-AC25-37B140C2E5DE}" sibTransId="{BC960847-39A2-4655-8AC6-07BA55BF4239}"/>
    <dgm:cxn modelId="{027D4B7E-DC7B-4B74-B5F6-AB03AAB01348}" srcId="{74195B85-9546-4DFB-B1E4-5FDD19E58302}" destId="{708C321E-7521-4E3F-A2DF-4A44331AB05E}" srcOrd="0" destOrd="0" parTransId="{19456D4B-3E16-4103-AD80-D7FA7A975DE5}" sibTransId="{A18832DF-F06D-45A9-B0B2-5B6A83813EC0}"/>
    <dgm:cxn modelId="{CFD57632-0354-4077-A7F1-453D9992DC08}" srcId="{FB722BE6-A4DE-4F3C-912A-1994C03A7890}" destId="{AFFB6A0B-F428-4ED9-AE65-4BC4384FD24B}" srcOrd="1" destOrd="0" parTransId="{DE9D9B06-6325-4591-AF68-944CF2D1FF1E}" sibTransId="{FE47CF49-F5D7-4DD6-8DB0-FF629813DCA6}"/>
    <dgm:cxn modelId="{B3BFD5A5-8DE5-4557-8CE3-42493D294B10}" srcId="{DF711FCA-F833-4FFA-A00B-95FB330F3863}" destId="{594792DB-6302-4A48-BD47-A4388AAC78CE}" srcOrd="3" destOrd="0" parTransId="{04DF4273-BC56-4AAB-83FF-1C2F437CE28C}" sibTransId="{D4029C39-170B-4BFE-99A5-993F7B830937}"/>
    <dgm:cxn modelId="{03EEEDBD-5061-4E2B-A225-72271982FAB4}" type="presOf" srcId="{A0FD01DC-8EE7-42EA-B959-47185F76AD54}" destId="{5D7A2F53-9A0E-4154-AAE0-4F24ADA4F3ED}" srcOrd="0"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6A80D94D-3C8A-4608-A061-FA5000E34BD9}" type="presOf" srcId="{AB640857-8600-4D2C-A930-7B3597BE49E3}" destId="{1545480B-201F-4869-A703-49B4E9BA8170}" srcOrd="1"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853C0B68-1014-4C52-92CF-950D8E886910}" type="presOf" srcId="{2116CFF4-F17D-492E-BCE1-1BCD921C7F22}" destId="{20C6EA4E-8906-4D11-8D10-48E595DA89C5}" srcOrd="1" destOrd="0" presId="urn:microsoft.com/office/officeart/2005/8/layout/hierarchy5"/>
    <dgm:cxn modelId="{7DC7375A-B1B1-49DD-9250-968B97AEA2E8}" type="presOf" srcId="{D45FDD9D-1298-4BA8-952D-D41DD7CC0607}" destId="{6878DECC-2AEB-48B1-8720-357CD96A73AA}" srcOrd="1"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4BD773E5-D733-4CA3-AC12-6583AE42112E}" srcId="{1F80D8DE-B889-4A96-A1AC-C1227D6FFE51}" destId="{B1F86AAC-3A9F-44D6-8CD6-CD2D8FB14309}" srcOrd="2" destOrd="0" parTransId="{B6C2C33E-E286-493B-9C03-76B4E9E634E5}" sibTransId="{4124A489-4E94-4E4B-B8C9-BA047177C28C}"/>
    <dgm:cxn modelId="{73FB4F84-375F-438E-A33B-C4EA58BE797F}" type="presOf" srcId="{154CD42D-AE32-42D9-B4A3-EEFB7514BD21}" destId="{2F168BD5-0838-4A16-9CF2-9757D42BA9E4}" srcOrd="0" destOrd="0" presId="urn:microsoft.com/office/officeart/2005/8/layout/hierarchy5"/>
    <dgm:cxn modelId="{C35B8F35-AA97-4C8D-95B5-4B021535A058}" type="presOf" srcId="{DF711FCA-F833-4FFA-A00B-95FB330F3863}" destId="{76111A11-947B-4222-8748-F65C544BFFE2}" srcOrd="0" destOrd="0" presId="urn:microsoft.com/office/officeart/2005/8/layout/hierarchy5"/>
    <dgm:cxn modelId="{47C6F83F-115D-47F1-9EAA-8649572CBF41}" srcId="{DF711FCA-F833-4FFA-A00B-95FB330F3863}" destId="{97A1A1A0-DE86-4F8F-AB01-2101B33AFF08}" srcOrd="5" destOrd="0" parTransId="{2116CFF4-F17D-492E-BCE1-1BCD921C7F22}" sibTransId="{DD2ABC43-6B9F-495B-8A28-B4C95D2855EC}"/>
    <dgm:cxn modelId="{A71922C3-DA68-4345-9E48-39A027828A00}" type="presOf" srcId="{154CD42D-AE32-42D9-B4A3-EEFB7514BD21}" destId="{B991398C-2FD2-4DE5-ADC3-E358FDEDBE6F}"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11B4D9A3-4994-410A-BDE6-E939317F6D31}" type="presOf" srcId="{19456D4B-3E16-4103-AD80-D7FA7A975DE5}" destId="{635E895B-9CED-4BFE-B02B-0C1056ABC59C}" srcOrd="1" destOrd="0" presId="urn:microsoft.com/office/officeart/2005/8/layout/hierarchy5"/>
    <dgm:cxn modelId="{704571D0-2767-4DDC-9543-5B64F2AA37E5}" type="presOf" srcId="{DE9D9B06-6325-4591-AF68-944CF2D1FF1E}" destId="{10403541-CF1B-4FC2-BCAE-32EF7BDA41B2}" srcOrd="1"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CD7AF518-C47F-4D15-B8DB-B82C65F9C0EC}" type="presOf" srcId="{04DF4273-BC56-4AAB-83FF-1C2F437CE28C}" destId="{DA58EB02-6344-45F3-84A1-9B1186E0894E}" srcOrd="1" destOrd="0" presId="urn:microsoft.com/office/officeart/2005/8/layout/hierarchy5"/>
    <dgm:cxn modelId="{B9FEF15F-5A9B-443D-B4B4-C41770B93279}" type="presOf" srcId="{1077FD7F-90FC-4C10-9048-DEF7B6E22600}" destId="{221073AF-822E-416A-BF60-08D1FF5468B4}" srcOrd="1"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C722578B-B4BF-463E-832A-601371017A9F}" type="presOf" srcId="{97A1A1A0-DE86-4F8F-AB01-2101B33AFF08}" destId="{93356606-511E-4346-9A9D-5E7A8504475A}" srcOrd="0" destOrd="0" presId="urn:microsoft.com/office/officeart/2005/8/layout/hierarchy5"/>
    <dgm:cxn modelId="{B30A8BD3-5D22-4BCD-98F6-5DAAC9172826}" type="presOf" srcId="{DE9D9B06-6325-4591-AF68-944CF2D1FF1E}" destId="{C89156BA-45EF-468B-A884-02703BE1B0FA}" srcOrd="0" destOrd="0" presId="urn:microsoft.com/office/officeart/2005/8/layout/hierarchy5"/>
    <dgm:cxn modelId="{E0618CE8-367C-484F-8CAB-F50A18B35803}" type="presOf" srcId="{185CF377-5682-4F60-AC25-37B140C2E5DE}" destId="{D94C4CB6-5D94-41B3-8BAC-C555C20400B4}" srcOrd="1"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8877A78B-2C6F-46F4-92FF-50A910F7B7F5}" srcId="{6FD7B7D7-1160-4D8C-84FF-BCA7A1481F87}" destId="{84E4D56B-4D0E-4AA5-90E2-F509D2B4BA16}" srcOrd="0" destOrd="0" parTransId="{6E964437-64B8-49F3-8F82-972B348BBBE0}" sibTransId="{09DEFA24-16E9-4C51-8905-7F6FFCED48D7}"/>
    <dgm:cxn modelId="{91B2E6BB-FD8E-449D-84F1-61399B652CEC}" type="presOf" srcId="{63A303A1-1F80-4DF0-8095-AEA29606D315}" destId="{BFC2E4EA-CEE6-405C-A481-93ECC8994B08}" srcOrd="1" destOrd="0" presId="urn:microsoft.com/office/officeart/2005/8/layout/hierarchy5"/>
    <dgm:cxn modelId="{965FC6F8-0B0F-4813-97F7-E87AB1004D7D}" srcId="{1F80D8DE-B889-4A96-A1AC-C1227D6FFE51}" destId="{AB640857-8600-4D2C-A930-7B3597BE49E3}" srcOrd="5" destOrd="0" parTransId="{29603D9A-1C52-4A02-B630-95E996638392}" sibTransId="{6B890278-15F0-4E23-8846-83E36AA91564}"/>
    <dgm:cxn modelId="{ADF76944-ECB9-4BDC-99DE-807123D82FEC}" type="presOf" srcId="{19456D4B-3E16-4103-AD80-D7FA7A975DE5}" destId="{43085299-E20C-4D51-9499-58D6F770A5C9}"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13A456E-51CB-495D-BAC4-05411D0C97D0}" type="presOf" srcId="{185CF377-5682-4F60-AC25-37B140C2E5DE}" destId="{3A867684-BED4-4565-BE39-616E02E76B64}" srcOrd="0" destOrd="0" presId="urn:microsoft.com/office/officeart/2005/8/layout/hierarchy5"/>
    <dgm:cxn modelId="{CF3F2F79-9EF6-4EAA-B039-DDCD4A14E7C0}" type="presOf" srcId="{2116CFF4-F17D-492E-BCE1-1BCD921C7F22}" destId="{DB7F017E-3855-443A-996C-865CC4135391}" srcOrd="0" destOrd="0" presId="urn:microsoft.com/office/officeart/2005/8/layout/hierarchy5"/>
    <dgm:cxn modelId="{B02B5E28-8070-421B-A813-006992068368}" srcId="{DF711FCA-F833-4FFA-A00B-95FB330F3863}" destId="{43B2601F-50C4-4BB3-97EC-A8FE6C33C34E}" srcOrd="2" destOrd="0" parTransId="{63A303A1-1F80-4DF0-8095-AEA29606D315}" sibTransId="{147EE1C6-4548-480F-912A-781C0780825F}"/>
    <dgm:cxn modelId="{156E18A2-C17B-47D4-930E-C084C358A935}" type="presOf" srcId="{78632F65-7BA2-43AF-A5C0-848B347C80A2}" destId="{31700D40-77E7-4B87-8D29-B311358F2C2C}" srcOrd="1" destOrd="0" presId="urn:microsoft.com/office/officeart/2005/8/layout/hierarchy5"/>
    <dgm:cxn modelId="{719B3AC7-EC7F-4168-ABA6-04FDEEC375EE}" type="presOf" srcId="{3C239DA3-128F-42F5-A646-FFDDA9DABC5D}" destId="{BFDC04E9-46EF-4071-9C12-CB7343E22862}" srcOrd="0"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3AF3CB00-8519-46E5-9CB9-383B4CF7E8B0}" srcId="{AFFB6A0B-F428-4ED9-AE65-4BC4384FD24B}" destId="{74195B85-9546-4DFB-B1E4-5FDD19E58302}" srcOrd="0" destOrd="0" parTransId="{A4003ED7-65B0-4EA5-9D57-2368D9FD2643}" sibTransId="{2DDA0260-18DC-4E54-A27E-9F35684688DB}"/>
    <dgm:cxn modelId="{A35FADA9-B047-43B0-9A9A-AF7D51C2F6C4}" srcId="{1F80D8DE-B889-4A96-A1AC-C1227D6FFE51}" destId="{DF711FCA-F833-4FFA-A00B-95FB330F3863}" srcOrd="0" destOrd="0" parTransId="{0ECA1811-9B46-493A-89AD-0172CB67EE75}" sibTransId="{D3A5C3D9-97F2-4E13-A2F2-3548EF4792E1}"/>
    <dgm:cxn modelId="{6D4AD292-FF03-4763-9DE9-F3E68C9EA3F3}" type="presOf" srcId="{476A75DE-F6B3-4CA0-A895-8EBB13D75D97}" destId="{344EDBB3-7FA8-4C33-80CA-9DFE195E2443}" srcOrd="0" destOrd="0" presId="urn:microsoft.com/office/officeart/2005/8/layout/hierarchy5"/>
    <dgm:cxn modelId="{24657357-B518-4F43-BD22-2FD7003B6318}" type="presOf" srcId="{D45FDD9D-1298-4BA8-952D-D41DD7CC0607}" destId="{80937577-31EF-4C4B-B455-D926FD374BF5}"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46DA8AC2-09F5-41E0-B363-8D1B67FD8BF4}" type="presOf" srcId="{476A75DE-F6B3-4CA0-A895-8EBB13D75D97}" destId="{A0539CDC-0915-4B11-9BEC-37C39DCBF6B6}" srcOrd="1" destOrd="0" presId="urn:microsoft.com/office/officeart/2005/8/layout/hierarchy5"/>
    <dgm:cxn modelId="{D63E152A-7E97-46BB-99A7-427B169D57F2}" type="presOf" srcId="{27681932-506D-4377-B544-C6F96C4B6969}" destId="{B826EB43-3799-452A-A0BA-5607443C0EC5}"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8B99CC4A-3E77-4049-967D-B4F91E3AE25B}" srcId="{DF711FCA-F833-4FFA-A00B-95FB330F3863}" destId="{1D977679-6A5C-47B3-9012-72F15174B3B1}" srcOrd="0" destOrd="0" parTransId="{154CD42D-AE32-42D9-B4A3-EEFB7514BD21}" sibTransId="{B1F9F770-B987-49B4-B39C-D605BA2582A4}"/>
    <dgm:cxn modelId="{18722036-5962-47B0-80A0-7E07B74CC841}" srcId="{DF711FCA-F833-4FFA-A00B-95FB330F3863}" destId="{46A1E1D5-BB28-4C04-A7FE-F7CE65729DF2}" srcOrd="6" destOrd="0" parTransId="{D45FDD9D-1298-4BA8-952D-D41DD7CC0607}" sibTransId="{4FC30990-81BD-46EE-8035-3A98523C252C}"/>
    <dgm:cxn modelId="{B4AB728C-D971-4B33-8BA0-587B34C14F90}" type="presOf" srcId="{A4B1E886-7A81-4F23-AB3F-1640FA8A391D}" destId="{D3581D89-864D-4D47-AF33-2F89E22196B7}"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BDA1E804-7CAF-43B9-A4F1-D082F2609101}" type="presOf" srcId="{A0FD01DC-8EE7-42EA-B959-47185F76AD54}" destId="{F9BB7EDB-DC23-47AF-AC1D-A2D590F58D23}" srcOrd="1" destOrd="0" presId="urn:microsoft.com/office/officeart/2005/8/layout/hierarchy5"/>
    <dgm:cxn modelId="{1AEC10D1-23D6-4210-8819-5603504B4D6F}" srcId="{DF711FCA-F833-4FFA-A00B-95FB330F3863}" destId="{FB722BE6-A4DE-4F3C-912A-1994C03A7890}" srcOrd="7" destOrd="0" parTransId="{78632F65-7BA2-43AF-A5C0-848B347C80A2}" sibTransId="{96BEEA0C-0E9A-44FB-AD8D-911D4F47A49D}"/>
    <dgm:cxn modelId="{52C2F37D-5956-434D-808A-5C9E52AB5BEE}" type="presOf" srcId="{63A303A1-1F80-4DF0-8095-AEA29606D315}" destId="{4F8BC475-8708-47BD-BBC7-5F306EF31BA2}"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FBB7ADD7-90AB-4816-94F8-747D2A13E8A9}" type="presOf" srcId="{6E964437-64B8-49F3-8F82-972B348BBBE0}" destId="{2A3670F1-5D25-4BB6-960E-517CEB062C0C}" srcOrd="1"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78397B96-8269-41C8-AE3C-CDDE4B8F9718}" type="presOf" srcId="{AFFB6A0B-F428-4ED9-AE65-4BC4384FD24B}" destId="{7CB71D35-20FB-468A-BAA4-5CEC3FC583BF}" srcOrd="0" destOrd="0" presId="urn:microsoft.com/office/officeart/2005/8/layout/hierarchy5"/>
    <dgm:cxn modelId="{AD390436-C81E-4E7E-B863-B0AA6B64E8EB}" type="presOf" srcId="{4C46C7C2-EFAF-44CB-AE3E-A3982D8564EF}" destId="{A6380128-D471-46CB-AE1C-6385CF770746}"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760E21F6-6080-4791-87A7-C10476823A9F}" srcId="{1F80D8DE-B889-4A96-A1AC-C1227D6FFE51}" destId="{476A75DE-F6B3-4CA0-A895-8EBB13D75D97}" srcOrd="4" destOrd="0" parTransId="{E986D2E6-D505-4D42-A0FF-7F520222017D}" sibTransId="{353BF404-B2B7-4917-A730-069B9CD64039}"/>
    <dgm:cxn modelId="{4D787053-019A-484F-849A-51BB0B52CB61}" type="presOf" srcId="{AE3D7EB3-B3DC-4F05-8A14-CD47D7C6C57B}" destId="{DC15D0D5-8909-4B77-8CE7-FFA256B34B9E}" srcOrd="1" destOrd="0" presId="urn:microsoft.com/office/officeart/2005/8/layout/hierarchy5"/>
    <dgm:cxn modelId="{3DE58D2E-FDAB-4B02-970B-AAE135BDC4C4}" type="presOf" srcId="{B1F86AAC-3A9F-44D6-8CD6-CD2D8FB14309}" destId="{D64040E9-63D2-4EAD-B44E-820EA7F7FB78}" srcOrd="1"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615CD1FC-78EF-47E1-B2E6-52C4B7037B15}" srcId="{1F80D8DE-B889-4A96-A1AC-C1227D6FFE51}" destId="{1077FD7F-90FC-4C10-9048-DEF7B6E22600}" srcOrd="3" destOrd="0" parTransId="{FC613DF0-CD3F-43E1-9541-69B6A8CE8354}" sibTransId="{0274FB98-91EA-41E6-BBDB-B661ED45AB4E}"/>
    <dgm:cxn modelId="{26C8111C-D63F-4B9E-A50E-19BFCDEFC620}" type="presOf" srcId="{63D1CAD4-AE55-4E88-9DC6-BF21E48FFE6A}" destId="{37030A23-31E8-41B8-BB4D-89DD3E02A165}" srcOrd="1" destOrd="0" presId="urn:microsoft.com/office/officeart/2005/8/layout/hierarchy5"/>
    <dgm:cxn modelId="{4464E406-9A12-4E91-AC2B-B34D00611037}" type="presOf" srcId="{74195B85-9546-4DFB-B1E4-5FDD19E58302}" destId="{81FD66C9-2E49-4FB1-A678-2763A2EC946F}" srcOrd="0"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21E709D1-B17E-4E66-B08C-B388FAAA6CCE}" type="presParOf" srcId="{EB564498-8751-43BE-A723-2B4731C5FB1D}" destId="{3A867684-BED4-4565-BE39-616E02E76B64}" srcOrd="2" destOrd="0" presId="urn:microsoft.com/office/officeart/2005/8/layout/hierarchy5"/>
    <dgm:cxn modelId="{6DC3C1A3-2CD1-476C-904F-EBC4E010CAED}" type="presParOf" srcId="{3A867684-BED4-4565-BE39-616E02E76B64}" destId="{D94C4CB6-5D94-41B3-8BAC-C555C20400B4}" srcOrd="0" destOrd="0" presId="urn:microsoft.com/office/officeart/2005/8/layout/hierarchy5"/>
    <dgm:cxn modelId="{3DDAD826-CEE4-46E2-B8C3-9B6200F6080F}" type="presParOf" srcId="{EB564498-8751-43BE-A723-2B4731C5FB1D}" destId="{0A559082-B40A-4904-B2DE-2A469FAF7E3D}" srcOrd="3" destOrd="0" presId="urn:microsoft.com/office/officeart/2005/8/layout/hierarchy5"/>
    <dgm:cxn modelId="{DAD9E949-D42D-4813-8535-CE81C0C5E518}" type="presParOf" srcId="{0A559082-B40A-4904-B2DE-2A469FAF7E3D}" destId="{D3581D89-864D-4D47-AF33-2F89E22196B7}" srcOrd="0" destOrd="0" presId="urn:microsoft.com/office/officeart/2005/8/layout/hierarchy5"/>
    <dgm:cxn modelId="{7299A875-6F1F-4800-ACB6-1FF49630A795}" type="presParOf" srcId="{0A559082-B40A-4904-B2DE-2A469FAF7E3D}" destId="{3F7EDDDE-EEF8-4C52-B28E-A65CD8ACD284}" srcOrd="1" destOrd="0" presId="urn:microsoft.com/office/officeart/2005/8/layout/hierarchy5"/>
    <dgm:cxn modelId="{EB61ACDA-877F-484F-AABE-2D820C6DBCAF}" type="presParOf" srcId="{EB564498-8751-43BE-A723-2B4731C5FB1D}" destId="{4F8BC475-8708-47BD-BBC7-5F306EF31BA2}" srcOrd="4"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5"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6"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7"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906A3214-5ED6-4A1F-84F6-D86BC1B9FDC7}" type="presParOf" srcId="{EB564498-8751-43BE-A723-2B4731C5FB1D}" destId="{5D7A2F53-9A0E-4154-AAE0-4F24ADA4F3ED}" srcOrd="8" destOrd="0" presId="urn:microsoft.com/office/officeart/2005/8/layout/hierarchy5"/>
    <dgm:cxn modelId="{B1D3A6F3-B0F9-41E5-8506-8C14D3E9D40C}" type="presParOf" srcId="{5D7A2F53-9A0E-4154-AAE0-4F24ADA4F3ED}" destId="{F9BB7EDB-DC23-47AF-AC1D-A2D590F58D23}" srcOrd="0" destOrd="0" presId="urn:microsoft.com/office/officeart/2005/8/layout/hierarchy5"/>
    <dgm:cxn modelId="{C8485179-79C9-4F91-996B-EEB4A7F61789}" type="presParOf" srcId="{EB564498-8751-43BE-A723-2B4731C5FB1D}" destId="{2C86FAB3-AF6C-4D44-846B-02990F6A73A8}" srcOrd="9" destOrd="0" presId="urn:microsoft.com/office/officeart/2005/8/layout/hierarchy5"/>
    <dgm:cxn modelId="{18133229-6D05-4154-8F2F-DF04F8215CF7}" type="presParOf" srcId="{2C86FAB3-AF6C-4D44-846B-02990F6A73A8}" destId="{BB82FD7B-E97B-4FA9-969F-E641EFE5938F}" srcOrd="0" destOrd="0" presId="urn:microsoft.com/office/officeart/2005/8/layout/hierarchy5"/>
    <dgm:cxn modelId="{E1583F96-2D39-44D5-A724-3CB6F4D19853}" type="presParOf" srcId="{2C86FAB3-AF6C-4D44-846B-02990F6A73A8}" destId="{511367AD-A7B2-48AE-BB45-BD1C198B18E9}" srcOrd="1" destOrd="0" presId="urn:microsoft.com/office/officeart/2005/8/layout/hierarchy5"/>
    <dgm:cxn modelId="{650449D4-E069-4E28-B031-F8C697DF61A4}" type="presParOf" srcId="{EB564498-8751-43BE-A723-2B4731C5FB1D}" destId="{DB7F017E-3855-443A-996C-865CC4135391}" srcOrd="10" destOrd="0" presId="urn:microsoft.com/office/officeart/2005/8/layout/hierarchy5"/>
    <dgm:cxn modelId="{BFA9D03A-E80B-40AB-B8A3-105F9A39501C}" type="presParOf" srcId="{DB7F017E-3855-443A-996C-865CC4135391}" destId="{20C6EA4E-8906-4D11-8D10-48E595DA89C5}" srcOrd="0" destOrd="0" presId="urn:microsoft.com/office/officeart/2005/8/layout/hierarchy5"/>
    <dgm:cxn modelId="{C798D601-D8DB-497E-9BA2-22958DB90E8B}" type="presParOf" srcId="{EB564498-8751-43BE-A723-2B4731C5FB1D}" destId="{152C1939-B0CF-44F7-87B0-6467624ED9A3}" srcOrd="11" destOrd="0" presId="urn:microsoft.com/office/officeart/2005/8/layout/hierarchy5"/>
    <dgm:cxn modelId="{A68EC7E5-12B8-41EA-9104-30F19B6FBD27}" type="presParOf" srcId="{152C1939-B0CF-44F7-87B0-6467624ED9A3}" destId="{93356606-511E-4346-9A9D-5E7A8504475A}" srcOrd="0" destOrd="0" presId="urn:microsoft.com/office/officeart/2005/8/layout/hierarchy5"/>
    <dgm:cxn modelId="{EC34D052-F9F2-4BB0-A3FE-F4A728446FCD}" type="presParOf" srcId="{152C1939-B0CF-44F7-87B0-6467624ED9A3}" destId="{A4934CDD-038A-41A6-ACAB-27ECF2FE282B}" srcOrd="1" destOrd="0" presId="urn:microsoft.com/office/officeart/2005/8/layout/hierarchy5"/>
    <dgm:cxn modelId="{09AB5432-4CBC-4E88-B5DF-769ABA44EE0D}" type="presParOf" srcId="{EB564498-8751-43BE-A723-2B4731C5FB1D}" destId="{80937577-31EF-4C4B-B455-D926FD374BF5}" srcOrd="12" destOrd="0" presId="urn:microsoft.com/office/officeart/2005/8/layout/hierarchy5"/>
    <dgm:cxn modelId="{3FA8B929-9FF8-4467-A462-5728842884FB}" type="presParOf" srcId="{80937577-31EF-4C4B-B455-D926FD374BF5}" destId="{6878DECC-2AEB-48B1-8720-357CD96A73AA}" srcOrd="0" destOrd="0" presId="urn:microsoft.com/office/officeart/2005/8/layout/hierarchy5"/>
    <dgm:cxn modelId="{E61BCEA0-D437-4FF8-9D9A-55987F3D983E}" type="presParOf" srcId="{EB564498-8751-43BE-A723-2B4731C5FB1D}" destId="{7D9CF76D-0096-4053-9817-A42451D7EDB7}" srcOrd="13" destOrd="0" presId="urn:microsoft.com/office/officeart/2005/8/layout/hierarchy5"/>
    <dgm:cxn modelId="{0E19EFBD-93ED-41AE-94C9-21AEC5C2CDE6}" type="presParOf" srcId="{7D9CF76D-0096-4053-9817-A42451D7EDB7}" destId="{B9117846-AC51-4E7D-99F1-FE135686CCF7}" srcOrd="0" destOrd="0" presId="urn:microsoft.com/office/officeart/2005/8/layout/hierarchy5"/>
    <dgm:cxn modelId="{6AEE7FA6-3E3F-4737-8F93-25D32A10254A}" type="presParOf" srcId="{7D9CF76D-0096-4053-9817-A42451D7EDB7}" destId="{7D78CC5D-4B7F-434B-AD23-6D922F0FE398}" srcOrd="1" destOrd="0" presId="urn:microsoft.com/office/officeart/2005/8/layout/hierarchy5"/>
    <dgm:cxn modelId="{EB67B952-8309-40E6-8D61-2AE2502EA1D5}" type="presParOf" srcId="{EB564498-8751-43BE-A723-2B4731C5FB1D}" destId="{7239B207-6DD0-410F-9F26-5500CCC8E21A}" srcOrd="14"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15"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作为起始</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p14="http://schemas.microsoft.com/office/powerpoint/2010/main" val="332317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17</a:t>
            </a:fld>
            <a:endParaRPr lang="zh-CN" altLang="en-US"/>
          </a:p>
        </p:txBody>
      </p:sp>
    </p:spTree>
    <p:extLst>
      <p:ext uri="{BB962C8B-B14F-4D97-AF65-F5344CB8AC3E}">
        <p14:creationId xmlns:p14="http://schemas.microsoft.com/office/powerpoint/2010/main" val="3000220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p14="http://schemas.microsoft.com/office/powerpoint/2010/main" val="4221868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p14="http://schemas.microsoft.com/office/powerpoint/2010/main" val="204067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20</a:t>
            </a:fld>
            <a:endParaRPr lang="zh-CN" altLang="en-US"/>
          </a:p>
        </p:txBody>
      </p:sp>
    </p:spTree>
    <p:extLst>
      <p:ext uri="{BB962C8B-B14F-4D97-AF65-F5344CB8AC3E}">
        <p14:creationId xmlns:p14="http://schemas.microsoft.com/office/powerpoint/2010/main" val="340728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21</a:t>
            </a:fld>
            <a:endParaRPr lang="zh-CN" altLang="en-US"/>
          </a:p>
        </p:txBody>
      </p:sp>
    </p:spTree>
    <p:extLst>
      <p:ext uri="{BB962C8B-B14F-4D97-AF65-F5344CB8AC3E}">
        <p14:creationId xmlns:p14="http://schemas.microsoft.com/office/powerpoint/2010/main" val="266223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p14="http://schemas.microsoft.com/office/powerpoint/2010/main" val="68402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23</a:t>
            </a:fld>
            <a:endParaRPr lang="zh-CN" altLang="en-US"/>
          </a:p>
        </p:txBody>
      </p:sp>
    </p:spTree>
    <p:extLst>
      <p:ext uri="{BB962C8B-B14F-4D97-AF65-F5344CB8AC3E}">
        <p14:creationId xmlns:p14="http://schemas.microsoft.com/office/powerpoint/2010/main" val="2151773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24</a:t>
            </a:fld>
            <a:endParaRPr lang="zh-CN" altLang="en-US"/>
          </a:p>
        </p:txBody>
      </p:sp>
    </p:spTree>
    <p:extLst>
      <p:ext uri="{BB962C8B-B14F-4D97-AF65-F5344CB8AC3E}">
        <p14:creationId xmlns:p14="http://schemas.microsoft.com/office/powerpoint/2010/main" val="996845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25</a:t>
            </a:fld>
            <a:endParaRPr lang="zh-CN" altLang="en-US"/>
          </a:p>
        </p:txBody>
      </p:sp>
    </p:spTree>
    <p:extLst>
      <p:ext uri="{BB962C8B-B14F-4D97-AF65-F5344CB8AC3E}">
        <p14:creationId xmlns:p14="http://schemas.microsoft.com/office/powerpoint/2010/main" val="45067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26</a:t>
            </a:fld>
            <a:endParaRPr lang="zh-CN" altLang="en-US"/>
          </a:p>
        </p:txBody>
      </p:sp>
    </p:spTree>
    <p:extLst>
      <p:ext uri="{BB962C8B-B14F-4D97-AF65-F5344CB8AC3E}">
        <p14:creationId xmlns:p14="http://schemas.microsoft.com/office/powerpoint/2010/main" val="3677350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27</a:t>
            </a:fld>
            <a:endParaRPr lang="zh-CN" altLang="en-US"/>
          </a:p>
        </p:txBody>
      </p:sp>
    </p:spTree>
    <p:extLst>
      <p:ext uri="{BB962C8B-B14F-4D97-AF65-F5344CB8AC3E}">
        <p14:creationId xmlns:p14="http://schemas.microsoft.com/office/powerpoint/2010/main" val="171041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获取表共享锁是为了防止表状态和</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发生变化。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关闭父</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时会强制</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获取分割点，取当前最大的</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midkey</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存在引用的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时不会再进行</a:t>
            </a:r>
            <a:r>
              <a:rPr lang="en-US" altLang="zh-CN" sz="1200" b="0" i="0" kern="1200" dirty="0" smtClean="0">
                <a:solidFill>
                  <a:schemeClr val="tx1"/>
                </a:solidFill>
                <a:effectLst/>
                <a:latin typeface="+mn-lt"/>
                <a:ea typeface="+mn-ea"/>
                <a:cs typeface="+mn-cs"/>
              </a:rPr>
              <a:t>split</a:t>
            </a:r>
            <a:r>
              <a:rPr lang="zh-CN" altLang="en-US" sz="1200" b="0" i="0" kern="1200" dirty="0" smtClean="0">
                <a:solidFill>
                  <a:schemeClr val="tx1"/>
                </a:solidFill>
                <a:effectLst/>
                <a:latin typeface="+mn-lt"/>
                <a:ea typeface="+mn-ea"/>
                <a:cs typeface="+mn-cs"/>
              </a:rPr>
              <a:t>的，此时若写频繁则会造成</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过大。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5.Compact </a:t>
            </a:r>
            <a:r>
              <a:rPr lang="zh-CN" altLang="en-US" sz="1200" b="0" i="0" kern="1200" dirty="0" smtClean="0">
                <a:solidFill>
                  <a:schemeClr val="tx1"/>
                </a:solidFill>
                <a:effectLst/>
                <a:latin typeface="+mn-lt"/>
                <a:ea typeface="+mn-ea"/>
                <a:cs typeface="+mn-cs"/>
              </a:rPr>
              <a:t>异步重写。</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6.Split</a:t>
            </a:r>
            <a:r>
              <a:rPr lang="zh-CN" altLang="en-US" sz="1200" b="0" i="0" kern="1200" dirty="0" smtClean="0">
                <a:solidFill>
                  <a:schemeClr val="tx1"/>
                </a:solidFill>
                <a:effectLst/>
                <a:latin typeface="+mn-lt"/>
                <a:ea typeface="+mn-ea"/>
                <a:cs typeface="+mn-cs"/>
              </a:rPr>
              <a:t>过程时一个事物，失败会回滚。</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28</a:t>
            </a:fld>
            <a:endParaRPr lang="zh-CN" altLang="en-US"/>
          </a:p>
        </p:txBody>
      </p:sp>
    </p:spTree>
    <p:extLst>
      <p:ext uri="{BB962C8B-B14F-4D97-AF65-F5344CB8AC3E}">
        <p14:creationId xmlns:p14="http://schemas.microsoft.com/office/powerpoint/2010/main" val="1554768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1.Hfile</a:t>
            </a:r>
            <a:r>
              <a:rPr lang="zh-CN" altLang="en-US" dirty="0" smtClean="0"/>
              <a:t>和</a:t>
            </a:r>
            <a:r>
              <a:rPr lang="en-US" altLang="zh-CN" dirty="0" err="1" smtClean="0"/>
              <a:t>Memstore</a:t>
            </a:r>
            <a:r>
              <a:rPr lang="zh-CN" altLang="en-US" dirty="0" smtClean="0"/>
              <a:t>中存储</a:t>
            </a:r>
            <a:r>
              <a:rPr lang="en-US" altLang="zh-CN" dirty="0" err="1" smtClean="0"/>
              <a:t>rowkey</a:t>
            </a:r>
            <a:r>
              <a:rPr lang="zh-CN" altLang="en-US" dirty="0" smtClean="0"/>
              <a:t>，</a:t>
            </a:r>
            <a:r>
              <a:rPr lang="en-US" altLang="zh-CN" dirty="0" smtClean="0"/>
              <a:t>64</a:t>
            </a:r>
            <a:r>
              <a:rPr lang="zh-CN" altLang="en-US" dirty="0" smtClean="0"/>
              <a:t>位系统。</a:t>
            </a:r>
            <a:endParaRPr lang="en-US" altLang="zh-CN" dirty="0" smtClean="0"/>
          </a:p>
          <a:p>
            <a:r>
              <a:rPr lang="en-US" altLang="zh-CN" dirty="0" smtClean="0"/>
              <a:t>2.</a:t>
            </a:r>
            <a:r>
              <a:rPr lang="zh-CN" altLang="en-US" dirty="0" smtClean="0"/>
              <a:t>热点问题：多个</a:t>
            </a:r>
            <a:r>
              <a:rPr lang="en-US" altLang="zh-CN" dirty="0" smtClean="0"/>
              <a:t>client</a:t>
            </a:r>
            <a:r>
              <a:rPr lang="zh-CN" altLang="en-US" dirty="0" smtClean="0"/>
              <a:t>访问同一个</a:t>
            </a:r>
            <a:r>
              <a:rPr lang="en-US" altLang="zh-CN" dirty="0" smtClean="0"/>
              <a:t>region</a:t>
            </a:r>
            <a:r>
              <a:rPr lang="zh-CN" altLang="en-US" dirty="0" smtClean="0"/>
              <a:t>，造成</a:t>
            </a:r>
            <a:r>
              <a:rPr lang="en-US" altLang="zh-CN" dirty="0" smtClean="0"/>
              <a:t>region</a:t>
            </a:r>
            <a:r>
              <a:rPr lang="zh-CN" altLang="en-US" dirty="0" smtClean="0"/>
              <a:t>不可用，进而影响整个</a:t>
            </a:r>
            <a:r>
              <a:rPr lang="en-US" altLang="zh-CN" dirty="0" err="1" smtClean="0"/>
              <a:t>regionserver</a:t>
            </a:r>
            <a:r>
              <a:rPr lang="zh-CN" altLang="en-US" dirty="0" smtClean="0"/>
              <a:t>的性能。</a:t>
            </a:r>
            <a:endParaRPr lang="en-US" altLang="zh-CN" dirty="0" smtClean="0"/>
          </a:p>
          <a:p>
            <a:r>
              <a:rPr lang="en-US" altLang="zh-CN" dirty="0" smtClean="0"/>
              <a:t>3.</a:t>
            </a:r>
            <a:r>
              <a:rPr lang="zh-CN" altLang="en-US" dirty="0" smtClean="0"/>
              <a:t>加盐：连续的数据分散开，因此读取连续数据时需要和多个</a:t>
            </a:r>
            <a:r>
              <a:rPr lang="en-US" altLang="zh-CN" dirty="0" err="1" smtClean="0"/>
              <a:t>RegionServer</a:t>
            </a:r>
            <a:r>
              <a:rPr lang="zh-CN" altLang="en-US" dirty="0" smtClean="0"/>
              <a:t>通信。可以多线程进行读取。</a:t>
            </a:r>
            <a:endParaRPr lang="en-US" altLang="zh-CN" dirty="0" smtClean="0"/>
          </a:p>
          <a:p>
            <a:r>
              <a:rPr lang="en-US" altLang="zh-CN" dirty="0" smtClean="0"/>
              <a:t>4.</a:t>
            </a:r>
            <a:r>
              <a:rPr lang="zh-CN" altLang="en-US" dirty="0" smtClean="0"/>
              <a:t>随机化：丢失连续性，适合每次操作一条数据。</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30</a:t>
            </a:fld>
            <a:endParaRPr lang="zh-CN" altLang="en-US"/>
          </a:p>
        </p:txBody>
      </p:sp>
    </p:spTree>
    <p:extLst>
      <p:ext uri="{BB962C8B-B14F-4D97-AF65-F5344CB8AC3E}">
        <p14:creationId xmlns:p14="http://schemas.microsoft.com/office/powerpoint/2010/main" val="2540623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列族越多，</a:t>
            </a:r>
            <a:r>
              <a:rPr lang="en-US" altLang="zh-CN" dirty="0" smtClean="0"/>
              <a:t>flush</a:t>
            </a:r>
            <a:r>
              <a:rPr lang="zh-CN" altLang="en-US" dirty="0" smtClean="0"/>
              <a:t>或</a:t>
            </a:r>
            <a:r>
              <a:rPr lang="en-US" altLang="zh-CN" dirty="0" smtClean="0"/>
              <a:t>compact</a:t>
            </a:r>
            <a:r>
              <a:rPr lang="zh-CN" altLang="en-US" dirty="0" smtClean="0"/>
              <a:t>时</a:t>
            </a:r>
            <a:r>
              <a:rPr lang="en-US" altLang="zh-CN" dirty="0" err="1" smtClean="0"/>
              <a:t>io</a:t>
            </a:r>
            <a:r>
              <a:rPr lang="zh-CN" altLang="en-US" dirty="0" smtClean="0"/>
              <a:t>开销越大。</a:t>
            </a:r>
            <a:endParaRPr lang="en-US" altLang="zh-CN" dirty="0" smtClean="0"/>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Trailer</a:t>
            </a:r>
            <a:r>
              <a:rPr lang="zh-CN" altLang="en-US" sz="1200" b="0" i="0" kern="1200" dirty="0" smtClean="0">
                <a:solidFill>
                  <a:schemeClr val="tx1"/>
                </a:solidFill>
                <a:effectLst/>
                <a:latin typeface="+mn-lt"/>
                <a:ea typeface="+mn-ea"/>
                <a:cs typeface="+mn-cs"/>
              </a:rPr>
              <a:t>通过指针找到</a:t>
            </a:r>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Meta index</a:t>
            </a:r>
            <a:r>
              <a:rPr lang="zh-CN" altLang="en-US" sz="1200" b="0" i="0" kern="1200" dirty="0" smtClean="0">
                <a:solidFill>
                  <a:schemeClr val="tx1"/>
                </a:solidFill>
                <a:effectLst/>
                <a:latin typeface="+mn-lt"/>
                <a:ea typeface="+mn-ea"/>
                <a:cs typeface="+mn-cs"/>
              </a:rPr>
              <a:t>保存每一个元数据在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中的位置、大小、元数据的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Data index</a:t>
            </a:r>
            <a:r>
              <a:rPr lang="zh-CN" altLang="en-US" sz="1200" b="0" i="0" kern="1200" dirty="0" smtClean="0">
                <a:solidFill>
                  <a:schemeClr val="tx1"/>
                </a:solidFill>
                <a:effectLst/>
                <a:latin typeface="+mn-lt"/>
                <a:ea typeface="+mn-ea"/>
                <a:cs typeface="+mn-cs"/>
              </a:rPr>
              <a:t>保存每一个数据块在</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中的位置、大小、块第一个</a:t>
            </a:r>
            <a:r>
              <a:rPr lang="en-US" altLang="zh-CN" sz="1200" b="0" i="0" kern="1200" dirty="0" smtClean="0">
                <a:solidFill>
                  <a:schemeClr val="tx1"/>
                </a:solidFill>
                <a:effectLst/>
                <a:latin typeface="+mn-lt"/>
                <a:ea typeface="+mn-ea"/>
                <a:cs typeface="+mn-cs"/>
              </a:rPr>
              <a:t>cell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值。</a:t>
            </a:r>
          </a:p>
          <a:p>
            <a:r>
              <a:rPr lang="en-US" altLang="zh-CN" sz="1200" b="0" i="0" kern="1200" dirty="0" smtClean="0">
                <a:solidFill>
                  <a:schemeClr val="tx1"/>
                </a:solidFill>
                <a:effectLst/>
                <a:latin typeface="+mn-lt"/>
                <a:ea typeface="+mn-ea"/>
                <a:cs typeface="+mn-cs"/>
              </a:rPr>
              <a:t>File Info</a:t>
            </a:r>
            <a:r>
              <a:rPr lang="zh-CN" altLang="en-US" sz="1200" b="0" i="0" kern="1200" dirty="0" smtClean="0">
                <a:solidFill>
                  <a:schemeClr val="tx1"/>
                </a:solidFill>
                <a:effectLst/>
                <a:latin typeface="+mn-lt"/>
                <a:ea typeface="+mn-ea"/>
                <a:cs typeface="+mn-cs"/>
              </a:rPr>
              <a:t>保存</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相关信息。</a:t>
            </a:r>
          </a:p>
          <a:p>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块保存的是</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的元数据，比如布隆过滤器。</a:t>
            </a:r>
          </a:p>
          <a:p>
            <a:r>
              <a:rPr lang="en-US" altLang="zh-CN" sz="1200" b="0" i="0" kern="1200" dirty="0" smtClean="0">
                <a:solidFill>
                  <a:schemeClr val="tx1"/>
                </a:solidFill>
                <a:effectLst/>
                <a:latin typeface="+mn-lt"/>
                <a:ea typeface="+mn-ea"/>
                <a:cs typeface="+mn-cs"/>
              </a:rPr>
              <a:t>Data</a:t>
            </a:r>
            <a:r>
              <a:rPr lang="zh-CN" altLang="en-US" sz="1200" b="0" i="0" kern="1200" dirty="0" smtClean="0">
                <a:solidFill>
                  <a:schemeClr val="tx1"/>
                </a:solidFill>
                <a:effectLst/>
                <a:latin typeface="+mn-lt"/>
                <a:ea typeface="+mn-ea"/>
                <a:cs typeface="+mn-cs"/>
              </a:rPr>
              <a:t>块保存的为具体的数据，每个数据块有个</a:t>
            </a:r>
            <a:r>
              <a:rPr lang="en-US" altLang="zh-CN" sz="1200" b="0" i="0" kern="1200" dirty="0" smtClean="0">
                <a:solidFill>
                  <a:schemeClr val="tx1"/>
                </a:solidFill>
                <a:effectLst/>
                <a:latin typeface="+mn-lt"/>
                <a:ea typeface="+mn-ea"/>
                <a:cs typeface="+mn-cs"/>
              </a:rPr>
              <a:t>Magic</a:t>
            </a:r>
            <a:r>
              <a:rPr lang="zh-CN" altLang="en-US" sz="1200" b="0" i="0" kern="1200" dirty="0" smtClean="0">
                <a:solidFill>
                  <a:schemeClr val="tx1"/>
                </a:solidFill>
                <a:effectLst/>
                <a:latin typeface="+mn-lt"/>
                <a:ea typeface="+mn-ea"/>
                <a:cs typeface="+mn-cs"/>
              </a:rPr>
              <a:t>头，存储偏移量和首</a:t>
            </a:r>
            <a:r>
              <a:rPr lang="en-US" altLang="zh-CN" sz="1200" b="0" i="0" kern="1200" dirty="0" smtClean="0">
                <a:solidFill>
                  <a:schemeClr val="tx1"/>
                </a:solidFill>
                <a:effectLst/>
                <a:latin typeface="+mn-lt"/>
                <a:ea typeface="+mn-ea"/>
                <a:cs typeface="+mn-cs"/>
              </a:rPr>
              <a:t>Key</a:t>
            </a:r>
          </a:p>
          <a:p>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31</a:t>
            </a:fld>
            <a:endParaRPr lang="zh-CN" altLang="en-US"/>
          </a:p>
        </p:txBody>
      </p:sp>
    </p:spTree>
    <p:extLst>
      <p:ext uri="{BB962C8B-B14F-4D97-AF65-F5344CB8AC3E}">
        <p14:creationId xmlns:p14="http://schemas.microsoft.com/office/powerpoint/2010/main" val="2612644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缓存级别：</a:t>
            </a:r>
            <a:r>
              <a:rPr lang="en-US" altLang="zh-CN" dirty="0" smtClean="0"/>
              <a:t>single</a:t>
            </a:r>
            <a:r>
              <a:rPr lang="zh-CN" altLang="en-US" dirty="0" smtClean="0"/>
              <a:t>；</a:t>
            </a:r>
            <a:r>
              <a:rPr lang="en-US" altLang="zh-CN" dirty="0" smtClean="0"/>
              <a:t>multi</a:t>
            </a:r>
            <a:r>
              <a:rPr lang="zh-CN" altLang="en-US" dirty="0" smtClean="0"/>
              <a:t>；</a:t>
            </a:r>
            <a:r>
              <a:rPr lang="en-US" altLang="zh-CN" dirty="0" err="1" smtClean="0"/>
              <a:t>inmemory</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32</a:t>
            </a:fld>
            <a:endParaRPr lang="zh-CN" altLang="en-US"/>
          </a:p>
        </p:txBody>
      </p:sp>
    </p:spTree>
    <p:extLst>
      <p:ext uri="{BB962C8B-B14F-4D97-AF65-F5344CB8AC3E}">
        <p14:creationId xmlns:p14="http://schemas.microsoft.com/office/powerpoint/2010/main" val="21962946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34</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35</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36</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1.starRow,endRow</a:t>
            </a:r>
            <a:r>
              <a:rPr lang="zh-CN" altLang="en-US" dirty="0" smtClean="0"/>
              <a:t>包含于不包含。</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37</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38</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39</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2.Catalog CF</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3..Hbck</a:t>
            </a:r>
            <a:r>
              <a:rPr lang="zh-CN" altLang="en-US" sz="1200" b="0" i="0" kern="1200" dirty="0" smtClean="0">
                <a:solidFill>
                  <a:schemeClr val="tx1"/>
                </a:solidFill>
                <a:effectLst/>
                <a:latin typeface="+mn-lt"/>
                <a:ea typeface="+mn-ea"/>
                <a:cs typeface="+mn-cs"/>
              </a:rPr>
              <a:t>工具。</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2017-11-14</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apache/hbase/blob/8c6ddc1aa5497a38018fdcf100bd33b385ca2c84/hbase-server/src/main/java/org/apache/hadoop/hbase/util/RegionSplitter.jav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p:nvPr/>
        </p:nvCxnSpPr>
        <p:spPr>
          <a:xfrm flipV="1">
            <a:off x="2585523" y="2708920"/>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2</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1</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4247317"/>
          </a:xfrm>
          <a:prstGeom prst="rect">
            <a:avLst/>
          </a:prstGeom>
          <a:noFill/>
        </p:spPr>
        <p:txBody>
          <a:bodyPr wrap="square" rtlCol="0">
            <a:spAutoFit/>
          </a:bodyPr>
          <a:lstStyle/>
          <a:p>
            <a:r>
              <a:rPr lang="en-US" altLang="zh-CN" dirty="0" smtClean="0"/>
              <a:t>ROW</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r3 cf:q1 v</a:t>
            </a:r>
            <a:r>
              <a:rPr lang="zh-CN" altLang="en-US" dirty="0"/>
              <a:t>）、</a:t>
            </a:r>
            <a:r>
              <a:rPr lang="en-US" altLang="zh-CN" dirty="0"/>
              <a:t>kv4</a:t>
            </a:r>
            <a:r>
              <a:rPr lang="zh-CN" altLang="en-US" dirty="0"/>
              <a:t>（</a:t>
            </a:r>
            <a:r>
              <a:rPr lang="en-US" altLang="zh-CN" dirty="0"/>
              <a:t>r4 cf:q1 v</a:t>
            </a:r>
            <a:r>
              <a:rPr lang="zh-CN" altLang="en-US" dirty="0" smtClean="0"/>
              <a:t>）</a:t>
            </a:r>
            <a:endParaRPr lang="en-US" altLang="zh-CN" dirty="0" smtClean="0"/>
          </a:p>
          <a:p>
            <a:endParaRPr lang="en-US" altLang="zh-CN" dirty="0"/>
          </a:p>
          <a:p>
            <a:r>
              <a:rPr lang="en-US" altLang="zh-CN" dirty="0" smtClean="0"/>
              <a:t>ROWCOL</a:t>
            </a:r>
            <a:r>
              <a:rPr lang="zh-CN" altLang="en-US" dirty="0" smtClean="0"/>
              <a:t>：</a:t>
            </a:r>
            <a:endParaRPr lang="en-US" altLang="zh-CN" dirty="0" smtClean="0"/>
          </a:p>
          <a:p>
            <a:r>
              <a:rPr lang="en-US" altLang="zh-CN" dirty="0"/>
              <a:t>sf1</a:t>
            </a:r>
            <a:r>
              <a:rPr lang="zh-CN" altLang="en-US" dirty="0"/>
              <a:t>包含</a:t>
            </a:r>
            <a:r>
              <a:rPr lang="en-US" altLang="zh-CN" dirty="0"/>
              <a:t>kv1</a:t>
            </a:r>
            <a:r>
              <a:rPr lang="zh-CN" altLang="en-US" dirty="0"/>
              <a:t>（</a:t>
            </a:r>
            <a:r>
              <a:rPr lang="en-US" altLang="zh-CN" dirty="0"/>
              <a:t>r1 cf:q1 v</a:t>
            </a:r>
            <a:r>
              <a:rPr lang="zh-CN" altLang="en-US" dirty="0"/>
              <a:t>）、</a:t>
            </a:r>
            <a:r>
              <a:rPr lang="en-US" altLang="zh-CN" dirty="0"/>
              <a:t>kv2</a:t>
            </a:r>
            <a:r>
              <a:rPr lang="zh-CN" altLang="en-US" dirty="0"/>
              <a:t>（</a:t>
            </a:r>
            <a:r>
              <a:rPr lang="en-US" altLang="zh-CN" dirty="0"/>
              <a:t>r2 cf:q1 v</a:t>
            </a:r>
            <a:r>
              <a:rPr lang="zh-CN" altLang="en-US" dirty="0"/>
              <a:t>） </a:t>
            </a:r>
            <a:endParaRPr lang="en-US" altLang="zh-CN" dirty="0"/>
          </a:p>
          <a:p>
            <a:r>
              <a:rPr lang="en-US" altLang="zh-CN" dirty="0"/>
              <a:t>sf2</a:t>
            </a:r>
            <a:r>
              <a:rPr lang="zh-CN" altLang="en-US" dirty="0"/>
              <a:t>包含</a:t>
            </a:r>
            <a:r>
              <a:rPr lang="en-US" altLang="zh-CN" dirty="0"/>
              <a:t>kv3</a:t>
            </a:r>
            <a:r>
              <a:rPr lang="zh-CN" altLang="en-US" dirty="0"/>
              <a:t>（</a:t>
            </a:r>
            <a:r>
              <a:rPr lang="en-US" altLang="zh-CN" dirty="0"/>
              <a:t>r1 cf:q2 v</a:t>
            </a:r>
            <a:r>
              <a:rPr lang="zh-CN" altLang="en-US" dirty="0"/>
              <a:t>）、</a:t>
            </a:r>
            <a:r>
              <a:rPr lang="en-US" altLang="zh-CN" dirty="0"/>
              <a:t>kv4</a:t>
            </a:r>
            <a:r>
              <a:rPr lang="zh-CN" altLang="en-US" dirty="0"/>
              <a:t>（</a:t>
            </a:r>
            <a:r>
              <a:rPr lang="en-US" altLang="zh-CN" dirty="0"/>
              <a:t>r2 cf:q2 v</a:t>
            </a:r>
            <a:r>
              <a:rPr lang="zh-CN" altLang="en-US" dirty="0"/>
              <a:t>） </a:t>
            </a:r>
            <a:endParaRPr lang="en-US" altLang="zh-CN" dirty="0"/>
          </a:p>
          <a:p>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的类型。</a:t>
            </a:r>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返回客户端，成功。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 </a:t>
            </a:r>
            <a:r>
              <a:rPr lang="en-US" altLang="zh-CN" dirty="0" err="1" smtClean="0"/>
              <a:t>Memstore</a:t>
            </a:r>
            <a:r>
              <a:rPr lang="zh-CN" altLang="en-US" dirty="0" smtClean="0"/>
              <a:t> </a:t>
            </a:r>
            <a:r>
              <a:rPr lang="en-US" altLang="zh-CN" dirty="0" smtClean="0"/>
              <a:t>Flush</a:t>
            </a:r>
            <a:r>
              <a:rPr lang="zh-CN" altLang="en-US" dirty="0" smtClean="0"/>
              <a:t>条件：以下几种情况可以触发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zh-CN" altLang="en-US" dirty="0" smtClean="0"/>
              <a:t>直到总体的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的数量。</a:t>
            </a:r>
            <a:endParaRPr lang="en-US" altLang="zh-CN" dirty="0" smtClean="0"/>
          </a:p>
          <a:p>
            <a:r>
              <a:rPr lang="zh-CN" altLang="en-US" dirty="0" smtClean="0"/>
              <a:t>          默认大小是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966" y="1672784"/>
            <a:ext cx="9963243" cy="3512432"/>
          </a:xfrm>
          <a:prstGeom prst="rect">
            <a:avLst/>
          </a:prstGeom>
        </p:spPr>
      </p:pic>
    </p:spTree>
    <p:extLst>
      <p:ext uri="{BB962C8B-B14F-4D97-AF65-F5344CB8AC3E}">
        <p14:creationId xmlns:p14="http://schemas.microsoft.com/office/powerpoint/2010/main" val="968511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931" y="1895688"/>
            <a:ext cx="6471801" cy="3414354"/>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2540" y="1564329"/>
            <a:ext cx="5354042" cy="4077072"/>
          </a:xfrm>
          <a:prstGeom prst="rect">
            <a:avLst/>
          </a:prstGeom>
        </p:spPr>
      </p:pic>
    </p:spTree>
    <p:extLst>
      <p:ext uri="{BB962C8B-B14F-4D97-AF65-F5344CB8AC3E}">
        <p14:creationId xmlns:p14="http://schemas.microsoft.com/office/powerpoint/2010/main" val="7789833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9195" y="973201"/>
            <a:ext cx="6501783" cy="4490850"/>
          </a:xfrm>
          <a:prstGeom prst="rect">
            <a:avLst/>
          </a:prstGeom>
        </p:spPr>
      </p:pic>
      <p:sp>
        <p:nvSpPr>
          <p:cNvPr id="4" name="文本框 3"/>
          <p:cNvSpPr txBox="1"/>
          <p:nvPr/>
        </p:nvSpPr>
        <p:spPr>
          <a:xfrm>
            <a:off x="1777107" y="5949280"/>
            <a:ext cx="7669728" cy="646331"/>
          </a:xfrm>
          <a:prstGeom prst="rect">
            <a:avLst/>
          </a:prstGeom>
          <a:noFill/>
        </p:spPr>
        <p:txBody>
          <a:bodyPr wrap="none" rtlCol="0">
            <a:spAutoFit/>
          </a:bodyPr>
          <a:lstStyle/>
          <a:p>
            <a:pPr>
              <a:buFont typeface="Arial" pitchFamily="34" charset="0"/>
              <a:buChar char="•"/>
            </a:pPr>
            <a:r>
              <a:rPr lang="en-US" altLang="zh-CN" dirty="0"/>
              <a:t> </a:t>
            </a:r>
            <a:r>
              <a:rPr lang="en-US" altLang="zh-CN" dirty="0" smtClean="0"/>
              <a:t>   </a:t>
            </a:r>
            <a:r>
              <a:rPr lang="en-US" altLang="zh-CN" dirty="0" err="1" smtClean="0"/>
              <a:t>hbase.regionserver.global.memstore.upperLimit</a:t>
            </a:r>
            <a:r>
              <a:rPr lang="zh-CN" altLang="en-US" dirty="0"/>
              <a:t>默认</a:t>
            </a:r>
            <a:r>
              <a:rPr lang="en-US" altLang="zh-CN" dirty="0"/>
              <a:t>40</a:t>
            </a:r>
            <a:r>
              <a:rPr lang="zh-CN" altLang="en-US" dirty="0"/>
              <a:t>％</a:t>
            </a:r>
            <a:r>
              <a:rPr lang="en-US" altLang="zh-CN" dirty="0"/>
              <a:t>----</a:t>
            </a:r>
            <a:r>
              <a:rPr lang="zh-CN" altLang="en-US" dirty="0"/>
              <a:t>全部强制</a:t>
            </a:r>
            <a:r>
              <a:rPr lang="en-US" altLang="zh-CN" dirty="0"/>
              <a:t>flush</a:t>
            </a:r>
          </a:p>
          <a:p>
            <a:pPr marL="285750" indent="-285750">
              <a:buFont typeface="Arial" panose="020B0604020202020204" pitchFamily="34" charset="0"/>
              <a:buChar char="•"/>
            </a:pPr>
            <a:r>
              <a:rPr lang="en-US" altLang="zh-CN" dirty="0" err="1"/>
              <a:t>hbase.regionserver.global.memstore.lowerLimit</a:t>
            </a:r>
            <a:r>
              <a:rPr lang="zh-CN" altLang="en-US" dirty="0"/>
              <a:t>默认</a:t>
            </a:r>
            <a:r>
              <a:rPr lang="en-US" altLang="zh-CN" dirty="0"/>
              <a:t>38% ------</a:t>
            </a:r>
            <a:r>
              <a:rPr lang="zh-CN" altLang="en-US" dirty="0"/>
              <a:t>部分强制</a:t>
            </a:r>
            <a:r>
              <a:rPr lang="en-US" altLang="zh-CN" dirty="0"/>
              <a:t>flush</a:t>
            </a:r>
            <a:endParaRPr lang="zh-CN" altLang="en-US" dirty="0"/>
          </a:p>
        </p:txBody>
      </p:sp>
    </p:spTree>
    <p:extLst>
      <p:ext uri="{BB962C8B-B14F-4D97-AF65-F5344CB8AC3E}">
        <p14:creationId xmlns:p14="http://schemas.microsoft.com/office/powerpoint/2010/main" val="428880567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10513199" cy="923330"/>
          </a:xfrm>
          <a:prstGeom prst="rect">
            <a:avLst/>
          </a:prstGeom>
          <a:noFill/>
        </p:spPr>
        <p:txBody>
          <a:bodyPr wrap="none" rtlCol="0">
            <a:spAutoFit/>
          </a:bodyPr>
          <a:lstStyle/>
          <a:p>
            <a:r>
              <a:rPr lang="en-US" altLang="zh-CN" dirty="0" smtClean="0"/>
              <a:t>Compaction</a:t>
            </a:r>
            <a:r>
              <a:rPr lang="zh-CN" altLang="en-US" dirty="0" smtClean="0"/>
              <a:t>：</a:t>
            </a:r>
            <a:r>
              <a:rPr lang="en-US" altLang="zh-CN" dirty="0" err="1" smtClean="0"/>
              <a:t>Memstore</a:t>
            </a:r>
            <a:r>
              <a:rPr lang="en-US" altLang="zh-CN" dirty="0" smtClean="0"/>
              <a:t> Flush</a:t>
            </a:r>
            <a:r>
              <a:rPr lang="zh-CN" altLang="en-US" dirty="0" smtClean="0"/>
              <a:t>时，为了快速、简单，每个</a:t>
            </a:r>
            <a:r>
              <a:rPr lang="en-US" altLang="zh-CN" dirty="0" err="1" smtClean="0"/>
              <a:t>Memstore</a:t>
            </a:r>
            <a:r>
              <a:rPr lang="zh-CN" altLang="en-US" dirty="0" smtClean="0"/>
              <a:t>生成一个</a:t>
            </a:r>
            <a:r>
              <a:rPr lang="en-US" altLang="zh-CN" dirty="0" err="1" smtClean="0"/>
              <a:t>HFile</a:t>
            </a:r>
            <a:r>
              <a:rPr lang="zh-CN" altLang="en-US" dirty="0" smtClean="0"/>
              <a:t>。这样就会产生大量的</a:t>
            </a:r>
            <a:endParaRPr lang="en-US" altLang="zh-CN" dirty="0" smtClean="0"/>
          </a:p>
          <a:p>
            <a:r>
              <a:rPr lang="en-US" altLang="zh-CN" dirty="0"/>
              <a:t> </a:t>
            </a:r>
            <a:r>
              <a:rPr lang="en-US" altLang="zh-CN" dirty="0" smtClean="0"/>
              <a:t>        </a:t>
            </a:r>
            <a:r>
              <a:rPr lang="zh-CN" altLang="en-US" dirty="0" smtClean="0"/>
              <a:t>小</a:t>
            </a:r>
            <a:r>
              <a:rPr lang="en-US" altLang="zh-CN" dirty="0" err="1" smtClean="0"/>
              <a:t>HFile</a:t>
            </a:r>
            <a:r>
              <a:rPr lang="en-US" altLang="zh-CN" dirty="0" smtClean="0"/>
              <a:t> </a:t>
            </a:r>
            <a:r>
              <a:rPr lang="zh-CN" altLang="en-US" dirty="0" smtClean="0"/>
              <a:t>文件，影响查询效率。因此需要执行</a:t>
            </a:r>
            <a:r>
              <a:rPr lang="en-US" altLang="zh-CN" dirty="0" smtClean="0"/>
              <a:t>Compaction</a:t>
            </a:r>
            <a:r>
              <a:rPr lang="zh-CN" altLang="en-US" dirty="0" smtClean="0"/>
              <a:t>操作。</a:t>
            </a:r>
            <a:endParaRPr lang="en-US" altLang="zh-CN" dirty="0"/>
          </a:p>
          <a:p>
            <a:endParaRPr lang="en-US" altLang="zh-CN" dirty="0" smtClean="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389" y="1988840"/>
            <a:ext cx="8735644" cy="4486901"/>
          </a:xfrm>
          <a:prstGeom prst="rect">
            <a:avLst/>
          </a:prstGeom>
        </p:spPr>
      </p:pic>
    </p:spTree>
    <p:extLst>
      <p:ext uri="{BB962C8B-B14F-4D97-AF65-F5344CB8AC3E}">
        <p14:creationId xmlns:p14="http://schemas.microsoft.com/office/powerpoint/2010/main" val="9827568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200674"/>
            <a:ext cx="2010487" cy="646331"/>
          </a:xfrm>
          <a:prstGeom prst="rect">
            <a:avLst/>
          </a:prstGeom>
          <a:noFill/>
        </p:spPr>
        <p:txBody>
          <a:bodyPr wrap="none" rtlCol="0">
            <a:spAutoFit/>
          </a:bodyPr>
          <a:lstStyle/>
          <a:p>
            <a:r>
              <a:rPr lang="en-US" altLang="zh-CN" dirty="0" smtClean="0"/>
              <a:t>Compaction</a:t>
            </a:r>
            <a:r>
              <a:rPr lang="zh-CN" altLang="en-US" dirty="0" smtClean="0"/>
              <a:t>：流程</a:t>
            </a:r>
            <a:endParaRPr lang="en-US" altLang="zh-CN" dirty="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6338" y="1690940"/>
            <a:ext cx="5467350" cy="2257425"/>
          </a:xfrm>
          <a:prstGeom prst="rect">
            <a:avLst/>
          </a:prstGeom>
        </p:spPr>
      </p:pic>
      <p:sp>
        <p:nvSpPr>
          <p:cNvPr id="5" name="矩形 4"/>
          <p:cNvSpPr/>
          <p:nvPr/>
        </p:nvSpPr>
        <p:spPr>
          <a:xfrm>
            <a:off x="1129035" y="4365104"/>
            <a:ext cx="10534545" cy="1477328"/>
          </a:xfrm>
          <a:prstGeom prst="rect">
            <a:avLst/>
          </a:prstGeom>
        </p:spPr>
        <p:txBody>
          <a:bodyPr wrap="square">
            <a:spAutoFit/>
          </a:bodyPr>
          <a:lstStyle/>
          <a:p>
            <a:r>
              <a:rPr lang="en-US" altLang="zh-CN" dirty="0"/>
              <a:t>Compaction Check</a:t>
            </a:r>
            <a:r>
              <a:rPr lang="zh-CN" altLang="en-US" dirty="0"/>
              <a:t>时机：</a:t>
            </a:r>
            <a:endParaRPr lang="en-US" altLang="zh-CN" dirty="0"/>
          </a:p>
          <a:p>
            <a:r>
              <a:rPr lang="en-US" altLang="zh-CN" dirty="0"/>
              <a:t> </a:t>
            </a:r>
            <a:r>
              <a:rPr lang="en-US" altLang="zh-CN" dirty="0" smtClean="0"/>
              <a:t>         1.Memstore </a:t>
            </a:r>
            <a:r>
              <a:rPr lang="en-US" altLang="zh-CN" dirty="0"/>
              <a:t>Flush</a:t>
            </a:r>
            <a:r>
              <a:rPr lang="zh-CN" altLang="en-US" dirty="0"/>
              <a:t>后</a:t>
            </a:r>
            <a:r>
              <a:rPr lang="zh-CN" altLang="en-US" dirty="0" smtClean="0"/>
              <a:t>；触发整个</a:t>
            </a:r>
            <a:r>
              <a:rPr lang="en-US" altLang="zh-CN" dirty="0" smtClean="0"/>
              <a:t>region</a:t>
            </a:r>
            <a:r>
              <a:rPr lang="zh-CN" altLang="en-US" dirty="0" smtClean="0"/>
              <a:t>的</a:t>
            </a:r>
            <a:r>
              <a:rPr lang="en-US" altLang="zh-CN" dirty="0" smtClean="0"/>
              <a:t>compaction</a:t>
            </a:r>
            <a:r>
              <a:rPr lang="zh-CN" altLang="en-US" dirty="0" smtClean="0"/>
              <a:t>。</a:t>
            </a:r>
            <a:endParaRPr lang="en-US" altLang="zh-CN" dirty="0"/>
          </a:p>
          <a:p>
            <a:r>
              <a:rPr lang="en-US" altLang="zh-CN" dirty="0" smtClean="0"/>
              <a:t>          2. </a:t>
            </a:r>
            <a:r>
              <a:rPr lang="en-US" altLang="zh-CN" dirty="0" err="1"/>
              <a:t>CompactionChecker</a:t>
            </a:r>
            <a:r>
              <a:rPr lang="zh-CN" altLang="en-US" dirty="0"/>
              <a:t>线程</a:t>
            </a:r>
            <a:r>
              <a:rPr lang="zh-CN" altLang="en-US" dirty="0" smtClean="0"/>
              <a:t>定期检查</a:t>
            </a:r>
            <a:r>
              <a:rPr lang="en-US" altLang="zh-CN" dirty="0" smtClean="0"/>
              <a:t>.(</a:t>
            </a:r>
            <a:r>
              <a:rPr lang="en-US" altLang="zh-CN" dirty="0" err="1" smtClean="0"/>
              <a:t>hbase.server.thread.wakefrequency</a:t>
            </a:r>
            <a:r>
              <a:rPr lang="en-US" altLang="zh-CN" dirty="0" smtClean="0"/>
              <a:t>*</a:t>
            </a:r>
            <a:r>
              <a:rPr lang="en-US" altLang="zh-CN" dirty="0" err="1" smtClean="0"/>
              <a:t>hbase.server.thread.wakefrequency.Multiplier</a:t>
            </a:r>
            <a:r>
              <a:rPr lang="en-US" altLang="zh-CN" dirty="0" smtClean="0"/>
              <a:t> </a:t>
            </a:r>
            <a:r>
              <a:rPr lang="en-US" altLang="zh-CN" dirty="0"/>
              <a:t>= 10000*1000ms</a:t>
            </a:r>
            <a:r>
              <a:rPr lang="en-US" altLang="zh-CN" dirty="0" smtClean="0"/>
              <a:t>)</a:t>
            </a:r>
          </a:p>
          <a:p>
            <a:r>
              <a:rPr lang="en-US" altLang="zh-CN" dirty="0"/>
              <a:t> </a:t>
            </a:r>
            <a:r>
              <a:rPr lang="en-US" altLang="zh-CN" dirty="0" smtClean="0"/>
              <a:t>         3.</a:t>
            </a:r>
            <a:r>
              <a:rPr lang="zh-CN" altLang="en-US" dirty="0"/>
              <a:t>用户调用</a:t>
            </a:r>
            <a:r>
              <a:rPr lang="en-US" altLang="zh-CN" dirty="0"/>
              <a:t>Compaction API</a:t>
            </a:r>
            <a:r>
              <a:rPr lang="zh-CN" altLang="en-US" dirty="0"/>
              <a:t>；</a:t>
            </a:r>
            <a:endParaRPr lang="en-US" altLang="zh-CN" dirty="0"/>
          </a:p>
        </p:txBody>
      </p:sp>
    </p:spTree>
    <p:extLst>
      <p:ext uri="{BB962C8B-B14F-4D97-AF65-F5344CB8AC3E}">
        <p14:creationId xmlns:p14="http://schemas.microsoft.com/office/powerpoint/2010/main" val="12072330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61414" y="1117672"/>
            <a:ext cx="4190571" cy="923330"/>
          </a:xfrm>
          <a:prstGeom prst="rect">
            <a:avLst/>
          </a:prstGeom>
          <a:noFill/>
        </p:spPr>
        <p:txBody>
          <a:bodyPr wrap="none" rtlCol="0">
            <a:spAutoFit/>
          </a:bodyPr>
          <a:lstStyle/>
          <a:p>
            <a:r>
              <a:rPr lang="en-US" altLang="zh-CN" dirty="0" smtClean="0"/>
              <a:t>Compaction</a:t>
            </a:r>
            <a:r>
              <a:rPr lang="zh-CN" altLang="en-US" dirty="0" smtClean="0"/>
              <a:t>触发：</a:t>
            </a:r>
            <a:endParaRPr lang="en-US" altLang="zh-CN" dirty="0" smtClean="0"/>
          </a:p>
          <a:p>
            <a:r>
              <a:rPr lang="en-US" altLang="zh-CN" dirty="0" err="1" smtClean="0"/>
              <a:t>HBase</a:t>
            </a:r>
            <a:r>
              <a:rPr lang="zh-CN" altLang="en-US" dirty="0" smtClean="0"/>
              <a:t>的数据合并有</a:t>
            </a:r>
            <a:r>
              <a:rPr lang="en-US" altLang="zh-CN" dirty="0" smtClean="0"/>
              <a:t>minor</a:t>
            </a:r>
            <a:r>
              <a:rPr lang="zh-CN" altLang="en-US" dirty="0" smtClean="0"/>
              <a:t>和</a:t>
            </a:r>
            <a:r>
              <a:rPr lang="en-US" altLang="zh-CN" dirty="0" smtClean="0"/>
              <a:t>major</a:t>
            </a:r>
            <a:r>
              <a:rPr lang="zh-CN" altLang="en-US" dirty="0" smtClean="0"/>
              <a:t>两种。</a:t>
            </a:r>
            <a:endParaRPr lang="en-US" altLang="zh-CN" dirty="0" smtClean="0"/>
          </a:p>
          <a:p>
            <a:endParaRPr lang="en-US" altLang="zh-CN"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54" y="1722298"/>
            <a:ext cx="5597492" cy="254713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5659" y="1722298"/>
            <a:ext cx="4918932" cy="2553627"/>
          </a:xfrm>
          <a:prstGeom prst="rect">
            <a:avLst/>
          </a:prstGeom>
        </p:spPr>
      </p:pic>
      <p:sp>
        <p:nvSpPr>
          <p:cNvPr id="20" name="TextBox 18"/>
          <p:cNvSpPr txBox="1"/>
          <p:nvPr/>
        </p:nvSpPr>
        <p:spPr>
          <a:xfrm>
            <a:off x="132100" y="4497650"/>
            <a:ext cx="11992386" cy="1477328"/>
          </a:xfrm>
          <a:prstGeom prst="rect">
            <a:avLst/>
          </a:prstGeom>
          <a:noFill/>
        </p:spPr>
        <p:txBody>
          <a:bodyPr wrap="none" rtlCol="0">
            <a:spAutoFit/>
          </a:bodyPr>
          <a:lstStyle/>
          <a:p>
            <a:pPr marL="285750" indent="-285750">
              <a:buFont typeface="Wingdings" panose="05000000000000000000" pitchFamily="2" charset="2"/>
              <a:buChar char="l"/>
            </a:pPr>
            <a:r>
              <a:rPr lang="en-US" altLang="zh-CN" dirty="0" smtClean="0"/>
              <a:t>Minor </a:t>
            </a:r>
            <a:r>
              <a:rPr lang="en-US" altLang="zh-CN" dirty="0"/>
              <a:t>Compaction</a:t>
            </a:r>
            <a:r>
              <a:rPr lang="zh-CN" altLang="en-US" dirty="0"/>
              <a:t>：重写最后生成的文件到一个更大的文件中。</a:t>
            </a:r>
            <a:endParaRPr lang="en-US" altLang="zh-CN" dirty="0"/>
          </a:p>
          <a:p>
            <a:r>
              <a:rPr lang="en-US" altLang="zh-CN" dirty="0"/>
              <a:t>         </a:t>
            </a:r>
            <a:r>
              <a:rPr lang="zh-CN" altLang="en-US" dirty="0"/>
              <a:t>执行条件：若当前</a:t>
            </a:r>
            <a:r>
              <a:rPr lang="en-US" altLang="zh-CN" dirty="0"/>
              <a:t>file</a:t>
            </a:r>
            <a:r>
              <a:rPr lang="zh-CN" altLang="en-US" dirty="0"/>
              <a:t>的数量</a:t>
            </a:r>
            <a:r>
              <a:rPr lang="en-US" altLang="zh-CN" dirty="0"/>
              <a:t>-</a:t>
            </a:r>
            <a:r>
              <a:rPr lang="zh-CN" altLang="en-US" dirty="0"/>
              <a:t>正在</a:t>
            </a:r>
            <a:r>
              <a:rPr lang="en-US" altLang="zh-CN" dirty="0" smtClean="0"/>
              <a:t>compact</a:t>
            </a:r>
            <a:r>
              <a:rPr lang="zh-CN" altLang="en-US" dirty="0" smtClean="0"/>
              <a:t> </a:t>
            </a:r>
            <a:r>
              <a:rPr lang="en-US" altLang="zh-CN" dirty="0"/>
              <a:t>file</a:t>
            </a:r>
            <a:r>
              <a:rPr lang="zh-CN" altLang="en-US" dirty="0"/>
              <a:t>的数量</a:t>
            </a:r>
            <a:r>
              <a:rPr lang="en-US" altLang="zh-CN" dirty="0"/>
              <a:t>&gt;</a:t>
            </a:r>
            <a:r>
              <a:rPr lang="en-US" altLang="zh-CN" dirty="0" err="1"/>
              <a:t>hbase.store.compaction.min</a:t>
            </a:r>
            <a:r>
              <a:rPr lang="en-US" altLang="zh-CN" dirty="0"/>
              <a:t>(</a:t>
            </a:r>
            <a:r>
              <a:rPr lang="zh-CN" altLang="en-US" dirty="0"/>
              <a:t>默认</a:t>
            </a:r>
            <a:r>
              <a:rPr lang="en-US" altLang="zh-CN" dirty="0"/>
              <a:t>6</a:t>
            </a:r>
            <a:r>
              <a:rPr lang="zh-CN" altLang="en-US" dirty="0"/>
              <a:t>）。</a:t>
            </a:r>
            <a:endParaRPr lang="en-US" altLang="zh-CN" dirty="0"/>
          </a:p>
          <a:p>
            <a:pPr marL="285750" indent="-285750">
              <a:buFont typeface="Wingdings" panose="05000000000000000000" pitchFamily="2" charset="2"/>
              <a:buChar char="l"/>
            </a:pPr>
            <a:r>
              <a:rPr lang="en-US" altLang="zh-CN" dirty="0" smtClean="0"/>
              <a:t>Major </a:t>
            </a:r>
            <a:r>
              <a:rPr lang="en-US" altLang="zh-CN" dirty="0"/>
              <a:t>Compaction</a:t>
            </a:r>
            <a:r>
              <a:rPr lang="zh-CN" altLang="en-US" dirty="0"/>
              <a:t>：把</a:t>
            </a:r>
            <a:r>
              <a:rPr lang="en-US" altLang="zh-CN" dirty="0"/>
              <a:t>Region</a:t>
            </a:r>
            <a:r>
              <a:rPr lang="zh-CN" altLang="en-US" dirty="0"/>
              <a:t>下所有文件合并为一个文件。</a:t>
            </a:r>
            <a:endParaRPr lang="en-US" altLang="zh-CN" dirty="0"/>
          </a:p>
          <a:p>
            <a:r>
              <a:rPr lang="zh-CN" altLang="en-US" dirty="0"/>
              <a:t>         执行条件：现在</a:t>
            </a:r>
            <a:r>
              <a:rPr lang="en-US" altLang="zh-CN" dirty="0"/>
              <a:t>now - </a:t>
            </a:r>
            <a:r>
              <a:rPr lang="zh-CN" altLang="en-US" dirty="0"/>
              <a:t>上次</a:t>
            </a:r>
            <a:r>
              <a:rPr lang="en-US" altLang="zh-CN" dirty="0"/>
              <a:t>major</a:t>
            </a:r>
            <a:r>
              <a:rPr lang="zh-CN" altLang="en-US" dirty="0" smtClean="0"/>
              <a:t>时间</a:t>
            </a:r>
            <a:r>
              <a:rPr lang="en-US" altLang="zh-CN" dirty="0" smtClean="0"/>
              <a:t>&gt;</a:t>
            </a:r>
            <a:r>
              <a:rPr lang="zh-CN" altLang="en-US" dirty="0"/>
              <a:t>时间间隔（公式</a:t>
            </a:r>
            <a:r>
              <a:rPr lang="en-US" altLang="zh-CN" dirty="0"/>
              <a:t>[7-7*0.5,7+7*0.5] </a:t>
            </a:r>
            <a:r>
              <a:rPr lang="zh-CN" altLang="en-US" dirty="0" smtClean="0"/>
              <a:t>）或者</a:t>
            </a:r>
            <a:r>
              <a:rPr lang="en-US" altLang="zh-CN" dirty="0"/>
              <a:t>Store</a:t>
            </a:r>
            <a:r>
              <a:rPr lang="zh-CN" altLang="en-US" dirty="0"/>
              <a:t>中含有</a:t>
            </a:r>
            <a:r>
              <a:rPr lang="en-US" altLang="zh-CN" dirty="0"/>
              <a:t>Reference</a:t>
            </a:r>
            <a:r>
              <a:rPr lang="zh-CN" altLang="en-US" dirty="0"/>
              <a:t>文件</a:t>
            </a:r>
            <a:endParaRPr lang="en-US" altLang="zh-CN" dirty="0" smtClean="0"/>
          </a:p>
          <a:p>
            <a:r>
              <a:rPr lang="en-US" altLang="zh-CN" dirty="0"/>
              <a:t> </a:t>
            </a:r>
            <a:r>
              <a:rPr lang="en-US" altLang="zh-CN" dirty="0" smtClean="0"/>
              <a:t>     major</a:t>
            </a:r>
            <a:r>
              <a:rPr lang="zh-CN" altLang="en-US" dirty="0" smtClean="0"/>
              <a:t>间隔时间计算：</a:t>
            </a:r>
            <a:r>
              <a:rPr lang="en-US" altLang="zh-CN" dirty="0" err="1"/>
              <a:t>hbase.hregion.majorcompaction</a:t>
            </a:r>
            <a:r>
              <a:rPr lang="zh-CN" altLang="en-US" dirty="0"/>
              <a:t>（默认</a:t>
            </a:r>
            <a:r>
              <a:rPr lang="en-US" altLang="zh-CN" dirty="0"/>
              <a:t>7</a:t>
            </a:r>
            <a:r>
              <a:rPr lang="zh-CN" altLang="en-US" dirty="0" smtClean="0"/>
              <a:t>天）与</a:t>
            </a:r>
            <a:r>
              <a:rPr lang="en-US" altLang="zh-CN" dirty="0" err="1" smtClean="0"/>
              <a:t>hbase.hregion.majorcompaction.jitter</a:t>
            </a:r>
            <a:r>
              <a:rPr lang="zh-CN" altLang="en-US" dirty="0"/>
              <a:t>（</a:t>
            </a:r>
            <a:r>
              <a:rPr lang="zh-CN" altLang="en-US" dirty="0" smtClean="0"/>
              <a:t>默认</a:t>
            </a:r>
            <a:r>
              <a:rPr lang="en-US" altLang="zh-CN" dirty="0" smtClean="0"/>
              <a:t>0.5</a:t>
            </a:r>
            <a:r>
              <a:rPr lang="zh-CN" altLang="en-US" dirty="0"/>
              <a:t>）</a:t>
            </a:r>
            <a:endParaRPr lang="en-US" altLang="zh-CN" dirty="0" smtClean="0"/>
          </a:p>
        </p:txBody>
      </p:sp>
    </p:spTree>
    <p:extLst>
      <p:ext uri="{BB962C8B-B14F-4D97-AF65-F5344CB8AC3E}">
        <p14:creationId xmlns:p14="http://schemas.microsoft.com/office/powerpoint/2010/main" val="20562432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3217" y="2558595"/>
            <a:ext cx="5483553" cy="3088816"/>
          </a:xfrm>
          <a:prstGeom prst="rect">
            <a:avLst/>
          </a:prstGeom>
        </p:spPr>
      </p:pic>
      <p:sp>
        <p:nvSpPr>
          <p:cNvPr id="5" name="文本框 4"/>
          <p:cNvSpPr txBox="1"/>
          <p:nvPr/>
        </p:nvSpPr>
        <p:spPr>
          <a:xfrm>
            <a:off x="1095754" y="1081267"/>
            <a:ext cx="9438481" cy="1477328"/>
          </a:xfrm>
          <a:prstGeom prst="rect">
            <a:avLst/>
          </a:prstGeom>
          <a:noFill/>
        </p:spPr>
        <p:txBody>
          <a:bodyPr wrap="none" rtlCol="0">
            <a:spAutoFit/>
          </a:bodyPr>
          <a:lstStyle/>
          <a:p>
            <a:r>
              <a:rPr lang="en-US" altLang="zh-CN" dirty="0" err="1"/>
              <a:t>HFile</a:t>
            </a:r>
            <a:r>
              <a:rPr lang="zh-CN" altLang="en-US" dirty="0" smtClean="0"/>
              <a:t>选择：</a:t>
            </a:r>
            <a:r>
              <a:rPr lang="en-US" altLang="zh-CN" dirty="0" err="1" smtClean="0"/>
              <a:t>RatioCompactionPolicy</a:t>
            </a:r>
            <a:endParaRPr lang="en-US" altLang="zh-CN" dirty="0" smtClean="0"/>
          </a:p>
          <a:p>
            <a:r>
              <a:rPr lang="en-US" altLang="zh-CN" dirty="0" smtClean="0"/>
              <a:t>	1.</a:t>
            </a:r>
            <a:r>
              <a:rPr lang="zh-CN" altLang="en-US" dirty="0" smtClean="0"/>
              <a:t>排除正在</a:t>
            </a:r>
            <a:r>
              <a:rPr lang="en-US" altLang="zh-CN" dirty="0" smtClean="0"/>
              <a:t>compact</a:t>
            </a:r>
            <a:r>
              <a:rPr lang="zh-CN" altLang="en-US" dirty="0" smtClean="0"/>
              <a:t>的文件。</a:t>
            </a:r>
            <a:endParaRPr lang="en-US" altLang="zh-CN" dirty="0" smtClean="0"/>
          </a:p>
          <a:p>
            <a:r>
              <a:rPr lang="en-US" altLang="zh-CN" dirty="0" smtClean="0"/>
              <a:t>	2.</a:t>
            </a:r>
            <a:r>
              <a:rPr lang="zh-CN" altLang="en-US" dirty="0" smtClean="0"/>
              <a:t>文件</a:t>
            </a:r>
            <a:r>
              <a:rPr lang="zh-CN" altLang="en-US" dirty="0"/>
              <a:t>大小大于</a:t>
            </a:r>
            <a:r>
              <a:rPr lang="en-US" altLang="zh-CN" dirty="0" err="1"/>
              <a:t>hbase.hzstore.compaction.max.size</a:t>
            </a:r>
            <a:r>
              <a:rPr lang="zh-CN" altLang="en-US" dirty="0"/>
              <a:t>（默认</a:t>
            </a:r>
            <a:r>
              <a:rPr lang="en-US" altLang="zh-CN" dirty="0"/>
              <a:t>Long</a:t>
            </a:r>
            <a:r>
              <a:rPr lang="zh-CN" altLang="en-US" dirty="0"/>
              <a:t>最大值），则被</a:t>
            </a:r>
            <a:r>
              <a:rPr lang="zh-CN" altLang="en-US" dirty="0" smtClean="0"/>
              <a:t>排除。</a:t>
            </a:r>
            <a:endParaRPr lang="en-US" altLang="zh-CN" dirty="0" smtClean="0"/>
          </a:p>
          <a:p>
            <a:r>
              <a:rPr lang="en-US" altLang="zh-CN" dirty="0" smtClean="0"/>
              <a:t>	3.</a:t>
            </a:r>
            <a:r>
              <a:rPr lang="zh-CN" altLang="en-US" dirty="0" smtClean="0"/>
              <a:t>判断是否满足</a:t>
            </a:r>
            <a:r>
              <a:rPr lang="en-US" altLang="zh-CN" dirty="0" smtClean="0"/>
              <a:t>major</a:t>
            </a:r>
            <a:r>
              <a:rPr lang="zh-CN" altLang="en-US" dirty="0" smtClean="0"/>
              <a:t>条件若不满足则为</a:t>
            </a:r>
            <a:r>
              <a:rPr lang="en-US" altLang="zh-CN" dirty="0" smtClean="0"/>
              <a:t>minor</a:t>
            </a:r>
            <a:r>
              <a:rPr lang="zh-CN" altLang="en-US" dirty="0" smtClean="0"/>
              <a:t>。</a:t>
            </a:r>
            <a:endParaRPr lang="en-US" altLang="zh-CN" dirty="0" smtClean="0"/>
          </a:p>
          <a:p>
            <a:r>
              <a:rPr lang="en-US" altLang="zh-CN" dirty="0" smtClean="0"/>
              <a:t>	4.</a:t>
            </a:r>
            <a:r>
              <a:rPr lang="zh-CN" altLang="en-US" dirty="0" smtClean="0"/>
              <a:t>选择合并的</a:t>
            </a:r>
            <a:r>
              <a:rPr lang="en-US" altLang="zh-CN" dirty="0" err="1" smtClean="0"/>
              <a:t>Hfiles</a:t>
            </a:r>
            <a:r>
              <a:rPr lang="zh-CN" altLang="en-US" dirty="0" smtClean="0"/>
              <a:t>。</a:t>
            </a:r>
            <a:endParaRPr lang="zh-CN" altLang="en-US" dirty="0"/>
          </a:p>
        </p:txBody>
      </p:sp>
      <p:sp>
        <p:nvSpPr>
          <p:cNvPr id="6" name="文本框 5"/>
          <p:cNvSpPr txBox="1"/>
          <p:nvPr/>
        </p:nvSpPr>
        <p:spPr>
          <a:xfrm>
            <a:off x="1529162" y="5877272"/>
            <a:ext cx="8801961" cy="923330"/>
          </a:xfrm>
          <a:prstGeom prst="rect">
            <a:avLst/>
          </a:prstGeom>
          <a:noFill/>
        </p:spPr>
        <p:txBody>
          <a:bodyPr wrap="none" rtlCol="0">
            <a:spAutoFit/>
          </a:bodyPr>
          <a:lstStyle/>
          <a:p>
            <a:r>
              <a:rPr lang="zh-CN" altLang="en-US" dirty="0" smtClean="0"/>
              <a:t>条件：</a:t>
            </a:r>
            <a:r>
              <a:rPr lang="en-US" altLang="zh-CN" dirty="0" smtClean="0"/>
              <a:t>1.</a:t>
            </a:r>
            <a:r>
              <a:rPr lang="zh-CN" altLang="en-US" dirty="0"/>
              <a:t>当前文件大小 </a:t>
            </a:r>
            <a:r>
              <a:rPr lang="en-US" altLang="zh-CN" dirty="0"/>
              <a:t>&lt; </a:t>
            </a:r>
            <a:r>
              <a:rPr lang="zh-CN" altLang="en-US" dirty="0"/>
              <a:t>比它更新的所有文件大小总和 * </a:t>
            </a:r>
            <a:r>
              <a:rPr lang="en-US" altLang="zh-CN" dirty="0" smtClean="0"/>
              <a:t>ratio</a:t>
            </a:r>
            <a:r>
              <a:rPr lang="zh-CN" altLang="en-US" dirty="0" smtClean="0"/>
              <a:t>。（高峰</a:t>
            </a:r>
            <a:r>
              <a:rPr lang="en-US" altLang="zh-CN" dirty="0" smtClean="0"/>
              <a:t>1.2</a:t>
            </a:r>
            <a:r>
              <a:rPr lang="zh-CN" altLang="en-US" dirty="0" smtClean="0"/>
              <a:t>，非高峰</a:t>
            </a:r>
            <a:r>
              <a:rPr lang="en-US" altLang="zh-CN" dirty="0" smtClean="0"/>
              <a:t>5</a:t>
            </a:r>
            <a:r>
              <a:rPr lang="zh-CN" altLang="en-US" dirty="0" smtClean="0"/>
              <a:t>）</a:t>
            </a:r>
            <a:endParaRPr lang="en-US" altLang="zh-CN" dirty="0" smtClean="0"/>
          </a:p>
          <a:p>
            <a:r>
              <a:rPr lang="en-US" altLang="zh-CN" dirty="0" smtClean="0"/>
              <a:t>                          </a:t>
            </a:r>
            <a:r>
              <a:rPr lang="en-US" altLang="zh-CN" dirty="0" err="1" smtClean="0"/>
              <a:t>hbase.offpeak.start.hour</a:t>
            </a:r>
            <a:r>
              <a:rPr lang="zh-CN" altLang="en-US" dirty="0"/>
              <a:t>和</a:t>
            </a:r>
            <a:r>
              <a:rPr lang="en-US" altLang="zh-CN" dirty="0" err="1" smtClean="0"/>
              <a:t>hbase.offpeak.end.hour</a:t>
            </a:r>
            <a:r>
              <a:rPr lang="zh-CN" altLang="en-US" dirty="0" smtClean="0"/>
              <a:t>设置高峰期。</a:t>
            </a:r>
            <a:endParaRPr lang="en-US" altLang="zh-CN" dirty="0" smtClean="0"/>
          </a:p>
          <a:p>
            <a:r>
              <a:rPr lang="en-US" altLang="zh-CN" dirty="0"/>
              <a:t> </a:t>
            </a:r>
            <a:r>
              <a:rPr lang="en-US" altLang="zh-CN" dirty="0" smtClean="0"/>
              <a:t>            2.</a:t>
            </a:r>
            <a:r>
              <a:rPr lang="zh-CN" altLang="en-US" dirty="0"/>
              <a:t>当前所剩候选文件数 </a:t>
            </a:r>
            <a:r>
              <a:rPr lang="en-US" altLang="zh-CN" dirty="0"/>
              <a:t>&lt;= </a:t>
            </a:r>
            <a:r>
              <a:rPr lang="en-US" altLang="zh-CN" dirty="0" err="1" smtClean="0"/>
              <a:t>hbase.store.compaction.min</a:t>
            </a:r>
            <a:r>
              <a:rPr lang="zh-CN" altLang="en-US" dirty="0" smtClean="0"/>
              <a:t>。</a:t>
            </a:r>
            <a:endParaRPr lang="zh-CN" altLang="en-US" dirty="0"/>
          </a:p>
        </p:txBody>
      </p:sp>
    </p:spTree>
    <p:extLst>
      <p:ext uri="{BB962C8B-B14F-4D97-AF65-F5344CB8AC3E}">
        <p14:creationId xmlns:p14="http://schemas.microsoft.com/office/powerpoint/2010/main" val="413238514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68995" y="1200674"/>
            <a:ext cx="184731" cy="369332"/>
          </a:xfrm>
          <a:prstGeom prst="rect">
            <a:avLst/>
          </a:prstGeom>
          <a:noFill/>
        </p:spPr>
        <p:txBody>
          <a:bodyPr wrap="none" rtlCol="0">
            <a:spAutoFit/>
          </a:bodyPr>
          <a:lstStyle/>
          <a:p>
            <a:endParaRPr lang="en-US" altLang="zh-CN" dirty="0" smtClean="0"/>
          </a:p>
        </p:txBody>
      </p:sp>
      <p:sp>
        <p:nvSpPr>
          <p:cNvPr id="5" name="文本框 4"/>
          <p:cNvSpPr txBox="1"/>
          <p:nvPr/>
        </p:nvSpPr>
        <p:spPr>
          <a:xfrm>
            <a:off x="588645" y="1072084"/>
            <a:ext cx="10765526" cy="1780852"/>
          </a:xfrm>
          <a:prstGeom prst="rect">
            <a:avLst/>
          </a:prstGeom>
          <a:noFill/>
        </p:spPr>
        <p:txBody>
          <a:bodyPr wrap="square" rtlCol="0">
            <a:spAutoFit/>
          </a:bodyPr>
          <a:lstStyle/>
          <a:p>
            <a:r>
              <a:rPr lang="zh-CN" altLang="en-US" dirty="0" smtClean="0"/>
              <a:t>选择合适线程池：</a:t>
            </a:r>
            <a:r>
              <a:rPr lang="en-US" altLang="zh-CN" dirty="0" err="1" smtClean="0"/>
              <a:t>CompactSplitThead</a:t>
            </a:r>
            <a:r>
              <a:rPr lang="zh-CN" altLang="en-US" dirty="0" smtClean="0"/>
              <a:t>：</a:t>
            </a:r>
            <a:r>
              <a:rPr lang="en-US" altLang="zh-CN" dirty="0" err="1"/>
              <a:t>largeCompactions</a:t>
            </a:r>
            <a:r>
              <a:rPr lang="zh-CN" altLang="en-US" dirty="0"/>
              <a:t>、</a:t>
            </a:r>
            <a:r>
              <a:rPr lang="en-US" altLang="zh-CN" dirty="0" err="1" smtClean="0"/>
              <a:t>smallCompactions</a:t>
            </a:r>
            <a:r>
              <a:rPr lang="zh-CN" altLang="en-US" dirty="0"/>
              <a:t>、</a:t>
            </a:r>
            <a:r>
              <a:rPr lang="en-US" altLang="zh-CN" dirty="0" smtClean="0"/>
              <a:t>splits</a:t>
            </a:r>
            <a:r>
              <a:rPr lang="zh-CN" altLang="en-US" dirty="0" smtClean="0"/>
              <a:t>等</a:t>
            </a:r>
            <a:endParaRPr lang="en-US" altLang="zh-CN" dirty="0" smtClean="0"/>
          </a:p>
          <a:p>
            <a:endParaRPr lang="en-US" altLang="zh-CN" dirty="0" smtClean="0"/>
          </a:p>
          <a:p>
            <a:r>
              <a:rPr lang="en-US" altLang="zh-CN" dirty="0"/>
              <a:t>	</a:t>
            </a:r>
            <a:r>
              <a:rPr lang="en-US" altLang="zh-CN" dirty="0" smtClean="0"/>
              <a:t>	Compaction</a:t>
            </a:r>
            <a:r>
              <a:rPr lang="zh-CN" altLang="en-US" dirty="0" smtClean="0"/>
              <a:t>文件总大小</a:t>
            </a:r>
            <a:r>
              <a:rPr lang="en-US" altLang="zh-CN" dirty="0"/>
              <a:t>&gt;</a:t>
            </a:r>
            <a:r>
              <a:rPr lang="en-US" altLang="zh-CN" dirty="0" err="1" smtClean="0"/>
              <a:t>hbase.regionserver.thread.compaction.throttle</a:t>
            </a:r>
            <a:r>
              <a:rPr lang="en-US" altLang="zh-CN" dirty="0" smtClean="0"/>
              <a:t>(2.5G)</a:t>
            </a:r>
          </a:p>
          <a:p>
            <a:endParaRPr lang="en-US" altLang="zh-CN" dirty="0"/>
          </a:p>
          <a:p>
            <a:r>
              <a:rPr lang="en-US" altLang="zh-CN" dirty="0" smtClean="0"/>
              <a:t>		</a:t>
            </a:r>
            <a:r>
              <a:rPr lang="en-US" altLang="zh-CN" dirty="0" err="1" smtClean="0"/>
              <a:t>hbase.regionserver.thread.compaction.large</a:t>
            </a:r>
            <a:r>
              <a:rPr lang="zh-CN" altLang="en-US" dirty="0" smtClean="0"/>
              <a:t>配置</a:t>
            </a:r>
            <a:r>
              <a:rPr lang="en-US" altLang="zh-CN" dirty="0" err="1" smtClean="0"/>
              <a:t>largeCompactions</a:t>
            </a:r>
            <a:r>
              <a:rPr lang="en-US" altLang="zh-CN" dirty="0" smtClean="0"/>
              <a:t> </a:t>
            </a:r>
            <a:r>
              <a:rPr lang="zh-CN" altLang="en-US" dirty="0" smtClean="0"/>
              <a:t>线程数</a:t>
            </a:r>
            <a:endParaRPr lang="en-US" altLang="zh-CN" dirty="0" smtClean="0"/>
          </a:p>
          <a:p>
            <a:r>
              <a:rPr lang="en-US" altLang="zh-CN" dirty="0"/>
              <a:t> </a:t>
            </a:r>
            <a:r>
              <a:rPr lang="en-US" altLang="zh-CN" dirty="0" smtClean="0"/>
              <a:t>            </a:t>
            </a:r>
            <a:r>
              <a:rPr lang="zh-CN" altLang="en-US" dirty="0"/>
              <a:t> </a:t>
            </a:r>
            <a:r>
              <a:rPr lang="zh-CN" altLang="en-US" dirty="0" smtClean="0"/>
              <a:t>   </a:t>
            </a:r>
            <a:r>
              <a:rPr lang="en-US" altLang="zh-CN" dirty="0" smtClean="0"/>
              <a:t>		</a:t>
            </a:r>
            <a:r>
              <a:rPr lang="en-US" altLang="zh-CN" dirty="0" err="1" smtClean="0"/>
              <a:t>hbase.regionserver.thread.compaction.small</a:t>
            </a:r>
            <a:r>
              <a:rPr lang="zh-CN" altLang="en-US" dirty="0" smtClean="0"/>
              <a:t>配置</a:t>
            </a:r>
            <a:r>
              <a:rPr lang="en-US" altLang="zh-CN" dirty="0" err="1" smtClean="0"/>
              <a:t>smallCompactions</a:t>
            </a:r>
            <a:r>
              <a:rPr lang="zh-CN" altLang="en-US" dirty="0" smtClean="0"/>
              <a:t>线程数</a:t>
            </a:r>
            <a:endParaRPr lang="zh-CN" altLang="en-US" dirty="0"/>
          </a:p>
        </p:txBody>
      </p:sp>
      <p:sp>
        <p:nvSpPr>
          <p:cNvPr id="7" name="文本框 6"/>
          <p:cNvSpPr txBox="1"/>
          <p:nvPr/>
        </p:nvSpPr>
        <p:spPr>
          <a:xfrm>
            <a:off x="552971" y="3861048"/>
            <a:ext cx="10687669" cy="1754326"/>
          </a:xfrm>
          <a:prstGeom prst="rect">
            <a:avLst/>
          </a:prstGeom>
          <a:noFill/>
        </p:spPr>
        <p:txBody>
          <a:bodyPr wrap="none" rtlCol="0">
            <a:spAutoFit/>
          </a:bodyPr>
          <a:lstStyle/>
          <a:p>
            <a:r>
              <a:rPr lang="zh-CN" altLang="en-US" dirty="0" smtClean="0"/>
              <a:t>执行</a:t>
            </a:r>
            <a:r>
              <a:rPr lang="en-US" altLang="zh-CN" dirty="0" err="1" smtClean="0"/>
              <a:t>HFile</a:t>
            </a:r>
            <a:r>
              <a:rPr lang="zh-CN" altLang="en-US" dirty="0" smtClean="0"/>
              <a:t>文件合并：</a:t>
            </a:r>
            <a:endParaRPr lang="en-US" altLang="zh-CN" dirty="0" smtClean="0"/>
          </a:p>
          <a:p>
            <a:r>
              <a:rPr lang="en-US" altLang="zh-CN" dirty="0" smtClean="0"/>
              <a:t>	1</a:t>
            </a:r>
            <a:r>
              <a:rPr lang="en-US" altLang="zh-CN" dirty="0"/>
              <a:t>. </a:t>
            </a:r>
            <a:r>
              <a:rPr lang="zh-CN" altLang="en-US" dirty="0"/>
              <a:t>分别读出待合并</a:t>
            </a:r>
            <a:r>
              <a:rPr lang="en-US" altLang="zh-CN" dirty="0" err="1"/>
              <a:t>hfile</a:t>
            </a:r>
            <a:r>
              <a:rPr lang="zh-CN" altLang="en-US" dirty="0"/>
              <a:t>文件的</a:t>
            </a:r>
            <a:r>
              <a:rPr lang="en-US" altLang="zh-CN" dirty="0"/>
              <a:t>KV</a:t>
            </a:r>
            <a:r>
              <a:rPr lang="zh-CN" altLang="en-US" dirty="0"/>
              <a:t>，并顺序写到位于</a:t>
            </a:r>
            <a:r>
              <a:rPr lang="en-US" altLang="zh-CN" dirty="0"/>
              <a:t>./</a:t>
            </a:r>
            <a:r>
              <a:rPr lang="en-US" altLang="zh-CN" dirty="0" err="1"/>
              <a:t>tmp</a:t>
            </a:r>
            <a:r>
              <a:rPr lang="zh-CN" altLang="en-US" dirty="0"/>
              <a:t>目录下的临时文件中</a:t>
            </a:r>
          </a:p>
          <a:p>
            <a:r>
              <a:rPr lang="en-US" altLang="zh-CN" dirty="0" smtClean="0"/>
              <a:t>	2</a:t>
            </a:r>
            <a:r>
              <a:rPr lang="en-US" altLang="zh-CN" dirty="0"/>
              <a:t>. </a:t>
            </a:r>
            <a:r>
              <a:rPr lang="zh-CN" altLang="en-US" dirty="0"/>
              <a:t>将临时文件移动到对应</a:t>
            </a:r>
            <a:r>
              <a:rPr lang="en-US" altLang="zh-CN" dirty="0"/>
              <a:t>region</a:t>
            </a:r>
            <a:r>
              <a:rPr lang="zh-CN" altLang="en-US" dirty="0"/>
              <a:t>的数据目录</a:t>
            </a:r>
          </a:p>
          <a:p>
            <a:r>
              <a:rPr lang="en-US" altLang="zh-CN" dirty="0" smtClean="0"/>
              <a:t>	3</a:t>
            </a:r>
            <a:r>
              <a:rPr lang="en-US" altLang="zh-CN" dirty="0"/>
              <a:t>. </a:t>
            </a:r>
            <a:r>
              <a:rPr lang="zh-CN" altLang="en-US" dirty="0"/>
              <a:t>将</a:t>
            </a:r>
            <a:r>
              <a:rPr lang="en-US" altLang="zh-CN" dirty="0"/>
              <a:t>compaction</a:t>
            </a:r>
            <a:r>
              <a:rPr lang="zh-CN" altLang="en-US" dirty="0"/>
              <a:t>的输入文件路径和输出文件路径封装为</a:t>
            </a:r>
            <a:r>
              <a:rPr lang="en-US" altLang="zh-CN" dirty="0"/>
              <a:t>KV</a:t>
            </a:r>
            <a:r>
              <a:rPr lang="zh-CN" altLang="en-US" dirty="0"/>
              <a:t>写入</a:t>
            </a:r>
            <a:r>
              <a:rPr lang="en-US" altLang="zh-CN" dirty="0"/>
              <a:t>WAL</a:t>
            </a:r>
            <a:r>
              <a:rPr lang="zh-CN" altLang="en-US" dirty="0"/>
              <a:t>日志，并打上</a:t>
            </a:r>
            <a:r>
              <a:rPr lang="en-US" altLang="zh-CN" dirty="0"/>
              <a:t>compaction</a:t>
            </a:r>
            <a:r>
              <a:rPr lang="zh-CN" altLang="en-US" dirty="0" smtClean="0"/>
              <a:t>标记</a:t>
            </a:r>
            <a:endParaRPr lang="en-US" altLang="zh-CN" dirty="0"/>
          </a:p>
          <a:p>
            <a:r>
              <a:rPr lang="en-US" altLang="zh-CN" dirty="0" smtClean="0"/>
              <a:t>	4</a:t>
            </a:r>
            <a:r>
              <a:rPr lang="en-US" altLang="zh-CN" dirty="0"/>
              <a:t>. </a:t>
            </a:r>
            <a:r>
              <a:rPr lang="zh-CN" altLang="en-US" dirty="0"/>
              <a:t>将对应</a:t>
            </a:r>
            <a:r>
              <a:rPr lang="en-US" altLang="zh-CN" dirty="0"/>
              <a:t>region</a:t>
            </a:r>
            <a:r>
              <a:rPr lang="zh-CN" altLang="en-US" dirty="0"/>
              <a:t>数据目录下的</a:t>
            </a:r>
            <a:r>
              <a:rPr lang="en-US" altLang="zh-CN" dirty="0"/>
              <a:t>compaction</a:t>
            </a:r>
            <a:r>
              <a:rPr lang="zh-CN" altLang="en-US" dirty="0"/>
              <a:t>输入文件全部删除</a:t>
            </a:r>
          </a:p>
          <a:p>
            <a:endParaRPr lang="zh-CN" altLang="en-US" dirty="0"/>
          </a:p>
        </p:txBody>
      </p:sp>
    </p:spTree>
    <p:extLst>
      <p:ext uri="{BB962C8B-B14F-4D97-AF65-F5344CB8AC3E}">
        <p14:creationId xmlns:p14="http://schemas.microsoft.com/office/powerpoint/2010/main" val="35225618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192931" y="1206092"/>
            <a:ext cx="11929819" cy="5632311"/>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a:t>
            </a:r>
            <a:r>
              <a:rPr lang="zh-CN" altLang="en-US" dirty="0"/>
              <a:t>当一</a:t>
            </a:r>
            <a:r>
              <a:rPr lang="zh-CN" altLang="en-US" dirty="0" smtClean="0"/>
              <a:t>个</a:t>
            </a:r>
            <a:r>
              <a:rPr lang="en-US" altLang="zh-CN" dirty="0" smtClean="0"/>
              <a:t>region</a:t>
            </a:r>
            <a:r>
              <a:rPr lang="zh-CN" altLang="en-US" dirty="0" smtClean="0"/>
              <a:t>的大小过大时会进行</a:t>
            </a:r>
            <a:r>
              <a:rPr lang="en-US" altLang="zh-CN" dirty="0" smtClean="0"/>
              <a:t>Split</a:t>
            </a:r>
            <a:r>
              <a:rPr lang="zh-CN" altLang="en-US" dirty="0" smtClean="0"/>
              <a:t>。根据配置的</a:t>
            </a:r>
            <a:r>
              <a:rPr lang="en-US" altLang="zh-CN" dirty="0" smtClean="0"/>
              <a:t>Split</a:t>
            </a:r>
            <a:r>
              <a:rPr lang="zh-CN" altLang="en-US" dirty="0" smtClean="0"/>
              <a:t>策略的不同，文件大小门限也不同。</a:t>
            </a:r>
            <a:endParaRPr lang="en-US" altLang="zh-CN" dirty="0" smtClean="0"/>
          </a:p>
          <a:p>
            <a:r>
              <a:rPr lang="en-US" altLang="zh-CN" dirty="0" err="1" smtClean="0"/>
              <a:t>checkSplit</a:t>
            </a:r>
            <a:r>
              <a:rPr lang="zh-CN" altLang="en-US" dirty="0" smtClean="0"/>
              <a:t>时机：</a:t>
            </a:r>
            <a:endParaRPr lang="en-US" altLang="zh-CN" dirty="0"/>
          </a:p>
          <a:p>
            <a:pPr marL="342900" indent="-342900">
              <a:buAutoNum type="arabicPeriod"/>
            </a:pPr>
            <a:r>
              <a:rPr lang="en-US" altLang="zh-CN" dirty="0" smtClean="0"/>
              <a:t>Store Compact</a:t>
            </a:r>
            <a:r>
              <a:rPr lang="zh-CN" altLang="en-US" dirty="0"/>
              <a:t>后</a:t>
            </a:r>
            <a:endParaRPr lang="en-US" altLang="zh-CN" dirty="0"/>
          </a:p>
          <a:p>
            <a:pPr marL="342900" indent="-342900">
              <a:buAutoNum type="arabicPeriod"/>
            </a:pPr>
            <a:r>
              <a:rPr lang="en-US" altLang="zh-CN" dirty="0" err="1" smtClean="0"/>
              <a:t>MemStore</a:t>
            </a:r>
            <a:r>
              <a:rPr lang="en-US" altLang="zh-CN" dirty="0" smtClean="0"/>
              <a:t> Flush </a:t>
            </a:r>
            <a:r>
              <a:rPr lang="zh-CN" altLang="en-US" dirty="0"/>
              <a:t>后</a:t>
            </a:r>
            <a:endParaRPr lang="en-US" altLang="zh-CN" dirty="0"/>
          </a:p>
          <a:p>
            <a:pPr marL="342900" indent="-342900">
              <a:buAutoNum type="arabicPeriod"/>
            </a:pPr>
            <a:r>
              <a:rPr lang="zh-CN" altLang="en-US" dirty="0"/>
              <a:t>用户调用</a:t>
            </a:r>
            <a:r>
              <a:rPr lang="en-US" altLang="zh-CN" dirty="0" err="1"/>
              <a:t>splitRegion</a:t>
            </a:r>
            <a:r>
              <a:rPr lang="zh-CN" altLang="en-US" dirty="0"/>
              <a:t>函数</a:t>
            </a:r>
            <a:endParaRPr lang="en-US" altLang="zh-CN" dirty="0"/>
          </a:p>
          <a:p>
            <a:endParaRPr lang="en-US" altLang="zh-CN" dirty="0" smtClean="0"/>
          </a:p>
          <a:p>
            <a:r>
              <a:rPr lang="zh-CN" altLang="en-US" dirty="0" smtClean="0"/>
              <a:t>目前</a:t>
            </a:r>
            <a:r>
              <a:rPr lang="en-US" altLang="zh-CN" dirty="0" smtClean="0"/>
              <a:t>Split</a:t>
            </a:r>
            <a:r>
              <a:rPr lang="zh-CN" altLang="en-US" dirty="0" smtClean="0"/>
              <a:t>策略共有如下</a:t>
            </a:r>
            <a:r>
              <a:rPr lang="en-US" altLang="zh-CN" dirty="0" smtClean="0"/>
              <a:t>5</a:t>
            </a:r>
            <a:r>
              <a:rPr lang="zh-CN" altLang="en-US" dirty="0" smtClean="0"/>
              <a:t>种：</a:t>
            </a:r>
            <a:endParaRPr lang="en-US" altLang="zh-CN" dirty="0" smtClean="0"/>
          </a:p>
          <a:p>
            <a:pPr marL="342900" indent="-342900">
              <a:buFont typeface="+mj-lt"/>
              <a:buAutoNum type="arabicPeriod"/>
            </a:pPr>
            <a:r>
              <a:rPr lang="en-US" altLang="zh-CN" dirty="0" err="1" smtClean="0"/>
              <a:t>IncreasingToUpperBoundRegionSplitPolicy</a:t>
            </a:r>
            <a:r>
              <a:rPr lang="en-US" altLang="zh-CN" dirty="0" smtClean="0"/>
              <a:t>(</a:t>
            </a:r>
            <a:r>
              <a:rPr lang="zh-CN" altLang="en-US" dirty="0" smtClean="0"/>
              <a:t>默认</a:t>
            </a:r>
            <a:r>
              <a:rPr lang="en-US" altLang="zh-CN" dirty="0" smtClean="0"/>
              <a:t>)</a:t>
            </a:r>
          </a:p>
          <a:p>
            <a:r>
              <a:rPr lang="en-US" altLang="zh-CN" dirty="0" smtClean="0"/>
              <a:t>       split</a:t>
            </a:r>
            <a:r>
              <a:rPr lang="zh-CN" altLang="en-US" dirty="0" smtClean="0"/>
              <a:t>大小根据：</a:t>
            </a:r>
            <a:r>
              <a:rPr lang="en-US" altLang="zh-CN" dirty="0" smtClean="0"/>
              <a:t>regionNum^3*region flush size(128M)*2</a:t>
            </a:r>
            <a:r>
              <a:rPr lang="zh-CN" altLang="en-US" dirty="0" smtClean="0"/>
              <a:t>计算，但是当公式计算的值</a:t>
            </a:r>
            <a:r>
              <a:rPr lang="en-US" altLang="zh-CN" dirty="0" smtClean="0"/>
              <a:t>&gt;</a:t>
            </a:r>
            <a:r>
              <a:rPr lang="en-US" altLang="zh-CN" dirty="0"/>
              <a:t> </a:t>
            </a:r>
            <a:r>
              <a:rPr lang="en-US" altLang="zh-CN" dirty="0" err="1" smtClean="0"/>
              <a:t>hbase.hregion.max.filesize</a:t>
            </a:r>
            <a:r>
              <a:rPr lang="en-US" altLang="zh-CN" dirty="0" smtClean="0"/>
              <a:t>(10G)</a:t>
            </a:r>
            <a:r>
              <a:rPr lang="zh-CN" altLang="en-US" dirty="0" smtClean="0"/>
              <a:t>。</a:t>
            </a:r>
            <a:endParaRPr lang="en-US" altLang="zh-CN" dirty="0"/>
          </a:p>
          <a:p>
            <a:pPr marL="342900" indent="-342900">
              <a:buAutoNum type="arabicPeriod" startAt="2"/>
            </a:pPr>
            <a:r>
              <a:rPr lang="en-US" altLang="zh-CN" dirty="0" err="1" smtClean="0"/>
              <a:t>ConstantSizeRegionSplitPolicy</a:t>
            </a:r>
            <a:endParaRPr lang="en-US" altLang="zh-CN" dirty="0" smtClean="0"/>
          </a:p>
          <a:p>
            <a:r>
              <a:rPr lang="en-US" altLang="zh-CN" dirty="0" smtClean="0"/>
              <a:t>       0.94</a:t>
            </a:r>
            <a:r>
              <a:rPr lang="zh-CN" altLang="en-US" dirty="0" smtClean="0"/>
              <a:t>之前默认</a:t>
            </a:r>
            <a:r>
              <a:rPr lang="en-US" altLang="zh-CN" dirty="0" smtClean="0"/>
              <a:t>split</a:t>
            </a:r>
            <a:r>
              <a:rPr lang="zh-CN" altLang="en-US" dirty="0" smtClean="0"/>
              <a:t>策略，当</a:t>
            </a:r>
            <a:r>
              <a:rPr lang="en-US" altLang="zh-CN" dirty="0" smtClean="0"/>
              <a:t>region size</a:t>
            </a:r>
            <a:r>
              <a:rPr lang="zh-CN" altLang="en-US" dirty="0" smtClean="0"/>
              <a:t>达到 </a:t>
            </a:r>
            <a:r>
              <a:rPr lang="en-US" altLang="zh-CN" dirty="0" err="1" smtClean="0"/>
              <a:t>hbase.hregion.max.flesize</a:t>
            </a:r>
            <a:r>
              <a:rPr lang="zh-CN" altLang="en-US" dirty="0" smtClean="0"/>
              <a:t>的大小时，进行</a:t>
            </a:r>
            <a:r>
              <a:rPr lang="en-US" altLang="zh-CN" dirty="0" smtClean="0"/>
              <a:t>split</a:t>
            </a:r>
            <a:r>
              <a:rPr lang="zh-CN" altLang="en-US" dirty="0" smtClean="0"/>
              <a:t>。</a:t>
            </a:r>
            <a:endParaRPr lang="en-US" altLang="zh-CN" dirty="0"/>
          </a:p>
          <a:p>
            <a:pPr marL="342900" indent="-342900">
              <a:buAutoNum type="arabicPeriod" startAt="3"/>
            </a:pPr>
            <a:r>
              <a:rPr lang="en-US" altLang="zh-CN" dirty="0" err="1" smtClean="0"/>
              <a:t>DisabledRegionSplitPolicy</a:t>
            </a:r>
            <a:endParaRPr lang="en-US" altLang="zh-CN" dirty="0" smtClean="0"/>
          </a:p>
          <a:p>
            <a:r>
              <a:rPr lang="en-US" altLang="zh-CN" dirty="0"/>
              <a:t> </a:t>
            </a:r>
            <a:r>
              <a:rPr lang="en-US" altLang="zh-CN" dirty="0" smtClean="0"/>
              <a:t>      </a:t>
            </a:r>
            <a:r>
              <a:rPr lang="zh-CN" altLang="en-US" dirty="0" smtClean="0"/>
              <a:t>禁用自动</a:t>
            </a:r>
            <a:r>
              <a:rPr lang="en-US" altLang="zh-CN" dirty="0" smtClean="0"/>
              <a:t>split</a:t>
            </a:r>
            <a:r>
              <a:rPr lang="zh-CN" altLang="en-US" dirty="0" smtClean="0"/>
              <a:t>。</a:t>
            </a:r>
            <a:endParaRPr lang="en-US" altLang="zh-CN" dirty="0"/>
          </a:p>
          <a:p>
            <a:pPr marL="342900" indent="-342900">
              <a:buAutoNum type="arabicPeriod" startAt="4"/>
            </a:pPr>
            <a:r>
              <a:rPr lang="en-US" altLang="zh-CN" dirty="0" err="1" smtClean="0"/>
              <a:t>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根据</a:t>
            </a:r>
            <a:r>
              <a:rPr lang="en-US" altLang="zh-CN" dirty="0" err="1"/>
              <a:t>rowKey</a:t>
            </a:r>
            <a:r>
              <a:rPr lang="zh-CN" altLang="en-US" dirty="0"/>
              <a:t>的前缀对数据进行分组，这里是指定</a:t>
            </a:r>
            <a:r>
              <a:rPr lang="en-US" altLang="zh-CN" dirty="0" err="1"/>
              <a:t>rowKey</a:t>
            </a:r>
            <a:r>
              <a:rPr lang="zh-CN" altLang="en-US" dirty="0"/>
              <a:t>的前多少位作为前缀，比如</a:t>
            </a:r>
            <a:r>
              <a:rPr lang="en-US" altLang="zh-CN" dirty="0" err="1"/>
              <a:t>rowKey</a:t>
            </a:r>
            <a:r>
              <a:rPr lang="zh-CN" altLang="en-US" dirty="0"/>
              <a:t>都是</a:t>
            </a:r>
            <a:r>
              <a:rPr lang="en-US" altLang="zh-CN" dirty="0"/>
              <a:t>16</a:t>
            </a:r>
            <a:r>
              <a:rPr lang="zh-CN" altLang="en-US" dirty="0"/>
              <a:t>位的，</a:t>
            </a:r>
            <a:endParaRPr lang="en-US" altLang="zh-CN" dirty="0"/>
          </a:p>
          <a:p>
            <a:r>
              <a:rPr lang="zh-CN" altLang="en-US" dirty="0" smtClean="0"/>
              <a:t>      指定</a:t>
            </a:r>
            <a:r>
              <a:rPr lang="zh-CN" altLang="en-US" dirty="0"/>
              <a:t>前</a:t>
            </a:r>
            <a:r>
              <a:rPr lang="en-US" altLang="zh-CN" dirty="0"/>
              <a:t>5</a:t>
            </a:r>
            <a:r>
              <a:rPr lang="zh-CN" altLang="en-US" dirty="0"/>
              <a:t>位是前缀，那么前</a:t>
            </a:r>
            <a:r>
              <a:rPr lang="en-US" altLang="zh-CN" dirty="0"/>
              <a:t>5</a:t>
            </a:r>
            <a:r>
              <a:rPr lang="zh-CN" altLang="en-US" dirty="0"/>
              <a:t>位相同的</a:t>
            </a:r>
            <a:r>
              <a:rPr lang="en-US" altLang="zh-CN" dirty="0" err="1"/>
              <a:t>rowKey</a:t>
            </a:r>
            <a:r>
              <a:rPr lang="zh-CN" altLang="en-US" dirty="0"/>
              <a:t>在进行</a:t>
            </a:r>
            <a:r>
              <a:rPr lang="en-US" altLang="zh-CN" dirty="0"/>
              <a:t>region split</a:t>
            </a:r>
            <a:r>
              <a:rPr lang="zh-CN" altLang="en-US" dirty="0"/>
              <a:t>的时候会分到相同的</a:t>
            </a:r>
            <a:r>
              <a:rPr lang="en-US" altLang="zh-CN" dirty="0"/>
              <a:t>region</a:t>
            </a:r>
            <a:r>
              <a:rPr lang="zh-CN" altLang="en-US" dirty="0"/>
              <a:t>中</a:t>
            </a:r>
            <a:r>
              <a:rPr lang="zh-CN" altLang="en-US" dirty="0" smtClean="0"/>
              <a:t>。</a:t>
            </a:r>
            <a:endParaRPr lang="en-US" altLang="zh-CN" dirty="0"/>
          </a:p>
          <a:p>
            <a:pPr marL="342900" indent="-342900">
              <a:buAutoNum type="arabicPeriod" startAt="5"/>
            </a:pPr>
            <a:r>
              <a:rPr lang="en-US" altLang="zh-CN" dirty="0" err="1" smtClean="0"/>
              <a:t>DelimitedKeyPrefixRegionSplitPolicy</a:t>
            </a:r>
            <a:r>
              <a:rPr lang="en-US" altLang="zh-CN" dirty="0" smtClean="0"/>
              <a:t> extends </a:t>
            </a:r>
            <a:r>
              <a:rPr lang="en-US" altLang="zh-CN" dirty="0" err="1"/>
              <a:t>IncreasingToUpperBoundRegionSplitPolicy</a:t>
            </a:r>
            <a:r>
              <a:rPr lang="en-US" altLang="zh-CN" dirty="0"/>
              <a:t> </a:t>
            </a:r>
            <a:endParaRPr lang="en-US" altLang="zh-CN" dirty="0" smtClean="0"/>
          </a:p>
          <a:p>
            <a:r>
              <a:rPr lang="zh-CN" altLang="en-US" dirty="0" smtClean="0"/>
              <a:t>      保证</a:t>
            </a:r>
            <a:r>
              <a:rPr lang="zh-CN" altLang="en-US" dirty="0"/>
              <a:t>相同前缀的数据在同一个</a:t>
            </a:r>
            <a:r>
              <a:rPr lang="en-US" altLang="zh-CN" dirty="0"/>
              <a:t>region</a:t>
            </a:r>
            <a:r>
              <a:rPr lang="zh-CN" altLang="en-US" dirty="0" smtClean="0"/>
              <a:t>中。例如</a:t>
            </a:r>
            <a:r>
              <a:rPr lang="en-US" altLang="zh-CN" dirty="0" err="1"/>
              <a:t>rowKey</a:t>
            </a:r>
            <a:r>
              <a:rPr lang="zh-CN" altLang="en-US" dirty="0"/>
              <a:t>的格式为：</a:t>
            </a:r>
            <a:r>
              <a:rPr lang="en-US" altLang="zh-CN" dirty="0" err="1"/>
              <a:t>userid_eventtype_eventid</a:t>
            </a:r>
            <a:r>
              <a:rPr lang="zh-CN" altLang="en-US" dirty="0"/>
              <a:t>，指定的</a:t>
            </a:r>
            <a:r>
              <a:rPr lang="en-US" altLang="zh-CN" dirty="0"/>
              <a:t>delimiter</a:t>
            </a:r>
            <a:r>
              <a:rPr lang="zh-CN" altLang="en-US" dirty="0"/>
              <a:t>为 </a:t>
            </a:r>
            <a:r>
              <a:rPr lang="en-US" altLang="zh-CN" dirty="0"/>
              <a:t>_ </a:t>
            </a:r>
            <a:r>
              <a:rPr lang="zh-CN" altLang="en-US" dirty="0"/>
              <a:t>，</a:t>
            </a:r>
            <a:r>
              <a:rPr lang="zh-CN" altLang="en-US" dirty="0" smtClean="0"/>
              <a:t>则          </a:t>
            </a:r>
            <a:r>
              <a:rPr lang="en-US" altLang="zh-CN" dirty="0"/>
              <a:t> </a:t>
            </a:r>
            <a:r>
              <a:rPr lang="en-US" altLang="zh-CN" dirty="0" smtClean="0"/>
              <a:t>                               split</a:t>
            </a:r>
            <a:r>
              <a:rPr lang="zh-CN" altLang="en-US" dirty="0"/>
              <a:t>的的时候会确保</a:t>
            </a:r>
            <a:r>
              <a:rPr lang="en-US" altLang="zh-CN" dirty="0" err="1"/>
              <a:t>userid</a:t>
            </a:r>
            <a:r>
              <a:rPr lang="zh-CN" altLang="en-US" dirty="0"/>
              <a:t>相同的数据在同一个</a:t>
            </a:r>
            <a:r>
              <a:rPr lang="en-US" altLang="zh-CN" dirty="0"/>
              <a:t>region</a:t>
            </a:r>
            <a:r>
              <a:rPr lang="zh-CN" altLang="en-US" dirty="0" smtClean="0"/>
              <a:t>中。</a:t>
            </a:r>
            <a:endParaRPr lang="en-US" altLang="zh-CN" dirty="0" smtClean="0"/>
          </a:p>
          <a:p>
            <a:endParaRPr lang="en-US" altLang="zh-CN" dirty="0"/>
          </a:p>
        </p:txBody>
      </p:sp>
    </p:spTree>
    <p:extLst>
      <p:ext uri="{BB962C8B-B14F-4D97-AF65-F5344CB8AC3E}">
        <p14:creationId xmlns:p14="http://schemas.microsoft.com/office/powerpoint/2010/main" val="7828122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1754326"/>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a:t> </a:t>
            </a:r>
            <a:r>
              <a:rPr lang="en-US" altLang="zh-CN" dirty="0" smtClean="0"/>
              <a:t>Prepare</a:t>
            </a:r>
            <a:r>
              <a:rPr lang="zh-CN" altLang="en-US" dirty="0" smtClean="0"/>
              <a:t>：</a:t>
            </a:r>
            <a:r>
              <a:rPr lang="zh-CN" altLang="en-US" dirty="0"/>
              <a:t>整个</a:t>
            </a:r>
            <a:r>
              <a:rPr lang="en-US" altLang="zh-CN" dirty="0"/>
              <a:t>region</a:t>
            </a:r>
            <a:r>
              <a:rPr lang="zh-CN" altLang="en-US" dirty="0"/>
              <a:t>中最大</a:t>
            </a:r>
            <a:r>
              <a:rPr lang="en-US" altLang="zh-CN" dirty="0"/>
              <a:t>store</a:t>
            </a:r>
            <a:r>
              <a:rPr lang="zh-CN" altLang="en-US" dirty="0"/>
              <a:t>中的最大文件中最中心的一个</a:t>
            </a:r>
            <a:r>
              <a:rPr lang="en-US" altLang="zh-CN" dirty="0"/>
              <a:t>block</a:t>
            </a:r>
            <a:r>
              <a:rPr lang="zh-CN" altLang="en-US" dirty="0"/>
              <a:t>的首个</a:t>
            </a:r>
            <a:r>
              <a:rPr lang="en-US" altLang="zh-CN" dirty="0" err="1" smtClean="0"/>
              <a:t>rowkey</a:t>
            </a:r>
            <a:endParaRPr lang="en-US" altLang="zh-CN" dirty="0" smtClean="0"/>
          </a:p>
          <a:p>
            <a:endParaRPr lang="en-US" altLang="zh-CN" dirty="0"/>
          </a:p>
          <a:p>
            <a:r>
              <a:rPr lang="en-US" altLang="zh-CN" dirty="0"/>
              <a:t>bin/</a:t>
            </a:r>
            <a:r>
              <a:rPr lang="en-US" altLang="zh-CN" dirty="0" err="1"/>
              <a:t>hbase</a:t>
            </a:r>
            <a:r>
              <a:rPr lang="en-US" altLang="zh-CN" dirty="0"/>
              <a:t> </a:t>
            </a:r>
            <a:r>
              <a:rPr lang="en-US" altLang="zh-CN" dirty="0" err="1"/>
              <a:t>org.apache.hadoop.hbase.io.hfile.HFile</a:t>
            </a:r>
            <a:r>
              <a:rPr lang="en-US" altLang="zh-CN" dirty="0"/>
              <a:t> -f /</a:t>
            </a:r>
            <a:r>
              <a:rPr lang="en-US" altLang="zh-CN" dirty="0" err="1"/>
              <a:t>hbase_root</a:t>
            </a:r>
            <a:r>
              <a:rPr lang="en-US" altLang="zh-CN" dirty="0"/>
              <a:t>/t_lisa1/787ce41dabb55075935e7060583ae6af/cf_1/e541b8a04f224e869166ee43783bd8d0 -v -m -p</a:t>
            </a:r>
            <a:endParaRPr lang="zh-CN" altLang="en-US" dirty="0"/>
          </a:p>
          <a:p>
            <a:r>
              <a:rPr lang="en-US" altLang="zh-CN" dirty="0" smtClean="0"/>
              <a:t>       </a:t>
            </a:r>
            <a:endParaRPr lang="en-US" altLang="zh-CN"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235" y="2708920"/>
            <a:ext cx="5391902" cy="3982006"/>
          </a:xfrm>
          <a:prstGeom prst="rect">
            <a:avLst/>
          </a:prstGeom>
        </p:spPr>
      </p:pic>
    </p:spTree>
    <p:extLst>
      <p:ext uri="{BB962C8B-B14F-4D97-AF65-F5344CB8AC3E}">
        <p14:creationId xmlns:p14="http://schemas.microsoft.com/office/powerpoint/2010/main" val="28736045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89336" y="1055970"/>
            <a:ext cx="11929819" cy="369332"/>
          </a:xfrm>
          <a:prstGeom prst="rect">
            <a:avLst/>
          </a:prstGeom>
          <a:noFill/>
        </p:spPr>
        <p:txBody>
          <a:bodyPr wrap="square" rtlCol="0">
            <a:spAutoFit/>
          </a:bodyPr>
          <a:lstStyle/>
          <a:p>
            <a:r>
              <a:rPr lang="en-US" altLang="zh-CN" dirty="0" smtClean="0"/>
              <a:t>Region</a:t>
            </a:r>
            <a:r>
              <a:rPr lang="zh-CN" altLang="en-US" dirty="0"/>
              <a:t> </a:t>
            </a:r>
            <a:r>
              <a:rPr lang="en-US" altLang="zh-CN" dirty="0" smtClean="0"/>
              <a:t>Split</a:t>
            </a:r>
            <a:r>
              <a:rPr lang="zh-CN" altLang="en-US" dirty="0" smtClean="0"/>
              <a:t>流程：</a:t>
            </a:r>
            <a:r>
              <a:rPr lang="en-US" altLang="zh-CN" dirty="0" smtClean="0"/>
              <a:t>       </a:t>
            </a:r>
            <a:endParaRPr lang="en-US" altLang="zh-CN"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36" y="1916832"/>
            <a:ext cx="6031971" cy="4523978"/>
          </a:xfrm>
          <a:prstGeom prst="rect">
            <a:avLst/>
          </a:prstGeom>
        </p:spPr>
      </p:pic>
      <p:sp>
        <p:nvSpPr>
          <p:cNvPr id="5" name="文本框 4"/>
          <p:cNvSpPr txBox="1"/>
          <p:nvPr/>
        </p:nvSpPr>
        <p:spPr>
          <a:xfrm>
            <a:off x="6142273" y="1124744"/>
            <a:ext cx="5955032" cy="5262979"/>
          </a:xfrm>
          <a:prstGeom prst="rect">
            <a:avLst/>
          </a:prstGeom>
          <a:noFill/>
        </p:spPr>
        <p:txBody>
          <a:bodyPr wrap="square" rtlCol="0">
            <a:spAutoFit/>
          </a:bodyPr>
          <a:lstStyle/>
          <a:p>
            <a:r>
              <a:rPr lang="en-US" altLang="zh-CN" sz="1400" dirty="0" smtClean="0"/>
              <a:t>1.RegionServer </a:t>
            </a:r>
            <a:r>
              <a:rPr lang="zh-CN" altLang="en-US" sz="1400" dirty="0" smtClean="0"/>
              <a:t>本地</a:t>
            </a:r>
            <a:r>
              <a:rPr lang="en-US" altLang="zh-CN" sz="1400" dirty="0" smtClean="0"/>
              <a:t>Region</a:t>
            </a:r>
            <a:r>
              <a:rPr lang="zh-CN" altLang="en-US" sz="1400" dirty="0" smtClean="0"/>
              <a:t>满足</a:t>
            </a:r>
            <a:r>
              <a:rPr lang="en-US" altLang="zh-CN" sz="1400" dirty="0" smtClean="0"/>
              <a:t>Split</a:t>
            </a:r>
            <a:r>
              <a:rPr lang="zh-CN" altLang="en-US" sz="1400" dirty="0" smtClean="0"/>
              <a:t>条件，准备分裂，分裂事物开始。首先在</a:t>
            </a:r>
            <a:endParaRPr lang="en-US" altLang="zh-CN" sz="1400" dirty="0" smtClean="0"/>
          </a:p>
          <a:p>
            <a:r>
              <a:rPr lang="en-US" altLang="zh-CN" sz="1400" dirty="0" smtClean="0"/>
              <a:t>zookeeper</a:t>
            </a:r>
            <a:r>
              <a:rPr lang="zh-CN" altLang="en-US" sz="1400" dirty="0"/>
              <a:t>中创建一个</a:t>
            </a:r>
            <a:r>
              <a:rPr lang="en-US" altLang="zh-CN" sz="1400" dirty="0" err="1"/>
              <a:t>znode</a:t>
            </a:r>
            <a:r>
              <a:rPr lang="zh-CN" altLang="en-US" sz="1400" dirty="0"/>
              <a:t>放</a:t>
            </a:r>
            <a:r>
              <a:rPr lang="zh-CN" altLang="en-US" sz="1400" dirty="0" smtClean="0"/>
              <a:t>在</a:t>
            </a:r>
            <a:r>
              <a:rPr lang="en-US" altLang="zh-CN" sz="1400" dirty="0" smtClean="0"/>
              <a:t>/</a:t>
            </a:r>
            <a:r>
              <a:rPr lang="en-US" altLang="zh-CN" sz="1400" dirty="0" err="1"/>
              <a:t>hbase</a:t>
            </a:r>
            <a:r>
              <a:rPr lang="en-US" altLang="zh-CN" sz="1400" dirty="0"/>
              <a:t>/region-in-transition/region-name</a:t>
            </a:r>
            <a:r>
              <a:rPr lang="zh-CN" altLang="en-US" sz="1400" dirty="0" smtClean="0"/>
              <a:t>，并</a:t>
            </a:r>
            <a:endParaRPr lang="en-US" altLang="zh-CN" sz="1400" dirty="0" smtClean="0"/>
          </a:p>
          <a:p>
            <a:r>
              <a:rPr lang="zh-CN" altLang="en-US" sz="1400" dirty="0" smtClean="0"/>
              <a:t>且</a:t>
            </a:r>
            <a:r>
              <a:rPr lang="zh-CN" altLang="en-US" sz="1400" dirty="0"/>
              <a:t>将这个</a:t>
            </a:r>
            <a:r>
              <a:rPr lang="en-US" altLang="zh-CN" sz="1400" dirty="0" err="1"/>
              <a:t>znode</a:t>
            </a:r>
            <a:r>
              <a:rPr lang="zh-CN" altLang="en-US" sz="1400" dirty="0"/>
              <a:t>的状态置为“</a:t>
            </a:r>
            <a:r>
              <a:rPr lang="en-US" altLang="zh-CN" sz="1400" dirty="0"/>
              <a:t>SPLITTING</a:t>
            </a:r>
            <a:r>
              <a:rPr lang="en-US" altLang="zh-CN" sz="1400" dirty="0" smtClean="0"/>
              <a:t>”</a:t>
            </a:r>
            <a:r>
              <a:rPr lang="zh-CN" altLang="en-US" sz="1400" dirty="0" smtClean="0"/>
              <a:t>。其次获取表的共享读锁。</a:t>
            </a:r>
            <a:endParaRPr lang="en-US" altLang="zh-CN" sz="1400" dirty="0" smtClean="0"/>
          </a:p>
          <a:p>
            <a:endParaRPr lang="en-US" altLang="zh-CN" sz="1400" dirty="0" smtClean="0"/>
          </a:p>
          <a:p>
            <a:r>
              <a:rPr lang="en-US" altLang="zh-CN" sz="1400" dirty="0" smtClean="0"/>
              <a:t>2.Master</a:t>
            </a:r>
            <a:r>
              <a:rPr lang="zh-CN" altLang="en-US" sz="1400" dirty="0" smtClean="0"/>
              <a:t>通过观察器获知此</a:t>
            </a:r>
            <a:r>
              <a:rPr lang="en-US" altLang="zh-CN" sz="1400" dirty="0" err="1" smtClean="0"/>
              <a:t>znode</a:t>
            </a:r>
            <a:r>
              <a:rPr lang="zh-CN" altLang="en-US" sz="1400" dirty="0" smtClean="0"/>
              <a:t>。</a:t>
            </a:r>
            <a:endParaRPr lang="en-US" altLang="zh-CN" sz="1400" dirty="0" smtClean="0"/>
          </a:p>
          <a:p>
            <a:endParaRPr lang="en-US" altLang="zh-CN" sz="1400" dirty="0" smtClean="0"/>
          </a:p>
          <a:p>
            <a:r>
              <a:rPr lang="en-US" altLang="zh-CN" sz="1400" dirty="0" smtClean="0"/>
              <a:t>3.HDFS</a:t>
            </a:r>
            <a:r>
              <a:rPr lang="zh-CN" altLang="en-US" sz="1400" dirty="0" smtClean="0"/>
              <a:t>上，</a:t>
            </a:r>
            <a:r>
              <a:rPr lang="en-US" altLang="zh-CN" sz="1400" dirty="0" err="1" smtClean="0"/>
              <a:t>RegionServer</a:t>
            </a:r>
            <a:r>
              <a:rPr lang="zh-CN" altLang="en-US" sz="1400" dirty="0" smtClean="0"/>
              <a:t>在父</a:t>
            </a:r>
            <a:r>
              <a:rPr lang="en-US" altLang="zh-CN" sz="1400" dirty="0" smtClean="0"/>
              <a:t>Region</a:t>
            </a:r>
            <a:r>
              <a:rPr lang="zh-CN" altLang="en-US" sz="1400" dirty="0" smtClean="0"/>
              <a:t>目录下创建子目录</a:t>
            </a:r>
            <a:r>
              <a:rPr lang="en-US" altLang="zh-CN" sz="1400" dirty="0" smtClean="0"/>
              <a:t>’.splits’</a:t>
            </a:r>
            <a:r>
              <a:rPr lang="zh-CN" altLang="en-US" sz="1400" dirty="0" smtClean="0"/>
              <a:t>。</a:t>
            </a:r>
            <a:endParaRPr lang="en-US" altLang="zh-CN" sz="1400" dirty="0" smtClean="0"/>
          </a:p>
          <a:p>
            <a:endParaRPr lang="en-US" altLang="zh-CN" sz="1400" dirty="0" smtClean="0"/>
          </a:p>
          <a:p>
            <a:r>
              <a:rPr lang="en-US" altLang="zh-CN" sz="1400" dirty="0" smtClean="0"/>
              <a:t>4.RegionServer</a:t>
            </a:r>
            <a:r>
              <a:rPr lang="zh-CN" altLang="en-US" sz="1400" dirty="0" smtClean="0"/>
              <a:t>关闭父</a:t>
            </a:r>
            <a:r>
              <a:rPr lang="en-US" altLang="zh-CN" sz="1400" dirty="0" smtClean="0"/>
              <a:t>region</a:t>
            </a:r>
            <a:r>
              <a:rPr lang="zh-CN" altLang="en-US" sz="1400" dirty="0" smtClean="0"/>
              <a:t>，将其标记为离线状态。（此时客户端访问父</a:t>
            </a:r>
            <a:endParaRPr lang="en-US" altLang="zh-CN" sz="1400" dirty="0" smtClean="0"/>
          </a:p>
          <a:p>
            <a:r>
              <a:rPr lang="en-US" altLang="zh-CN" sz="1400" dirty="0" smtClean="0"/>
              <a:t>Region</a:t>
            </a:r>
            <a:r>
              <a:rPr lang="zh-CN" altLang="en-US" sz="1400" dirty="0" smtClean="0"/>
              <a:t>，会抛出</a:t>
            </a:r>
            <a:r>
              <a:rPr lang="en-US" altLang="zh-CN" sz="1400" dirty="0" err="1"/>
              <a:t>NotServingRegionException</a:t>
            </a:r>
            <a:r>
              <a:rPr lang="zh-CN" altLang="en-US" sz="1400" dirty="0" smtClean="0"/>
              <a:t>）</a:t>
            </a:r>
            <a:endParaRPr lang="en-US" altLang="zh-CN" sz="1400" dirty="0" smtClean="0"/>
          </a:p>
          <a:p>
            <a:endParaRPr lang="en-US" altLang="zh-CN" sz="1400" dirty="0" smtClean="0"/>
          </a:p>
          <a:p>
            <a:r>
              <a:rPr lang="en-US" altLang="zh-CN" sz="1400" dirty="0" smtClean="0"/>
              <a:t>5.</a:t>
            </a:r>
            <a:r>
              <a:rPr lang="zh-CN" altLang="en-US" sz="1400" dirty="0" smtClean="0"/>
              <a:t>为子</a:t>
            </a:r>
            <a:r>
              <a:rPr lang="en-US" altLang="zh-CN" sz="1400" dirty="0" smtClean="0"/>
              <a:t>Region</a:t>
            </a:r>
            <a:r>
              <a:rPr lang="zh-CN" altLang="en-US" sz="1400" dirty="0" smtClean="0"/>
              <a:t>在</a:t>
            </a:r>
            <a:r>
              <a:rPr lang="en-US" altLang="zh-CN" sz="1400" dirty="0" smtClean="0"/>
              <a:t>.splits</a:t>
            </a:r>
            <a:r>
              <a:rPr lang="zh-CN" altLang="en-US" sz="1400" dirty="0" smtClean="0"/>
              <a:t>目录下创建</a:t>
            </a:r>
            <a:r>
              <a:rPr lang="en-US" altLang="zh-CN" sz="1400" dirty="0" smtClean="0"/>
              <a:t>region</a:t>
            </a:r>
            <a:r>
              <a:rPr lang="zh-CN" altLang="en-US" sz="1400" dirty="0" smtClean="0"/>
              <a:t>目录和必须的数据结构</a:t>
            </a:r>
            <a:r>
              <a:rPr lang="zh-CN" altLang="en-US" sz="1400" dirty="0" smtClean="0"/>
              <a:t>。为</a:t>
            </a:r>
            <a:r>
              <a:rPr lang="zh-CN" altLang="en-US" sz="1400" dirty="0" smtClean="0"/>
              <a:t>每个</a:t>
            </a:r>
            <a:r>
              <a:rPr lang="en-US" altLang="zh-CN" sz="1400" dirty="0" err="1" smtClean="0"/>
              <a:t>RegionFile</a:t>
            </a:r>
            <a:r>
              <a:rPr lang="zh-CN" altLang="en-US" sz="1400" dirty="0" smtClean="0"/>
              <a:t>创建引用文件（</a:t>
            </a:r>
            <a:r>
              <a:rPr lang="en-US" altLang="zh-CN" sz="1400" dirty="0" smtClean="0"/>
              <a:t>reference file</a:t>
            </a:r>
            <a:r>
              <a:rPr lang="zh-CN" altLang="en-US" sz="1400" dirty="0" smtClean="0"/>
              <a:t>）</a:t>
            </a:r>
            <a:r>
              <a:rPr lang="en-US" altLang="zh-CN" sz="1400" dirty="0" smtClean="0"/>
              <a:t>,</a:t>
            </a:r>
            <a:r>
              <a:rPr lang="zh-CN" altLang="en-US" sz="1400" dirty="0" smtClean="0"/>
              <a:t>此引用文件指向</a:t>
            </a:r>
            <a:endParaRPr lang="en-US" altLang="zh-CN" sz="1400" dirty="0" smtClean="0"/>
          </a:p>
          <a:p>
            <a:r>
              <a:rPr lang="zh-CN" altLang="en-US" sz="1400" dirty="0" smtClean="0"/>
              <a:t>父</a:t>
            </a:r>
            <a:r>
              <a:rPr lang="en-US" altLang="zh-CN" sz="1400" dirty="0" smtClean="0"/>
              <a:t>region</a:t>
            </a:r>
            <a:r>
              <a:rPr lang="zh-CN" altLang="en-US" sz="1400" dirty="0" smtClean="0"/>
              <a:t>的文件。</a:t>
            </a:r>
            <a:endParaRPr lang="en-US" altLang="zh-CN" sz="1400" dirty="0" smtClean="0"/>
          </a:p>
          <a:p>
            <a:endParaRPr lang="en-US" altLang="zh-CN" sz="1400" dirty="0" smtClean="0"/>
          </a:p>
          <a:p>
            <a:r>
              <a:rPr lang="en-US" altLang="zh-CN" sz="1400" dirty="0" smtClean="0"/>
              <a:t>6.</a:t>
            </a:r>
            <a:r>
              <a:rPr lang="zh-CN" altLang="en-US" sz="1400" dirty="0" smtClean="0"/>
              <a:t>为子</a:t>
            </a:r>
            <a:r>
              <a:rPr lang="en-US" altLang="zh-CN" sz="1400" dirty="0" smtClean="0"/>
              <a:t>Region</a:t>
            </a:r>
            <a:r>
              <a:rPr lang="zh-CN" altLang="en-US" sz="1400" dirty="0" smtClean="0"/>
              <a:t>在</a:t>
            </a:r>
            <a:r>
              <a:rPr lang="en-US" altLang="zh-CN" sz="1400" dirty="0" smtClean="0"/>
              <a:t>HDFS</a:t>
            </a:r>
            <a:r>
              <a:rPr lang="zh-CN" altLang="en-US" sz="1400" dirty="0" smtClean="0"/>
              <a:t>中创建真实目录，并转移引用文件到真实目录下。</a:t>
            </a:r>
            <a:endParaRPr lang="en-US" altLang="zh-CN" sz="1400" dirty="0" smtClean="0"/>
          </a:p>
          <a:p>
            <a:endParaRPr lang="en-US" altLang="zh-CN" sz="1400" dirty="0" smtClean="0"/>
          </a:p>
          <a:p>
            <a:r>
              <a:rPr lang="en-US" altLang="zh-CN" sz="1400" dirty="0" smtClean="0"/>
              <a:t>7.RegionServer</a:t>
            </a:r>
            <a:r>
              <a:rPr lang="zh-CN" altLang="en-US" sz="1400" dirty="0" smtClean="0"/>
              <a:t>将父</a:t>
            </a:r>
            <a:r>
              <a:rPr lang="en-US" altLang="zh-CN" sz="1400" dirty="0" smtClean="0"/>
              <a:t>region</a:t>
            </a:r>
            <a:r>
              <a:rPr lang="zh-CN" altLang="en-US" sz="1400" dirty="0" smtClean="0"/>
              <a:t>离线和子</a:t>
            </a:r>
            <a:r>
              <a:rPr lang="en-US" altLang="zh-CN" sz="1400" dirty="0" smtClean="0"/>
              <a:t>region</a:t>
            </a:r>
            <a:r>
              <a:rPr lang="zh-CN" altLang="en-US" sz="1400" dirty="0" smtClean="0"/>
              <a:t>的信息</a:t>
            </a:r>
            <a:r>
              <a:rPr lang="en-US" altLang="zh-CN" sz="1400" dirty="0" smtClean="0"/>
              <a:t>Put</a:t>
            </a:r>
            <a:r>
              <a:rPr lang="zh-CN" altLang="en-US" sz="1400" dirty="0" smtClean="0"/>
              <a:t>到</a:t>
            </a:r>
            <a:r>
              <a:rPr lang="en-US" altLang="zh-CN" sz="1400" dirty="0" smtClean="0"/>
              <a:t>meta</a:t>
            </a:r>
            <a:r>
              <a:rPr lang="zh-CN" altLang="en-US" sz="1400" dirty="0" smtClean="0"/>
              <a:t>表中。（此时子</a:t>
            </a:r>
            <a:r>
              <a:rPr lang="en-US" altLang="zh-CN" sz="1400" dirty="0" smtClean="0"/>
              <a:t>region</a:t>
            </a:r>
            <a:r>
              <a:rPr lang="zh-CN" altLang="en-US" sz="1400" dirty="0" smtClean="0"/>
              <a:t>信息并不是单独一行数据。</a:t>
            </a:r>
            <a:r>
              <a:rPr lang="zh-CN" altLang="en-US" sz="1400" dirty="0" smtClean="0"/>
              <a:t>）</a:t>
            </a:r>
            <a:endParaRPr lang="en-US" altLang="zh-CN" sz="1400" dirty="0" smtClean="0"/>
          </a:p>
          <a:p>
            <a:endParaRPr lang="en-US" altLang="zh-CN" sz="1400" dirty="0" smtClean="0"/>
          </a:p>
          <a:p>
            <a:r>
              <a:rPr lang="en-US" altLang="zh-CN" sz="1400" dirty="0" smtClean="0"/>
              <a:t>8.RegionServer</a:t>
            </a:r>
            <a:r>
              <a:rPr lang="zh-CN" altLang="en-US" sz="1400" dirty="0" smtClean="0"/>
              <a:t>并行开启子</a:t>
            </a:r>
            <a:r>
              <a:rPr lang="en-US" altLang="zh-CN" sz="1400" dirty="0" smtClean="0"/>
              <a:t>Region</a:t>
            </a:r>
            <a:r>
              <a:rPr lang="zh-CN" altLang="en-US" sz="1400" dirty="0" smtClean="0"/>
              <a:t>。</a:t>
            </a:r>
            <a:endParaRPr lang="en-US" altLang="zh-CN" sz="1400" dirty="0" smtClean="0"/>
          </a:p>
          <a:p>
            <a:r>
              <a:rPr lang="en-US" altLang="zh-CN" sz="1400" smtClean="0"/>
              <a:t>9.</a:t>
            </a:r>
            <a:r>
              <a:rPr lang="zh-CN" altLang="en-US" sz="1400" smtClean="0"/>
              <a:t>同时</a:t>
            </a:r>
            <a:r>
              <a:rPr lang="en-US" altLang="zh-CN" sz="1400" dirty="0" err="1" smtClean="0"/>
              <a:t>RegionServer</a:t>
            </a:r>
            <a:r>
              <a:rPr lang="zh-CN" altLang="en-US" sz="1400" dirty="0" smtClean="0"/>
              <a:t>将子</a:t>
            </a:r>
            <a:r>
              <a:rPr lang="en-US" altLang="zh-CN" sz="1400" dirty="0" smtClean="0"/>
              <a:t>Region</a:t>
            </a:r>
            <a:r>
              <a:rPr lang="zh-CN" altLang="en-US" sz="1400" dirty="0" smtClean="0"/>
              <a:t>信息添加进</a:t>
            </a:r>
            <a:r>
              <a:rPr lang="en-US" altLang="zh-CN" sz="1400" dirty="0" smtClean="0"/>
              <a:t>meta</a:t>
            </a:r>
            <a:r>
              <a:rPr lang="zh-CN" altLang="en-US" sz="1400" dirty="0" smtClean="0"/>
              <a:t>表，同时置为在线；</a:t>
            </a:r>
            <a:endParaRPr lang="en-US" altLang="zh-CN" sz="1400" dirty="0" smtClean="0"/>
          </a:p>
          <a:p>
            <a:r>
              <a:rPr lang="en-US" altLang="zh-CN" sz="1400" dirty="0" smtClean="0"/>
              <a:t>10.</a:t>
            </a:r>
            <a:r>
              <a:rPr lang="zh-CN" altLang="en-US" sz="1400" dirty="0" smtClean="0"/>
              <a:t>更改</a:t>
            </a:r>
            <a:r>
              <a:rPr lang="en-US" altLang="zh-CN" sz="1400" dirty="0" smtClean="0"/>
              <a:t>zookeeper</a:t>
            </a:r>
            <a:r>
              <a:rPr lang="zh-CN" altLang="en-US" sz="1400" dirty="0" smtClean="0"/>
              <a:t>中的状态为</a:t>
            </a:r>
            <a:r>
              <a:rPr lang="en-US" altLang="zh-CN" sz="1400" dirty="0" smtClean="0"/>
              <a:t>SPLIT</a:t>
            </a:r>
            <a:r>
              <a:rPr lang="zh-CN" altLang="en-US" sz="1400" dirty="0" smtClean="0"/>
              <a:t>。</a:t>
            </a:r>
            <a:r>
              <a:rPr lang="en-US" altLang="zh-CN" sz="1400" dirty="0" smtClean="0"/>
              <a:t>Master</a:t>
            </a:r>
            <a:r>
              <a:rPr lang="zh-CN" altLang="en-US" sz="1400" dirty="0" smtClean="0"/>
              <a:t>获取此消息后可进行负载均衡。</a:t>
            </a:r>
            <a:endParaRPr lang="en-US" altLang="zh-CN" sz="1400" dirty="0" smtClean="0"/>
          </a:p>
        </p:txBody>
      </p:sp>
    </p:spTree>
    <p:extLst>
      <p:ext uri="{BB962C8B-B14F-4D97-AF65-F5344CB8AC3E}">
        <p14:creationId xmlns:p14="http://schemas.microsoft.com/office/powerpoint/2010/main" val="29005217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923330"/>
          </a:xfrm>
          <a:prstGeom prst="rect">
            <a:avLst/>
          </a:prstGeom>
          <a:noFill/>
        </p:spPr>
        <p:txBody>
          <a:bodyPr wrap="square" rtlCol="0">
            <a:spAutoFit/>
          </a:bodyPr>
          <a:lstStyle/>
          <a:p>
            <a:r>
              <a:rPr lang="en-US" altLang="zh-CN" dirty="0" smtClean="0"/>
              <a:t>Reference</a:t>
            </a:r>
            <a:r>
              <a:rPr lang="zh-CN" altLang="en-US" dirty="0" smtClean="0"/>
              <a:t>：主要</a:t>
            </a:r>
            <a:r>
              <a:rPr lang="zh-CN" altLang="en-US" dirty="0"/>
              <a:t>有两部分构成：其一是切分点</a:t>
            </a:r>
            <a:r>
              <a:rPr lang="en-US" altLang="zh-CN" dirty="0" err="1"/>
              <a:t>splitkey</a:t>
            </a:r>
            <a:r>
              <a:rPr lang="zh-CN" altLang="en-US" dirty="0"/>
              <a:t>，其二是一个</a:t>
            </a:r>
            <a:r>
              <a:rPr lang="en-US" altLang="zh-CN" dirty="0" err="1"/>
              <a:t>boolean</a:t>
            </a:r>
            <a:r>
              <a:rPr lang="zh-CN" altLang="en-US" dirty="0"/>
              <a:t>类型的变量（</a:t>
            </a:r>
            <a:r>
              <a:rPr lang="en-US" altLang="zh-CN" dirty="0"/>
              <a:t>true</a:t>
            </a:r>
            <a:r>
              <a:rPr lang="zh-CN" altLang="en-US" dirty="0"/>
              <a:t>或者</a:t>
            </a:r>
            <a:r>
              <a:rPr lang="en-US" altLang="zh-CN" dirty="0"/>
              <a:t>false</a:t>
            </a:r>
            <a:r>
              <a:rPr lang="zh-CN" altLang="en-US" dirty="0"/>
              <a:t>），</a:t>
            </a:r>
            <a:r>
              <a:rPr lang="en-US" altLang="zh-CN" dirty="0"/>
              <a:t>true</a:t>
            </a:r>
            <a:r>
              <a:rPr lang="zh-CN" altLang="en-US" dirty="0"/>
              <a:t>表示该</a:t>
            </a:r>
            <a:r>
              <a:rPr lang="en-US" altLang="zh-CN" dirty="0"/>
              <a:t>reference</a:t>
            </a:r>
            <a:r>
              <a:rPr lang="zh-CN" altLang="en-US" dirty="0"/>
              <a:t>文件引用的是父文件的上半部分（</a:t>
            </a:r>
            <a:r>
              <a:rPr lang="en-US" altLang="zh-CN" dirty="0"/>
              <a:t>top</a:t>
            </a:r>
            <a:r>
              <a:rPr lang="zh-CN" altLang="en-US" dirty="0"/>
              <a:t>），而</a:t>
            </a:r>
            <a:r>
              <a:rPr lang="en-US" altLang="zh-CN" dirty="0"/>
              <a:t>false</a:t>
            </a:r>
            <a:r>
              <a:rPr lang="zh-CN" altLang="en-US" dirty="0"/>
              <a:t>表示引用的是下半部分 （</a:t>
            </a:r>
            <a:r>
              <a:rPr lang="en-US" altLang="zh-CN" dirty="0"/>
              <a:t>bottom</a:t>
            </a:r>
            <a:r>
              <a:rPr lang="zh-CN" altLang="en-US" dirty="0"/>
              <a:t>）</a:t>
            </a:r>
            <a:endParaRPr lang="en-US" alt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878" y="3645024"/>
            <a:ext cx="4247619" cy="771429"/>
          </a:xfrm>
          <a:prstGeom prst="rect">
            <a:avLst/>
          </a:prstGeom>
        </p:spPr>
      </p:pic>
    </p:spTree>
    <p:extLst>
      <p:ext uri="{BB962C8B-B14F-4D97-AF65-F5344CB8AC3E}">
        <p14:creationId xmlns:p14="http://schemas.microsoft.com/office/powerpoint/2010/main" val="13403707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790537" y="1183866"/>
            <a:ext cx="9820302" cy="369332"/>
          </a:xfrm>
          <a:prstGeom prst="rect">
            <a:avLst/>
          </a:prstGeom>
          <a:noFill/>
        </p:spPr>
        <p:txBody>
          <a:bodyPr wrap="square" rtlCol="0">
            <a:spAutoFit/>
          </a:bodyPr>
          <a:lstStyle/>
          <a:p>
            <a:r>
              <a:rPr lang="en-US" altLang="zh-CN" dirty="0" err="1" smtClean="0"/>
              <a:t>Rallback</a:t>
            </a:r>
            <a:r>
              <a:rPr lang="zh-CN" altLang="en-US" dirty="0" smtClean="0"/>
              <a:t>：</a:t>
            </a:r>
            <a:endParaRPr lang="en-US" altLang="zh-CN"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235" y="1769394"/>
            <a:ext cx="6574198" cy="4683942"/>
          </a:xfrm>
          <a:prstGeom prst="rect">
            <a:avLst/>
          </a:prstGeom>
        </p:spPr>
      </p:pic>
    </p:spTree>
    <p:extLst>
      <p:ext uri="{BB962C8B-B14F-4D97-AF65-F5344CB8AC3E}">
        <p14:creationId xmlns:p14="http://schemas.microsoft.com/office/powerpoint/2010/main" val="2043263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5078313"/>
          </a:xfrm>
          <a:prstGeom prst="rect">
            <a:avLst/>
          </a:prstGeom>
        </p:spPr>
        <p:txBody>
          <a:bodyPr wrap="square">
            <a:spAutoFit/>
          </a:bodyPr>
          <a:lstStyle/>
          <a:p>
            <a:r>
              <a:rPr lang="en-US" altLang="zh-CN" dirty="0" err="1" smtClean="0">
                <a:solidFill>
                  <a:srgbClr val="333333"/>
                </a:solidFill>
                <a:latin typeface="Arial" panose="020B0604020202020204" pitchFamily="34" charset="0"/>
              </a:rPr>
              <a:t>Hbase</a:t>
            </a:r>
            <a:r>
              <a:rPr lang="zh-CN" altLang="en-US" dirty="0" smtClean="0">
                <a:solidFill>
                  <a:srgbClr val="333333"/>
                </a:solidFill>
                <a:latin typeface="Arial" panose="020B0604020202020204" pitchFamily="34" charset="0"/>
              </a:rPr>
              <a:t>表的设计</a:t>
            </a:r>
            <a:r>
              <a:rPr lang="en-US" altLang="zh-CN" dirty="0" smtClean="0">
                <a:solidFill>
                  <a:srgbClr val="333333"/>
                </a:solidFill>
                <a:latin typeface="Arial" panose="020B0604020202020204" pitchFamily="34" charset="0"/>
              </a:rPr>
              <a:t>:</a:t>
            </a:r>
          </a:p>
          <a:p>
            <a:r>
              <a:rPr lang="zh-CN" altLang="en-US" dirty="0" smtClean="0">
                <a:solidFill>
                  <a:srgbClr val="333333"/>
                </a:solidFill>
                <a:latin typeface="Arial" panose="020B0604020202020204" pitchFamily="34" charset="0"/>
              </a:rPr>
              <a:t>一</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命名空间设计</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命名空间相当于表组，可根据业务需要设计。</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pPr marL="342900" indent="-342900">
              <a:buAutoNum type="ea1ChsPeriod" startAt="2"/>
            </a:pPr>
            <a:r>
              <a:rPr lang="en-US" altLang="zh-CN" dirty="0" smtClean="0">
                <a:solidFill>
                  <a:srgbClr val="333333"/>
                </a:solidFill>
                <a:latin typeface="Arial" panose="020B0604020202020204" pitchFamily="34" charset="0"/>
              </a:rPr>
              <a:t>Table</a:t>
            </a:r>
            <a:r>
              <a:rPr lang="zh-CN" altLang="en-US" dirty="0" smtClean="0">
                <a:solidFill>
                  <a:srgbClr val="333333"/>
                </a:solidFill>
                <a:latin typeface="Arial" panose="020B0604020202020204" pitchFamily="34" charset="0"/>
              </a:rPr>
              <a:t>设计</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Hbase</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在性能和效率上更擅长处理高表。</a:t>
            </a:r>
            <a:endParaRPr lang="en-US" altLang="zh-CN" dirty="0" smtClean="0">
              <a:solidFill>
                <a:srgbClr val="333333"/>
              </a:solidFill>
              <a:latin typeface="Arial" panose="020B0604020202020204" pitchFamily="34" charset="0"/>
            </a:endParaRPr>
          </a:p>
          <a:p>
            <a:pPr marL="342900" indent="-342900">
              <a:buFont typeface="+mj-lt"/>
              <a:buAutoNum type="arabicPeriod"/>
            </a:pPr>
            <a:r>
              <a:rPr lang="en-US" altLang="zh-CN" dirty="0" smtClean="0">
                <a:solidFill>
                  <a:srgbClr val="333333"/>
                </a:solidFill>
                <a:latin typeface="Arial" panose="020B0604020202020204" pitchFamily="34" charset="0"/>
              </a:rPr>
              <a:t> presplit</a:t>
            </a:r>
          </a:p>
          <a:p>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预分</a:t>
            </a:r>
            <a:r>
              <a:rPr lang="zh-CN" altLang="en-US" dirty="0" smtClean="0">
                <a:solidFill>
                  <a:srgbClr val="333333"/>
                </a:solidFill>
                <a:latin typeface="Arial" panose="020B0604020202020204" pitchFamily="34" charset="0"/>
              </a:rPr>
              <a:t>区能够减少</a:t>
            </a:r>
            <a:r>
              <a:rPr lang="en-US" altLang="zh-CN" dirty="0" smtClean="0">
                <a:solidFill>
                  <a:srgbClr val="333333"/>
                </a:solidFill>
                <a:latin typeface="Arial" panose="020B0604020202020204" pitchFamily="34" charset="0"/>
              </a:rPr>
              <a:t>split</a:t>
            </a:r>
            <a:r>
              <a:rPr lang="zh-CN" altLang="en-US" dirty="0" smtClean="0">
                <a:solidFill>
                  <a:srgbClr val="333333"/>
                </a:solidFill>
                <a:latin typeface="Arial" panose="020B0604020202020204" pitchFamily="34" charset="0"/>
              </a:rPr>
              <a:t>带来的资源消耗。</a:t>
            </a:r>
            <a:endParaRPr lang="en-US" altLang="zh-CN" dirty="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①可以采用</a:t>
            </a:r>
            <a:r>
              <a:rPr lang="en-US" altLang="zh-CN" dirty="0" err="1" smtClean="0">
                <a:solidFill>
                  <a:srgbClr val="333333"/>
                </a:solidFill>
                <a:latin typeface="Arial" panose="020B0604020202020204" pitchFamily="34" charset="0"/>
              </a:rPr>
              <a:t>RegionSplitter</a:t>
            </a:r>
            <a:r>
              <a:rPr lang="zh-CN" altLang="en-US" dirty="0" smtClean="0">
                <a:solidFill>
                  <a:srgbClr val="333333"/>
                </a:solidFill>
                <a:latin typeface="Arial" panose="020B0604020202020204" pitchFamily="34" charset="0"/>
              </a:rPr>
              <a:t>自带的预分区工具：</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hlinkClick r:id="rId3"/>
              </a:rPr>
              <a:t>HexStringSplit</a:t>
            </a:r>
            <a:r>
              <a:rPr lang="zh-CN" altLang="en-US" dirty="0" smtClean="0">
                <a:solidFill>
                  <a:srgbClr val="333333"/>
                </a:solidFill>
                <a:latin typeface="Arial" panose="020B0604020202020204" pitchFamily="34" charset="0"/>
              </a:rPr>
              <a:t>：适用于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进制字符串。</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SplitAlgorithm</a:t>
            </a:r>
            <a:r>
              <a:rPr lang="zh-CN" altLang="en-US" dirty="0" smtClean="0">
                <a:solidFill>
                  <a:srgbClr val="333333"/>
                </a:solidFill>
                <a:latin typeface="Arial" panose="020B0604020202020204" pitchFamily="34" charset="0"/>
              </a:rPr>
              <a:t>：将</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均匀的分割成多部分，适用于</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时随机字节数组。</a:t>
            </a:r>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UniformSplit</a:t>
            </a:r>
            <a:r>
              <a:rPr lang="zh-CN" altLang="en-US" dirty="0" smtClean="0">
                <a:solidFill>
                  <a:srgbClr val="333333"/>
                </a:solidFill>
                <a:latin typeface="Arial" panose="020B0604020202020204" pitchFamily="34" charset="0"/>
              </a:rPr>
              <a:t>：接口，需自定义。</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例如：</a:t>
            </a:r>
            <a:r>
              <a:rPr lang="en-US" altLang="zh-CN" dirty="0" err="1" smtClean="0"/>
              <a:t>hbase</a:t>
            </a:r>
            <a:r>
              <a:rPr lang="en-US" altLang="zh-CN" dirty="0" smtClean="0"/>
              <a:t> </a:t>
            </a:r>
            <a:r>
              <a:rPr lang="en-US" altLang="zh-CN" dirty="0" err="1"/>
              <a:t>org.apache.hadoop.hbase.util.RegionSplitter</a:t>
            </a:r>
            <a:r>
              <a:rPr lang="en-US" altLang="zh-CN" dirty="0"/>
              <a:t> </a:t>
            </a:r>
            <a:r>
              <a:rPr lang="en-US" altLang="zh-CN" dirty="0" err="1"/>
              <a:t>test_table</a:t>
            </a:r>
            <a:r>
              <a:rPr lang="en-US" altLang="zh-CN" dirty="0"/>
              <a:t> HexStringSplit -c 10 -f </a:t>
            </a:r>
            <a:r>
              <a:rPr lang="en-US" altLang="zh-CN" dirty="0" smtClean="0"/>
              <a:t>f1</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②创建表时指定分割点：</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create </a:t>
            </a:r>
            <a:r>
              <a:rPr lang="en-US" altLang="zh-CN" dirty="0" smtClean="0"/>
              <a:t>‘</a:t>
            </a:r>
            <a:r>
              <a:rPr lang="en-US" altLang="zh-CN" dirty="0" err="1" smtClean="0"/>
              <a:t>test_table</a:t>
            </a:r>
            <a:r>
              <a:rPr lang="en-US" altLang="zh-CN" dirty="0" smtClean="0"/>
              <a:t>’, ‘f1’, </a:t>
            </a:r>
            <a:r>
              <a:rPr lang="en-US" altLang="zh-CN" dirty="0"/>
              <a:t>SPLITS =&gt; </a:t>
            </a:r>
            <a:r>
              <a:rPr lang="en-US" altLang="zh-CN" dirty="0" smtClean="0"/>
              <a:t>[‘a’, ‘b’, ‘c’]   </a:t>
            </a:r>
            <a:r>
              <a:rPr lang="zh-CN" altLang="en-US" dirty="0" smtClean="0"/>
              <a:t>或</a:t>
            </a:r>
            <a:endParaRPr lang="en-US" altLang="zh-CN" dirty="0" smtClean="0"/>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en-US" altLang="zh-CN" dirty="0"/>
              <a:t>echo -e "a\</a:t>
            </a:r>
            <a:r>
              <a:rPr lang="en-US" altLang="zh-CN" dirty="0" err="1"/>
              <a:t>nb</a:t>
            </a:r>
            <a:r>
              <a:rPr lang="en-US" altLang="zh-CN" dirty="0"/>
              <a:t>\</a:t>
            </a:r>
            <a:r>
              <a:rPr lang="en-US" altLang="zh-CN" dirty="0" err="1"/>
              <a:t>nc</a:t>
            </a:r>
            <a:r>
              <a:rPr lang="en-US" altLang="zh-CN" dirty="0"/>
              <a:t>" &gt;&gt; /</a:t>
            </a:r>
            <a:r>
              <a:rPr lang="en-US" altLang="zh-CN" dirty="0" err="1"/>
              <a:t>tmp</a:t>
            </a:r>
            <a:r>
              <a:rPr lang="en-US" altLang="zh-CN" dirty="0"/>
              <a:t>/splits </a:t>
            </a:r>
            <a:endParaRPr lang="en-US" altLang="zh-CN" dirty="0" smtClean="0"/>
          </a:p>
          <a:p>
            <a:r>
              <a:rPr lang="en-US" altLang="zh-CN" dirty="0"/>
              <a:t> </a:t>
            </a:r>
            <a:r>
              <a:rPr lang="en-US" altLang="zh-CN" dirty="0" smtClean="0"/>
              <a:t>      create </a:t>
            </a:r>
            <a:r>
              <a:rPr lang="en-US" altLang="zh-CN" dirty="0"/>
              <a:t>'</a:t>
            </a:r>
            <a:r>
              <a:rPr lang="en-US" altLang="zh-CN" dirty="0" err="1"/>
              <a:t>test_table</a:t>
            </a:r>
            <a:r>
              <a:rPr lang="en-US" altLang="zh-CN" dirty="0"/>
              <a:t>', 'f1', SPLITSFILE =&gt; '/</a:t>
            </a:r>
            <a:r>
              <a:rPr lang="en-US" altLang="zh-CN" dirty="0" err="1"/>
              <a:t>tmp</a:t>
            </a:r>
            <a:r>
              <a:rPr lang="en-US" altLang="zh-CN" dirty="0"/>
              <a:t>/splits'</a:t>
            </a:r>
            <a:endParaRPr lang="en-US" altLang="zh-CN"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29886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4801314"/>
          </a:xfrm>
          <a:prstGeom prst="rect">
            <a:avLst/>
          </a:prstGeom>
        </p:spPr>
        <p:txBody>
          <a:bodyPr wrap="square">
            <a:spAutoFit/>
          </a:bodyPr>
          <a:lstStyle/>
          <a:p>
            <a:r>
              <a:rPr lang="en-US" altLang="zh-CN" dirty="0" smtClean="0">
                <a:solidFill>
                  <a:srgbClr val="333333"/>
                </a:solidFill>
                <a:latin typeface="Arial" panose="020B0604020202020204" pitchFamily="34" charset="0"/>
              </a:rPr>
              <a:t>2.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设计原则：</a:t>
            </a:r>
            <a:endParaRPr lang="en-US" altLang="zh-CN" dirty="0" smtClean="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    ①</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长度原则</a:t>
            </a:r>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是一个二进制码流，可以是任意字符串。最大长度</a:t>
            </a:r>
            <a:r>
              <a:rPr lang="en-US" altLang="zh-CN" dirty="0" smtClean="0">
                <a:solidFill>
                  <a:srgbClr val="333333"/>
                </a:solidFill>
                <a:latin typeface="Arial" panose="020B0604020202020204" pitchFamily="34" charset="0"/>
              </a:rPr>
              <a:t>64k</a:t>
            </a:r>
            <a:r>
              <a:rPr lang="zh-CN" altLang="en-US" dirty="0" smtClean="0">
                <a:solidFill>
                  <a:srgbClr val="333333"/>
                </a:solidFill>
                <a:latin typeface="Arial" panose="020B0604020202020204" pitchFamily="34" charset="0"/>
              </a:rPr>
              <a:t>，实际使用在</a:t>
            </a:r>
            <a:r>
              <a:rPr lang="en-US" altLang="zh-CN" dirty="0" smtClean="0">
                <a:solidFill>
                  <a:srgbClr val="333333"/>
                </a:solidFill>
                <a:latin typeface="Arial" panose="020B0604020202020204" pitchFamily="34" charset="0"/>
              </a:rPr>
              <a:t>10-100byte</a:t>
            </a:r>
            <a:r>
              <a:rPr lang="zh-CN" altLang="en-US" dirty="0" smtClean="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byte[]</a:t>
            </a:r>
            <a:r>
              <a:rPr lang="zh-CN" altLang="en-US" dirty="0" smtClean="0">
                <a:solidFill>
                  <a:srgbClr val="333333"/>
                </a:solidFill>
                <a:latin typeface="Arial" panose="020B0604020202020204" pitchFamily="34" charset="0"/>
              </a:rPr>
              <a:t>形式存储，</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设计为定长，越短越好，不超过</a:t>
            </a:r>
            <a:r>
              <a:rPr lang="en-US" altLang="zh-CN" dirty="0" smtClean="0">
                <a:solidFill>
                  <a:srgbClr val="333333"/>
                </a:solidFill>
                <a:latin typeface="Arial" panose="020B0604020202020204" pitchFamily="34" charset="0"/>
              </a:rPr>
              <a:t>16</a:t>
            </a:r>
            <a:r>
              <a:rPr lang="zh-CN" altLang="en-US" dirty="0" smtClean="0">
                <a:solidFill>
                  <a:srgbClr val="333333"/>
                </a:solidFill>
                <a:latin typeface="Arial" panose="020B0604020202020204" pitchFamily="34" charset="0"/>
              </a:rPr>
              <a:t>个字节最好。</a:t>
            </a:r>
            <a:r>
              <a:rPr lang="en-US" altLang="zh-CN" dirty="0" smtClean="0">
                <a:solidFill>
                  <a:srgbClr val="333333"/>
                </a:solidFill>
                <a:latin typeface="Arial" panose="020B0604020202020204" pitchFamily="34" charset="0"/>
              </a:rPr>
              <a:t> </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②</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散列原则</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若</a:t>
            </a:r>
            <a:r>
              <a:rPr lang="en-US" altLang="zh-CN" dirty="0" err="1">
                <a:solidFill>
                  <a:srgbClr val="333333"/>
                </a:solidFill>
                <a:latin typeface="Arial" panose="020B0604020202020204" pitchFamily="34" charset="0"/>
              </a:rPr>
              <a:t>r</a:t>
            </a:r>
            <a:r>
              <a:rPr lang="en-US" altLang="zh-CN" dirty="0" err="1" smtClean="0">
                <a:solidFill>
                  <a:srgbClr val="333333"/>
                </a:solidFill>
                <a:latin typeface="Arial" panose="020B0604020202020204" pitchFamily="34" charset="0"/>
              </a:rPr>
              <a:t>owkey</a:t>
            </a:r>
            <a:r>
              <a:rPr lang="zh-CN" altLang="en-US" dirty="0" smtClean="0">
                <a:solidFill>
                  <a:srgbClr val="333333"/>
                </a:solidFill>
                <a:latin typeface="Arial" panose="020B0604020202020204" pitchFamily="34" charset="0"/>
              </a:rPr>
              <a:t>按照时间顺序，则不要将</a:t>
            </a:r>
            <a:r>
              <a:rPr lang="zh-CN" altLang="en-US" dirty="0">
                <a:solidFill>
                  <a:srgbClr val="333333"/>
                </a:solidFill>
                <a:latin typeface="Arial" panose="020B0604020202020204" pitchFamily="34" charset="0"/>
              </a:rPr>
              <a:t>时间</a:t>
            </a:r>
            <a:r>
              <a:rPr lang="zh-CN" altLang="en-US" dirty="0" smtClean="0">
                <a:solidFill>
                  <a:srgbClr val="333333"/>
                </a:solidFill>
                <a:latin typeface="Arial" panose="020B0604020202020204" pitchFamily="34" charset="0"/>
              </a:rPr>
              <a:t>戳放在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前面。热点问题，可以使用如下方式解决：</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salting</a:t>
            </a:r>
            <a:r>
              <a:rPr lang="zh-CN" altLang="en-US" dirty="0" smtClean="0">
                <a:solidFill>
                  <a:srgbClr val="333333"/>
                </a:solidFill>
                <a:latin typeface="Arial" panose="020B0604020202020204" pitchFamily="34" charset="0"/>
              </a:rPr>
              <a:t>方式：并非密码学中的加盐，而是在</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前面增加随机前缀。例如：</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byte prefix = (byte)(</a:t>
            </a:r>
            <a:r>
              <a:rPr lang="en-US" altLang="zh-CN" dirty="0" err="1" smtClean="0">
                <a:solidFill>
                  <a:srgbClr val="333333"/>
                </a:solidFill>
                <a:latin typeface="Arial" panose="020B0604020202020204" pitchFamily="34" charset="0"/>
              </a:rPr>
              <a:t>Long.haseCode</a:t>
            </a:r>
            <a:r>
              <a:rPr lang="en-US" altLang="zh-CN" dirty="0" smtClean="0">
                <a:solidFill>
                  <a:srgbClr val="333333"/>
                </a:solidFill>
                <a:latin typeface="Arial" panose="020B0604020202020204" pitchFamily="34" charset="0"/>
              </a:rPr>
              <a:t>(timestamp) % </a:t>
            </a:r>
            <a:r>
              <a:rPr lang="en-US" altLang="zh-CN" dirty="0" err="1" smtClean="0">
                <a:solidFill>
                  <a:srgbClr val="333333"/>
                </a:solidFill>
                <a:latin typeface="Arial" panose="020B0604020202020204" pitchFamily="34" charset="0"/>
              </a:rPr>
              <a:t>regionNum</a:t>
            </a:r>
            <a:r>
              <a:rPr lang="en-US" altLang="zh-CN" dirty="0" smtClean="0">
                <a:solidFill>
                  <a:srgbClr val="333333"/>
                </a:solidFill>
                <a:latin typeface="Arial" panose="020B0604020202020204" pitchFamily="34" charset="0"/>
              </a:rPr>
              <a:t>);</a:t>
            </a:r>
          </a:p>
          <a:p>
            <a:r>
              <a:rPr lang="en-US" altLang="zh-CN" dirty="0" smtClean="0">
                <a:solidFill>
                  <a:srgbClr val="333333"/>
                </a:solidFill>
                <a:latin typeface="Arial" panose="020B0604020202020204" pitchFamily="34" charset="0"/>
              </a:rPr>
              <a:t>          byte[] </a:t>
            </a:r>
            <a:r>
              <a:rPr lang="en-US" altLang="zh-CN" dirty="0" err="1" smtClean="0">
                <a:solidFill>
                  <a:srgbClr val="333333"/>
                </a:solidFill>
                <a:latin typeface="Arial" panose="020B0604020202020204" pitchFamily="34" charset="0"/>
              </a:rPr>
              <a:t>rowkey</a:t>
            </a:r>
            <a:r>
              <a:rPr lang="en-US" altLang="zh-CN" dirty="0" smtClean="0">
                <a:solidFill>
                  <a:srgbClr val="333333"/>
                </a:solidFill>
                <a:latin typeface="Arial" panose="020B0604020202020204" pitchFamily="34" charset="0"/>
              </a:rPr>
              <a:t> = </a:t>
            </a:r>
            <a:r>
              <a:rPr lang="en-US" altLang="zh-CN" dirty="0" err="1" smtClean="0">
                <a:solidFill>
                  <a:srgbClr val="333333"/>
                </a:solidFill>
                <a:latin typeface="Arial" panose="020B0604020202020204" pitchFamily="34" charset="0"/>
              </a:rPr>
              <a:t>Bytes.add</a:t>
            </a:r>
            <a:r>
              <a:rPr lang="en-US" altLang="zh-CN" dirty="0" smtClean="0">
                <a:solidFill>
                  <a:srgbClr val="333333"/>
                </a:solidFill>
                <a:latin typeface="Arial" panose="020B0604020202020204" pitchFamily="34" charset="0"/>
              </a:rPr>
              <a:t>(</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(prefix),</a:t>
            </a:r>
            <a:r>
              <a:rPr lang="en-US" altLang="zh-CN" dirty="0" err="1" smtClean="0">
                <a:solidFill>
                  <a:srgbClr val="333333"/>
                </a:solidFill>
                <a:latin typeface="Arial" panose="020B0604020202020204" pitchFamily="34" charset="0"/>
              </a:rPr>
              <a:t>Bytes.toBytes</a:t>
            </a:r>
            <a:r>
              <a:rPr lang="en-US" altLang="zh-CN" dirty="0" smtClean="0">
                <a:solidFill>
                  <a:srgbClr val="333333"/>
                </a:solidFill>
                <a:latin typeface="Arial" panose="020B0604020202020204" pitchFamily="34" charset="0"/>
              </a:rPr>
              <a:t>(timestamp));</a:t>
            </a: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a:solidFill>
                  <a:srgbClr val="333333"/>
                </a:solidFill>
                <a:latin typeface="Arial" panose="020B0604020202020204" pitchFamily="34" charset="0"/>
              </a:rPr>
              <a:t>随机化</a:t>
            </a:r>
            <a:r>
              <a:rPr lang="zh-CN" altLang="en-US" dirty="0" smtClean="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采用</a:t>
            </a:r>
            <a:r>
              <a:rPr lang="zh-CN" altLang="en-US" dirty="0" smtClean="0">
                <a:solidFill>
                  <a:srgbClr val="333333"/>
                </a:solidFill>
                <a:latin typeface="Arial" panose="020B0604020202020204" pitchFamily="34" charset="0"/>
              </a:rPr>
              <a:t>哈希或者</a:t>
            </a:r>
            <a:r>
              <a:rPr lang="en-US" altLang="zh-CN" dirty="0" smtClean="0">
                <a:solidFill>
                  <a:srgbClr val="333333"/>
                </a:solidFill>
                <a:latin typeface="Arial" panose="020B0604020202020204" pitchFamily="34" charset="0"/>
              </a:rPr>
              <a:t>MD5</a:t>
            </a:r>
            <a:r>
              <a:rPr lang="zh-CN" altLang="en-US" dirty="0" smtClean="0">
                <a:solidFill>
                  <a:srgbClr val="333333"/>
                </a:solidFill>
                <a:latin typeface="Arial" panose="020B0604020202020204" pitchFamily="34" charset="0"/>
              </a:rPr>
              <a:t>之类的散列函数将行健分散。</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反转：例如手机号。将经常变动的数字位放在前面。</a:t>
            </a:r>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时间戳翻转：</a:t>
            </a:r>
            <a:r>
              <a:rPr lang="en-US" altLang="zh-CN" dirty="0" err="1" smtClean="0">
                <a:solidFill>
                  <a:srgbClr val="333333"/>
                </a:solidFill>
                <a:latin typeface="Arial" panose="020B0604020202020204" pitchFamily="34" charset="0"/>
              </a:rPr>
              <a:t>Long.MaxValue</a:t>
            </a:r>
            <a:r>
              <a:rPr lang="en-US" altLang="zh-CN" dirty="0" smtClean="0">
                <a:solidFill>
                  <a:srgbClr val="333333"/>
                </a:solidFill>
                <a:latin typeface="Arial" panose="020B0604020202020204" pitchFamily="34" charset="0"/>
              </a:rPr>
              <a:t>-timestamp</a:t>
            </a:r>
          </a:p>
          <a:p>
            <a:endParaRPr lang="en-US" altLang="zh-CN" dirty="0" smtClean="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③</a:t>
            </a:r>
            <a:r>
              <a:rPr lang="en-US" altLang="zh-CN" dirty="0" err="1" smtClean="0">
                <a:solidFill>
                  <a:srgbClr val="333333"/>
                </a:solidFill>
                <a:latin typeface="Arial" panose="020B0604020202020204" pitchFamily="34" charset="0"/>
              </a:rPr>
              <a:t>rowkey</a:t>
            </a:r>
            <a:r>
              <a:rPr lang="zh-CN" altLang="en-US" dirty="0" smtClean="0">
                <a:solidFill>
                  <a:srgbClr val="333333"/>
                </a:solidFill>
                <a:latin typeface="Arial" panose="020B0604020202020204" pitchFamily="34" charset="0"/>
              </a:rPr>
              <a:t>的唯一性原则</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p:txBody>
      </p:sp>
    </p:spTree>
    <p:extLst>
      <p:ext uri="{BB962C8B-B14F-4D97-AF65-F5344CB8AC3E}">
        <p14:creationId xmlns:p14="http://schemas.microsoft.com/office/powerpoint/2010/main" val="388703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588645" y="1154724"/>
            <a:ext cx="11046077" cy="1754326"/>
          </a:xfrm>
          <a:prstGeom prst="rect">
            <a:avLst/>
          </a:prstGeom>
        </p:spPr>
        <p:txBody>
          <a:bodyPr wrap="square">
            <a:spAutoFit/>
          </a:bodyPr>
          <a:lstStyle/>
          <a:p>
            <a:r>
              <a:rPr lang="en-US" altLang="zh-CN" dirty="0" smtClean="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列</a:t>
            </a:r>
            <a:r>
              <a:rPr lang="zh-CN" altLang="en-US" dirty="0" smtClean="0">
                <a:solidFill>
                  <a:srgbClr val="333333"/>
                </a:solidFill>
                <a:latin typeface="Arial" panose="020B0604020202020204" pitchFamily="34" charset="0"/>
              </a:rPr>
              <a:t>族设计：列族最好不超过</a:t>
            </a:r>
            <a:r>
              <a:rPr lang="en-US" altLang="zh-CN" dirty="0" smtClean="0">
                <a:solidFill>
                  <a:srgbClr val="333333"/>
                </a:solidFill>
                <a:latin typeface="Arial" panose="020B0604020202020204" pitchFamily="34" charset="0"/>
              </a:rPr>
              <a:t>3</a:t>
            </a:r>
            <a:r>
              <a:rPr lang="zh-CN" altLang="en-US" dirty="0" smtClean="0">
                <a:solidFill>
                  <a:srgbClr val="333333"/>
                </a:solidFill>
                <a:latin typeface="Arial" panose="020B0604020202020204" pitchFamily="34" charset="0"/>
              </a:rPr>
              <a:t>个，官方建议</a:t>
            </a:r>
            <a:r>
              <a:rPr lang="en-US" altLang="zh-CN" dirty="0" smtClean="0">
                <a:solidFill>
                  <a:srgbClr val="333333"/>
                </a:solidFill>
                <a:latin typeface="Arial" panose="020B0604020202020204" pitchFamily="34" charset="0"/>
              </a:rPr>
              <a:t>1</a:t>
            </a:r>
            <a:r>
              <a:rPr lang="zh-CN" altLang="en-US" dirty="0" smtClean="0">
                <a:solidFill>
                  <a:srgbClr val="333333"/>
                </a:solidFill>
                <a:latin typeface="Arial" panose="020B0604020202020204" pitchFamily="34" charset="0"/>
              </a:rPr>
              <a:t>个；列族名称越短越好。</a:t>
            </a:r>
            <a:endParaRPr lang="en-US" altLang="zh-CN" dirty="0" smtClean="0">
              <a:solidFill>
                <a:srgbClr val="333333"/>
              </a:solidFill>
              <a:latin typeface="Arial" panose="020B0604020202020204" pitchFamily="34" charset="0"/>
            </a:endParaRPr>
          </a:p>
          <a:p>
            <a:endParaRPr lang="en-US" altLang="zh-CN" dirty="0" smtClean="0">
              <a:solidFill>
                <a:srgbClr val="333333"/>
              </a:solidFill>
              <a:latin typeface="Arial" panose="020B0604020202020204" pitchFamily="34" charset="0"/>
            </a:endParaRPr>
          </a:p>
          <a:p>
            <a:r>
              <a:rPr lang="en-US" altLang="zh-CN" dirty="0" smtClean="0">
                <a:solidFill>
                  <a:srgbClr val="333333"/>
                </a:solidFill>
                <a:latin typeface="Arial" panose="020B0604020202020204" pitchFamily="34" charset="0"/>
              </a:rPr>
              <a:t>4.</a:t>
            </a:r>
            <a:r>
              <a:rPr lang="zh-CN" altLang="en-US" dirty="0" smtClean="0">
                <a:solidFill>
                  <a:srgbClr val="333333"/>
                </a:solidFill>
                <a:latin typeface="Arial" panose="020B0604020202020204" pitchFamily="34" charset="0"/>
              </a:rPr>
              <a:t>列能明其意，同时越短越好。</a:t>
            </a:r>
            <a:endParaRPr lang="en-US" altLang="zh-CN" dirty="0" smtClean="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zh-CN" altLang="en-US" dirty="0" smtClean="0">
                <a:solidFill>
                  <a:srgbClr val="333333"/>
                </a:solidFill>
                <a:latin typeface="Arial" panose="020B0604020202020204" pitchFamily="34" charset="0"/>
              </a:rPr>
              <a:t>三</a:t>
            </a:r>
            <a:r>
              <a:rPr lang="en-US" altLang="zh-CN" dirty="0" smtClean="0">
                <a:solidFill>
                  <a:srgbClr val="333333"/>
                </a:solidFill>
                <a:latin typeface="Arial" panose="020B0604020202020204" pitchFamily="34" charset="0"/>
              </a:rPr>
              <a:t>. </a:t>
            </a:r>
            <a:r>
              <a:rPr lang="zh-CN" altLang="en-US" dirty="0" smtClean="0">
                <a:solidFill>
                  <a:srgbClr val="333333"/>
                </a:solidFill>
                <a:latin typeface="Arial" panose="020B0604020202020204" pitchFamily="34" charset="0"/>
              </a:rPr>
              <a:t>常见属性设置</a:t>
            </a:r>
            <a:endParaRPr lang="en-US" altLang="zh-CN" dirty="0" smtClean="0">
              <a:solidFill>
                <a:srgbClr val="333333"/>
              </a:solidFill>
              <a:latin typeface="Arial" panose="020B0604020202020204" pitchFamily="34" charset="0"/>
            </a:endParaRPr>
          </a:p>
          <a:p>
            <a:pPr marL="342900" indent="-342900">
              <a:buAutoNum type="arabicPeriod"/>
            </a:pPr>
            <a:r>
              <a:rPr lang="en-US" altLang="zh-CN" dirty="0" smtClean="0">
                <a:solidFill>
                  <a:srgbClr val="333333"/>
                </a:solidFill>
                <a:latin typeface="Arial" panose="020B0604020202020204" pitchFamily="34" charset="0"/>
              </a:rPr>
              <a:t>BLOCKSIZE</a:t>
            </a:r>
            <a:r>
              <a:rPr lang="zh-CN" altLang="en-US" dirty="0" smtClean="0">
                <a:solidFill>
                  <a:srgbClr val="333333"/>
                </a:solidFill>
                <a:latin typeface="Arial" panose="020B0604020202020204" pitchFamily="34" charset="0"/>
              </a:rPr>
              <a:t>：默认</a:t>
            </a:r>
            <a:r>
              <a:rPr lang="en-US" altLang="zh-CN" dirty="0" smtClean="0">
                <a:solidFill>
                  <a:srgbClr val="333333"/>
                </a:solidFill>
                <a:latin typeface="Arial" panose="020B0604020202020204" pitchFamily="34" charset="0"/>
              </a:rPr>
              <a:t>65536byte</a:t>
            </a:r>
            <a:r>
              <a:rPr lang="zh-CN" altLang="en-US" dirty="0" smtClean="0">
                <a:solidFill>
                  <a:srgbClr val="333333"/>
                </a:solidFill>
                <a:latin typeface="Arial" panose="020B0604020202020204" pitchFamily="34" charset="0"/>
              </a:rPr>
              <a:t>。</a:t>
            </a:r>
            <a:r>
              <a:rPr lang="zh-CN" altLang="en-US" b="1" dirty="0"/>
              <a:t> </a:t>
            </a:r>
            <a:r>
              <a:rPr lang="zh-CN" altLang="en-US" dirty="0" smtClean="0">
                <a:solidFill>
                  <a:srgbClr val="333333"/>
                </a:solidFill>
                <a:latin typeface="Arial" panose="020B0604020202020204" pitchFamily="34" charset="0"/>
              </a:rPr>
              <a:t>块</a:t>
            </a:r>
            <a:r>
              <a:rPr lang="zh-CN" altLang="en-US" dirty="0">
                <a:solidFill>
                  <a:srgbClr val="333333"/>
                </a:solidFill>
                <a:latin typeface="Arial" panose="020B0604020202020204" pitchFamily="34" charset="0"/>
              </a:rPr>
              <a:t>设置的越小，访问速度越快，但数据块索引越大，消耗的内存越</a:t>
            </a:r>
            <a:r>
              <a:rPr lang="zh-CN" altLang="en-US" dirty="0" smtClean="0">
                <a:solidFill>
                  <a:srgbClr val="333333"/>
                </a:solidFill>
                <a:latin typeface="Arial" panose="020B0604020202020204" pitchFamily="34" charset="0"/>
              </a:rPr>
              <a:t>多</a:t>
            </a:r>
            <a:endParaRPr lang="en-US" altLang="zh-CN" dirty="0">
              <a:solidFill>
                <a:srgbClr val="333333"/>
              </a:solidFill>
              <a:latin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3051" y="3096104"/>
            <a:ext cx="9368680" cy="2709160"/>
          </a:xfrm>
          <a:prstGeom prst="rect">
            <a:avLst/>
          </a:prstGeom>
        </p:spPr>
      </p:pic>
    </p:spTree>
    <p:extLst>
      <p:ext uri="{BB962C8B-B14F-4D97-AF65-F5344CB8AC3E}">
        <p14:creationId xmlns:p14="http://schemas.microsoft.com/office/powerpoint/2010/main" val="115985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687902"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表设计原则</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5" name="文本框 14"/>
          <p:cNvSpPr txBox="1"/>
          <p:nvPr/>
        </p:nvSpPr>
        <p:spPr>
          <a:xfrm>
            <a:off x="724966" y="1340768"/>
            <a:ext cx="8864734" cy="4801314"/>
          </a:xfrm>
          <a:prstGeom prst="rect">
            <a:avLst/>
          </a:prstGeom>
          <a:noFill/>
        </p:spPr>
        <p:txBody>
          <a:bodyPr wrap="none" rtlCol="0">
            <a:spAutoFit/>
          </a:bodyPr>
          <a:lstStyle/>
          <a:p>
            <a:r>
              <a:rPr lang="en-US" altLang="zh-CN" dirty="0"/>
              <a:t>2. </a:t>
            </a:r>
            <a:r>
              <a:rPr lang="en-US" altLang="zh-CN" dirty="0" smtClean="0"/>
              <a:t>BLOOMFILTER</a:t>
            </a:r>
            <a:r>
              <a:rPr lang="zh-CN" altLang="en-US" dirty="0" smtClean="0"/>
              <a:t>：布隆过滤器，默认：</a:t>
            </a:r>
            <a:r>
              <a:rPr lang="en-US" altLang="zh-CN" dirty="0" smtClean="0"/>
              <a:t>row </a:t>
            </a:r>
          </a:p>
          <a:p>
            <a:endParaRPr lang="en-US" altLang="zh-CN" dirty="0" smtClean="0"/>
          </a:p>
          <a:p>
            <a:r>
              <a:rPr lang="en-US" altLang="zh-CN" dirty="0" smtClean="0"/>
              <a:t>3. BLOCKCACHE</a:t>
            </a:r>
            <a:r>
              <a:rPr lang="zh-CN" altLang="en-US" dirty="0" smtClean="0"/>
              <a:t>：数据是否放入读缓存，默认</a:t>
            </a:r>
            <a:r>
              <a:rPr lang="en-US" altLang="zh-CN" dirty="0" smtClean="0"/>
              <a:t>true</a:t>
            </a:r>
          </a:p>
          <a:p>
            <a:endParaRPr lang="en-US" altLang="zh-CN" dirty="0" smtClean="0"/>
          </a:p>
          <a:p>
            <a:r>
              <a:rPr lang="en-US" altLang="zh-CN" dirty="0" smtClean="0"/>
              <a:t>4. IN_MEMORY</a:t>
            </a:r>
            <a:r>
              <a:rPr lang="zh-CN" altLang="en-US" dirty="0" smtClean="0"/>
              <a:t>：激进缓存，默认</a:t>
            </a:r>
            <a:r>
              <a:rPr lang="en-US" altLang="zh-CN" dirty="0" smtClean="0"/>
              <a:t>false</a:t>
            </a:r>
          </a:p>
          <a:p>
            <a:endParaRPr lang="en-US" altLang="zh-CN" dirty="0" smtClean="0"/>
          </a:p>
          <a:p>
            <a:r>
              <a:rPr lang="en-US" altLang="zh-CN" dirty="0" smtClean="0"/>
              <a:t>5. VERSIONS</a:t>
            </a:r>
            <a:r>
              <a:rPr lang="zh-CN" altLang="en-US" dirty="0"/>
              <a:t>（版本个数</a:t>
            </a:r>
            <a:r>
              <a:rPr lang="zh-CN" altLang="en-US" dirty="0" smtClean="0"/>
              <a:t>）、</a:t>
            </a:r>
            <a:r>
              <a:rPr lang="en-US" altLang="zh-CN" dirty="0"/>
              <a:t>MIN_VERSIONS=&gt; '0'</a:t>
            </a:r>
            <a:r>
              <a:rPr lang="zh-CN" altLang="en-US" dirty="0"/>
              <a:t>：最小版本</a:t>
            </a:r>
            <a:r>
              <a:rPr lang="zh-CN" altLang="en-US" dirty="0" smtClean="0"/>
              <a:t>数</a:t>
            </a:r>
            <a:endParaRPr lang="en-US" altLang="zh-CN" dirty="0" smtClean="0"/>
          </a:p>
          <a:p>
            <a:endParaRPr lang="zh-CN" altLang="en-US" dirty="0"/>
          </a:p>
          <a:p>
            <a:r>
              <a:rPr lang="en-US" altLang="zh-CN" dirty="0" smtClean="0"/>
              <a:t>6. TTL</a:t>
            </a:r>
            <a:r>
              <a:rPr lang="en-US" altLang="zh-CN" dirty="0"/>
              <a:t>=&gt; ‘FOREVER’</a:t>
            </a:r>
            <a:r>
              <a:rPr lang="zh-CN" altLang="en-US" dirty="0"/>
              <a:t>：版本存活时间，假设</a:t>
            </a:r>
            <a:r>
              <a:rPr lang="en-US" altLang="zh-CN" dirty="0"/>
              <a:t>versions=10,mini_version=4</a:t>
            </a:r>
            <a:r>
              <a:rPr lang="zh-CN" altLang="en-US" dirty="0"/>
              <a:t>，到达</a:t>
            </a:r>
            <a:r>
              <a:rPr lang="en-US" altLang="zh-CN" dirty="0"/>
              <a:t>TTL</a:t>
            </a:r>
            <a:r>
              <a:rPr lang="zh-CN" altLang="en-US" dirty="0"/>
              <a:t>时间后</a:t>
            </a:r>
            <a:r>
              <a:rPr lang="zh-CN" altLang="en-US" dirty="0" smtClean="0"/>
              <a:t>，</a:t>
            </a:r>
            <a:endParaRPr lang="en-US" altLang="zh-CN" dirty="0" smtClean="0"/>
          </a:p>
          <a:p>
            <a:r>
              <a:rPr lang="en-US" altLang="zh-CN" dirty="0" smtClean="0"/>
              <a:t>version-</a:t>
            </a:r>
            <a:r>
              <a:rPr lang="en-US" altLang="zh-CN" dirty="0" err="1" smtClean="0"/>
              <a:t>mini_version</a:t>
            </a:r>
            <a:r>
              <a:rPr lang="en-US" altLang="zh-CN" dirty="0" smtClean="0"/>
              <a:t>=6</a:t>
            </a:r>
            <a:r>
              <a:rPr lang="zh-CN" altLang="en-US" dirty="0"/>
              <a:t>，最老的</a:t>
            </a:r>
            <a:r>
              <a:rPr lang="en-US" altLang="zh-CN" dirty="0"/>
              <a:t>6</a:t>
            </a:r>
            <a:r>
              <a:rPr lang="zh-CN" altLang="en-US" dirty="0"/>
              <a:t>个版本的值会被清</a:t>
            </a:r>
            <a:r>
              <a:rPr lang="zh-CN" altLang="en-US" dirty="0" smtClean="0"/>
              <a:t>空</a:t>
            </a:r>
            <a:endParaRPr lang="en-US" altLang="zh-CN" dirty="0" smtClean="0"/>
          </a:p>
          <a:p>
            <a:endParaRPr lang="en-US" altLang="zh-CN" dirty="0"/>
          </a:p>
          <a:p>
            <a:r>
              <a:rPr lang="en-US" altLang="zh-CN" dirty="0" smtClean="0"/>
              <a:t>7. COMPRESSION</a:t>
            </a:r>
            <a:r>
              <a:rPr lang="zh-CN" altLang="en-US" dirty="0" smtClean="0"/>
              <a:t>（压缩）：</a:t>
            </a:r>
            <a:r>
              <a:rPr lang="en-US" altLang="zh-CN" dirty="0"/>
              <a:t> LZO</a:t>
            </a:r>
            <a:r>
              <a:rPr lang="zh-CN" altLang="en-US" dirty="0"/>
              <a:t>、</a:t>
            </a:r>
            <a:r>
              <a:rPr lang="en-US" altLang="zh-CN" dirty="0"/>
              <a:t>Snappy</a:t>
            </a:r>
            <a:r>
              <a:rPr lang="zh-CN" altLang="en-US" dirty="0"/>
              <a:t>和</a:t>
            </a:r>
            <a:r>
              <a:rPr lang="en-US" altLang="zh-CN" dirty="0"/>
              <a:t>GZIP</a:t>
            </a:r>
            <a:endParaRPr lang="en-US" altLang="zh-CN" dirty="0" smtClean="0"/>
          </a:p>
          <a:p>
            <a:endParaRPr lang="en-US" altLang="zh-CN" dirty="0"/>
          </a:p>
          <a:p>
            <a:r>
              <a:rPr lang="en-US" altLang="zh-CN" dirty="0" smtClean="0"/>
              <a:t>8. DATA_BLOCK_ENCODING</a:t>
            </a:r>
            <a:r>
              <a:rPr lang="zh-CN" altLang="en-US" dirty="0"/>
              <a:t>（是否编</a:t>
            </a:r>
            <a:r>
              <a:rPr lang="zh-CN" altLang="en-US" dirty="0" smtClean="0"/>
              <a:t>解码）</a:t>
            </a:r>
            <a:endParaRPr lang="en-US" altLang="zh-CN" dirty="0" smtClean="0"/>
          </a:p>
          <a:p>
            <a:endParaRPr lang="en-US" altLang="zh-CN" dirty="0" smtClean="0"/>
          </a:p>
          <a:p>
            <a:r>
              <a:rPr lang="en-US" altLang="zh-CN" dirty="0" smtClean="0"/>
              <a:t>9. REPLICATION_SCOPE</a:t>
            </a:r>
            <a:r>
              <a:rPr lang="zh-CN" altLang="en-US" dirty="0" smtClean="0"/>
              <a:t>（主从节点间备份）</a:t>
            </a:r>
            <a:endParaRPr lang="en-US" altLang="zh-CN" dirty="0" smtClean="0"/>
          </a:p>
          <a:p>
            <a:endParaRPr lang="zh-CN" altLang="en-US" dirty="0"/>
          </a:p>
        </p:txBody>
      </p:sp>
    </p:spTree>
    <p:extLst>
      <p:ext uri="{BB962C8B-B14F-4D97-AF65-F5344CB8AC3E}">
        <p14:creationId xmlns:p14="http://schemas.microsoft.com/office/powerpoint/2010/main" val="27023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528" y="1039172"/>
            <a:ext cx="6179935" cy="573165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6829" y="1039172"/>
            <a:ext cx="5381006" cy="1895799"/>
          </a:xfrm>
          <a:prstGeom prst="rect">
            <a:avLst/>
          </a:prstGeom>
        </p:spPr>
      </p:pic>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谢谢您的聆听！</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82528" y="955074"/>
            <a:ext cx="659557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LISTENING!</a:t>
            </a:r>
            <a:endParaRPr lang="zh-CN" altLang="en-US" sz="2933" dirty="0">
              <a:latin typeface="Impact MT Std" pitchFamily="34" charset="0"/>
              <a:sym typeface="Impact" pitchFamily="34" charset="0"/>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337226" cy="369332"/>
          </a:xfrm>
          <a:prstGeom prst="rect">
            <a:avLst/>
          </a:prstGeom>
          <a:noFill/>
        </p:spPr>
        <p:txBody>
          <a:bodyPr wrap="none" rtlCol="0">
            <a:spAutoFit/>
          </a:bodyPr>
          <a:lstStyle/>
          <a:p>
            <a:r>
              <a:rPr lang="en-US" altLang="zh-CN" dirty="0" smtClean="0"/>
              <a:t>  </a:t>
            </a:r>
            <a:r>
              <a:rPr lang="en-US" altLang="zh-CN" dirty="0" err="1" smtClean="0"/>
              <a:t>HBase</a:t>
            </a:r>
            <a:r>
              <a:rPr lang="zh-CN" altLang="en-US" dirty="0" smtClean="0"/>
              <a:t>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smtClean="0"/>
              <a:t>、</a:t>
            </a:r>
            <a:r>
              <a:rPr lang="en-US" altLang="zh-CN" dirty="0" smtClean="0"/>
              <a:t>columns</a:t>
            </a:r>
            <a:r>
              <a:rPr lang="zh-CN" altLang="en-US" dirty="0" smtClean="0"/>
              <a:t>、</a:t>
            </a:r>
            <a:r>
              <a:rPr lang="en-US" altLang="zh-CN" dirty="0" err="1" smtClean="0"/>
              <a:t>TimeStamp</a:t>
            </a:r>
            <a:r>
              <a:rPr lang="en-US" altLang="zh-CN" dirty="0"/>
              <a:t>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extLst>
              <p:ext uri="{D42A27DB-BD31-4B8C-83A1-F6EECF244321}">
                <p14:modId xmlns:p14="http://schemas.microsoft.com/office/powerpoint/2010/main" val="3094572505"/>
              </p:ext>
            </p:extLst>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177996" cy="369332"/>
          </a:xfrm>
          <a:prstGeom prst="rect">
            <a:avLst/>
          </a:prstGeom>
          <a:noFill/>
        </p:spPr>
        <p:txBody>
          <a:bodyPr wrap="none" rtlCol="0">
            <a:spAutoFit/>
          </a:bodyPr>
          <a:lstStyle/>
          <a:p>
            <a:r>
              <a:rPr lang="en-US" altLang="zh-CN" dirty="0"/>
              <a:t>meta</a:t>
            </a:r>
            <a:r>
              <a:rPr lang="zh-CN" altLang="en-US" dirty="0" smtClean="0"/>
              <a:t>表：</a:t>
            </a:r>
            <a:r>
              <a:rPr lang="en-US" altLang="zh-CN" dirty="0" err="1" smtClean="0"/>
              <a:t>Hbase</a:t>
            </a:r>
            <a:r>
              <a:rPr lang="en-US" altLang="zh-CN" dirty="0" smtClean="0"/>
              <a:t> </a:t>
            </a:r>
            <a:r>
              <a:rPr lang="zh-CN" altLang="en-US" dirty="0" smtClean="0"/>
              <a:t>内部系统表，用于存储</a:t>
            </a:r>
            <a:r>
              <a:rPr lang="en-US" altLang="zh-CN" dirty="0" smtClean="0"/>
              <a:t>Region</a:t>
            </a:r>
            <a:r>
              <a:rPr lang="zh-CN" altLang="en-US" dirty="0" smtClean="0"/>
              <a:t>分布情况和详细信息。存储结构和操作方法与普通表没有差异。</a:t>
            </a:r>
            <a:endParaRPr lang="zh-CN" altLang="en-US" dirty="0"/>
          </a:p>
        </p:txBody>
      </p:sp>
      <p:graphicFrame>
        <p:nvGraphicFramePr>
          <p:cNvPr id="22" name="表格 21"/>
          <p:cNvGraphicFramePr>
            <a:graphicFrameLocks noGrp="1"/>
          </p:cNvGraphicFramePr>
          <p:nvPr>
            <p:extLst>
              <p:ext uri="{D42A27DB-BD31-4B8C-83A1-F6EECF244321}">
                <p14:modId xmlns:p14="http://schemas.microsoft.com/office/powerpoint/2010/main" val="2127306875"/>
              </p:ext>
            </p:extLst>
          </p:nvPr>
        </p:nvGraphicFramePr>
        <p:xfrm>
          <a:off x="1057027" y="1844824"/>
          <a:ext cx="10153128" cy="4937150"/>
        </p:xfrm>
        <a:graphic>
          <a:graphicData uri="http://schemas.openxmlformats.org/drawingml/2006/table">
            <a:tbl>
              <a:tblPr firstRow="1" bandRow="1">
                <a:tableStyleId>{5C22544A-7EE6-4342-B048-85BDC9FD1C3A}</a:tableStyleId>
              </a:tblPr>
              <a:tblGrid>
                <a:gridCol w="1692188"/>
                <a:gridCol w="1692188"/>
                <a:gridCol w="1692188"/>
                <a:gridCol w="1692188"/>
                <a:gridCol w="1692188"/>
                <a:gridCol w="1692188"/>
              </a:tblGrid>
              <a:tr h="1325575">
                <a:tc rowSpan="2">
                  <a:txBody>
                    <a:bodyPr/>
                    <a:lstStyle/>
                    <a:p>
                      <a:pPr algn="ctr"/>
                      <a:r>
                        <a:rPr lang="en-US" altLang="zh-CN" dirty="0" err="1" smtClean="0"/>
                        <a:t>RowKey</a:t>
                      </a:r>
                      <a:endParaRPr lang="zh-CN" altLang="en-US" dirty="0"/>
                    </a:p>
                  </a:txBody>
                  <a:tcPr anchor="ctr"/>
                </a:tc>
                <a:tc gridSpan="4">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smtClean="0"/>
                        <a:t>regionInfo</a:t>
                      </a:r>
                      <a:endParaRPr lang="zh-CN" altLang="en-US" dirty="0"/>
                    </a:p>
                  </a:txBody>
                  <a:tcPr/>
                </a:tc>
                <a:tc>
                  <a:txBody>
                    <a:bodyPr/>
                    <a:lstStyle/>
                    <a:p>
                      <a:r>
                        <a:rPr lang="en-US" altLang="zh-CN" dirty="0" err="1" smtClean="0"/>
                        <a:t>seqnumDuringOpen</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sz="1800" b="0" i="0" kern="1200" dirty="0" err="1" smtClean="0">
                          <a:solidFill>
                            <a:schemeClr val="dk1"/>
                          </a:solidFill>
                          <a:effectLst/>
                          <a:latin typeface="+mn-lt"/>
                          <a:ea typeface="+mn-ea"/>
                          <a:cs typeface="+mn-cs"/>
                        </a:rPr>
                        <a:t>seqNum</a:t>
                      </a:r>
                      <a:r>
                        <a:rPr lang="en-US" altLang="zh-CN" sz="1800" b="0" i="0" kern="1200" dirty="0" smtClean="0">
                          <a:solidFill>
                            <a:schemeClr val="dk1"/>
                          </a:solidFill>
                          <a:effectLst/>
                          <a:latin typeface="+mn-lt"/>
                          <a:ea typeface="+mn-ea"/>
                          <a:cs typeface="+mn-cs"/>
                        </a:rPr>
                        <a:t> (in binary long form) for the region at the time the server opened the region with default </a:t>
                      </a:r>
                      <a:r>
                        <a:rPr lang="en-US" altLang="zh-CN" sz="1800" b="0" i="0" kern="1200" dirty="0" err="1" smtClean="0">
                          <a:solidFill>
                            <a:schemeClr val="dk1"/>
                          </a:solidFill>
                          <a:effectLst/>
                          <a:latin typeface="+mn-lt"/>
                          <a:ea typeface="+mn-ea"/>
                          <a:cs typeface="+mn-cs"/>
                        </a:rPr>
                        <a:t>replicaId</a:t>
                      </a:r>
                      <a:endParaRPr lang="en-US" altLang="zh-CN" dirty="0" smtClean="0"/>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zh-CN" altLang="en-US" dirty="0" smtClean="0"/>
                        <a:t>（备用）</a:t>
                      </a:r>
                      <a:endParaRPr lang="zh-CN" altLang="en-US" dirty="0"/>
                    </a:p>
                  </a:txBody>
                  <a:tcPr/>
                </a:tc>
              </a:tr>
            </a:tbl>
          </a:graphicData>
        </a:graphic>
      </p:graphicFrame>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3346</TotalTime>
  <Words>3789</Words>
  <Application>Microsoft Office PowerPoint</Application>
  <PresentationFormat>自定义</PresentationFormat>
  <Paragraphs>597</Paragraphs>
  <Slides>39</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Impact MT Std</vt:lpstr>
      <vt:lpstr>宋体</vt:lpstr>
      <vt:lpstr>微软雅黑</vt:lpstr>
      <vt:lpstr>Arial</vt:lpstr>
      <vt:lpstr>Calibri</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362</cp:revision>
  <dcterms:created xsi:type="dcterms:W3CDTF">2015-10-14T02:42:14Z</dcterms:created>
  <dcterms:modified xsi:type="dcterms:W3CDTF">2017-11-14T08:55:10Z</dcterms:modified>
</cp:coreProperties>
</file>