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9" r:id="rId2"/>
    <p:sldId id="333" r:id="rId3"/>
    <p:sldId id="256" r:id="rId4"/>
    <p:sldId id="371" r:id="rId5"/>
    <p:sldId id="334" r:id="rId6"/>
    <p:sldId id="302" r:id="rId7"/>
    <p:sldId id="339" r:id="rId8"/>
    <p:sldId id="340" r:id="rId9"/>
    <p:sldId id="341" r:id="rId10"/>
    <p:sldId id="342" r:id="rId11"/>
    <p:sldId id="343" r:id="rId12"/>
    <p:sldId id="344" r:id="rId13"/>
    <p:sldId id="347" r:id="rId14"/>
    <p:sldId id="345" r:id="rId15"/>
    <p:sldId id="346" r:id="rId16"/>
    <p:sldId id="348" r:id="rId17"/>
    <p:sldId id="357" r:id="rId18"/>
    <p:sldId id="358" r:id="rId19"/>
    <p:sldId id="361" r:id="rId20"/>
    <p:sldId id="364" r:id="rId21"/>
    <p:sldId id="365" r:id="rId22"/>
    <p:sldId id="350" r:id="rId23"/>
    <p:sldId id="366" r:id="rId24"/>
    <p:sldId id="352" r:id="rId25"/>
    <p:sldId id="367" r:id="rId26"/>
    <p:sldId id="353" r:id="rId27"/>
    <p:sldId id="368" r:id="rId28"/>
    <p:sldId id="369" r:id="rId29"/>
    <p:sldId id="351" r:id="rId30"/>
    <p:sldId id="355" r:id="rId31"/>
    <p:sldId id="356" r:id="rId32"/>
    <p:sldId id="354" r:id="rId33"/>
    <p:sldId id="335" r:id="rId34"/>
    <p:sldId id="313" r:id="rId35"/>
    <p:sldId id="336" r:id="rId36"/>
    <p:sldId id="329" r:id="rId37"/>
    <p:sldId id="337" r:id="rId38"/>
    <p:sldId id="338" r:id="rId39"/>
    <p:sldId id="295" r:id="rId40"/>
  </p:sldIdLst>
  <p:sldSz cx="12195175"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84488C9E-7295-4EA9-9387-1D7FCBBD2423}" type="presOf" srcId="{708C321E-7521-4E3F-A2DF-4A44331AB05E}" destId="{9C42533E-AAB0-4060-8777-3BBD134C2556}" srcOrd="0"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5B8C0613-ADF0-457F-9243-F3B72C374DC0}" type="presOf" srcId="{4638D2A9-6DEA-4623-BA37-74C83EB5D57B}" destId="{BB82FD7B-E97B-4FA9-969F-E641EFE5938F}"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B3672D79-9EA9-4262-B0B7-F966BC878C52}" type="presOf" srcId="{AE3D7EB3-B3DC-4F05-8A14-CD47D7C6C57B}" destId="{47965747-423E-4978-B5D3-B95913AD9559}"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AA546250-EBD5-4489-B1E0-EBF3851E4CE3}" type="presOf" srcId="{55ABE364-9813-4327-95FD-D953A9B50271}" destId="{4D6BCB0A-7758-46D7-A8D9-612D15D55D49}"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027D4B7E-DC7B-4B74-B5F6-AB03AAB01348}" srcId="{74195B85-9546-4DFB-B1E4-5FDD19E58302}" destId="{708C321E-7521-4E3F-A2DF-4A44331AB05E}" srcOrd="0" destOrd="0" parTransId="{19456D4B-3E16-4103-AD80-D7FA7A975DE5}" sibTransId="{A18832DF-F06D-45A9-B0B2-5B6A83813EC0}"/>
    <dgm:cxn modelId="{CFD57632-0354-4077-A7F1-453D9992DC08}" srcId="{FB722BE6-A4DE-4F3C-912A-1994C03A7890}" destId="{AFFB6A0B-F428-4ED9-AE65-4BC4384FD24B}" srcOrd="1" destOrd="0" parTransId="{DE9D9B06-6325-4591-AF68-944CF2D1FF1E}" sibTransId="{FE47CF49-F5D7-4DD6-8DB0-FF629813DCA6}"/>
    <dgm:cxn modelId="{B3BFD5A5-8DE5-4557-8CE3-42493D294B10}" srcId="{DF711FCA-F833-4FFA-A00B-95FB330F3863}" destId="{594792DB-6302-4A48-BD47-A4388AAC78CE}" srcOrd="3" destOrd="0" parTransId="{04DF4273-BC56-4AAB-83FF-1C2F437CE28C}" sibTransId="{D4029C39-170B-4BFE-99A5-993F7B830937}"/>
    <dgm:cxn modelId="{03EEEDBD-5061-4E2B-A225-72271982FAB4}" type="presOf" srcId="{A0FD01DC-8EE7-42EA-B959-47185F76AD54}" destId="{5D7A2F53-9A0E-4154-AAE0-4F24ADA4F3ED}"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4BD773E5-D733-4CA3-AC12-6583AE42112E}" srcId="{1F80D8DE-B889-4A96-A1AC-C1227D6FFE51}" destId="{B1F86AAC-3A9F-44D6-8CD6-CD2D8FB14309}" srcOrd="2" destOrd="0" parTransId="{B6C2C33E-E286-493B-9C03-76B4E9E634E5}" sibTransId="{4124A489-4E94-4E4B-B8C9-BA047177C28C}"/>
    <dgm:cxn modelId="{73FB4F84-375F-438E-A33B-C4EA58BE797F}" type="presOf" srcId="{154CD42D-AE32-42D9-B4A3-EEFB7514BD21}" destId="{2F168BD5-0838-4A16-9CF2-9757D42BA9E4}"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A71922C3-DA68-4345-9E48-39A027828A00}" type="presOf" srcId="{154CD42D-AE32-42D9-B4A3-EEFB7514BD21}" destId="{B991398C-2FD2-4DE5-ADC3-E358FDEDBE6F}"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8877A78B-2C6F-46F4-92FF-50A910F7B7F5}" srcId="{6FD7B7D7-1160-4D8C-84FF-BCA7A1481F87}" destId="{84E4D56B-4D0E-4AA5-90E2-F509D2B4BA16}" srcOrd="0" destOrd="0" parTransId="{6E964437-64B8-49F3-8F82-972B348BBBE0}" sibTransId="{09DEFA24-16E9-4C51-8905-7F6FFCED48D7}"/>
    <dgm:cxn modelId="{91B2E6BB-FD8E-449D-84F1-61399B652CEC}" type="presOf" srcId="{63A303A1-1F80-4DF0-8095-AEA29606D315}" destId="{BFC2E4EA-CEE6-405C-A481-93ECC8994B08}" srcOrd="1"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DF76944-ECB9-4BDC-99DE-807123D82FEC}" type="presOf" srcId="{19456D4B-3E16-4103-AD80-D7FA7A975DE5}" destId="{43085299-E20C-4D51-9499-58D6F770A5C9}"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156E18A2-C17B-47D4-930E-C084C358A935}" type="presOf" srcId="{78632F65-7BA2-43AF-A5C0-848B347C80A2}" destId="{31700D40-77E7-4B87-8D29-B311358F2C2C}" srcOrd="1"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35FADA9-B047-43B0-9A9A-AF7D51C2F6C4}" srcId="{1F80D8DE-B889-4A96-A1AC-C1227D6FFE51}" destId="{DF711FCA-F833-4FFA-A00B-95FB330F3863}" srcOrd="0" destOrd="0" parTransId="{0ECA1811-9B46-493A-89AD-0172CB67EE75}" sibTransId="{D3A5C3D9-97F2-4E13-A2F2-3548EF4792E1}"/>
    <dgm:cxn modelId="{6D4AD292-FF03-4763-9DE9-F3E68C9EA3F3}" type="presOf" srcId="{476A75DE-F6B3-4CA0-A895-8EBB13D75D97}" destId="{344EDBB3-7FA8-4C33-80CA-9DFE195E2443}"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46DA8AC2-09F5-41E0-B363-8D1B67FD8BF4}" type="presOf" srcId="{476A75DE-F6B3-4CA0-A895-8EBB13D75D97}" destId="{A0539CDC-0915-4B11-9BEC-37C39DCBF6B6}"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8B99CC4A-3E77-4049-967D-B4F91E3AE25B}" srcId="{DF711FCA-F833-4FFA-A00B-95FB330F3863}" destId="{1D977679-6A5C-47B3-9012-72F15174B3B1}" srcOrd="0" destOrd="0" parTransId="{154CD42D-AE32-42D9-B4A3-EEFB7514BD21}" sibTransId="{B1F9F770-B987-49B4-B39C-D605BA2582A4}"/>
    <dgm:cxn modelId="{18722036-5962-47B0-80A0-7E07B74CC841}" srcId="{DF711FCA-F833-4FFA-A00B-95FB330F3863}" destId="{46A1E1D5-BB28-4C04-A7FE-F7CE65729DF2}" srcOrd="6" destOrd="0" parTransId="{D45FDD9D-1298-4BA8-952D-D41DD7CC0607}" sibTransId="{4FC30990-81BD-46EE-8035-3A98523C252C}"/>
    <dgm:cxn modelId="{B4AB728C-D971-4B33-8BA0-587B34C14F90}" type="presOf" srcId="{A4B1E886-7A81-4F23-AB3F-1640FA8A391D}" destId="{D3581D89-864D-4D47-AF33-2F89E22196B7}"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52C2F37D-5956-434D-808A-5C9E52AB5BEE}" type="presOf" srcId="{63A303A1-1F80-4DF0-8095-AEA29606D315}" destId="{4F8BC475-8708-47BD-BBC7-5F306EF31BA2}"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FBB7ADD7-90AB-4816-94F8-747D2A13E8A9}" type="presOf" srcId="{6E964437-64B8-49F3-8F82-972B348BBBE0}" destId="{2A3670F1-5D25-4BB6-960E-517CEB062C0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78397B96-8269-41C8-AE3C-CDDE4B8F9718}" type="presOf" srcId="{AFFB6A0B-F428-4ED9-AE65-4BC4384FD24B}" destId="{7CB71D35-20FB-468A-BAA4-5CEC3FC583BF}"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4D787053-019A-484F-849A-51BB0B52CB61}" type="presOf" srcId="{AE3D7EB3-B3DC-4F05-8A14-CD47D7C6C57B}" destId="{DC15D0D5-8909-4B77-8CE7-FFA256B34B9E}"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26C8111C-D63F-4B9E-A50E-19BFCDEFC620}" type="presOf" srcId="{63D1CAD4-AE55-4E88-9DC6-BF21E48FFE6A}" destId="{37030A23-31E8-41B8-BB4D-89DD3E02A165}"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3000220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422186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204067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20</a:t>
            </a:fld>
            <a:endParaRPr lang="zh-CN" altLang="en-US"/>
          </a:p>
        </p:txBody>
      </p:sp>
    </p:spTree>
    <p:extLst>
      <p:ext uri="{BB962C8B-B14F-4D97-AF65-F5344CB8AC3E}">
        <p14:creationId xmlns:p14="http://schemas.microsoft.com/office/powerpoint/2010/main" val="340728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21</a:t>
            </a:fld>
            <a:endParaRPr lang="zh-CN" altLang="en-US"/>
          </a:p>
        </p:txBody>
      </p:sp>
    </p:spTree>
    <p:extLst>
      <p:ext uri="{BB962C8B-B14F-4D97-AF65-F5344CB8AC3E}">
        <p14:creationId xmlns:p14="http://schemas.microsoft.com/office/powerpoint/2010/main" val="266223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23</a:t>
            </a:fld>
            <a:endParaRPr lang="zh-CN" altLang="en-US"/>
          </a:p>
        </p:txBody>
      </p:sp>
    </p:spTree>
    <p:extLst>
      <p:ext uri="{BB962C8B-B14F-4D97-AF65-F5344CB8AC3E}">
        <p14:creationId xmlns:p14="http://schemas.microsoft.com/office/powerpoint/2010/main" val="2151773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24</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45067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171041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1554768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30</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31</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32</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34</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35</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36</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37</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38</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39</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4</a:t>
            </a:fld>
            <a:endParaRPr lang="zh-CN" altLang="en-US"/>
          </a:p>
        </p:txBody>
      </p:sp>
    </p:spTree>
    <p:extLst>
      <p:ext uri="{BB962C8B-B14F-4D97-AF65-F5344CB8AC3E}">
        <p14:creationId xmlns:p14="http://schemas.microsoft.com/office/powerpoint/2010/main" val="335998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5</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p:nvPr/>
        </p:nvCxnSpPr>
        <p:spPr>
          <a:xfrm flipV="1">
            <a:off x="2585523" y="2708920"/>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2</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1</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931" y="1895688"/>
            <a:ext cx="6471801" cy="341435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40" y="1564329"/>
            <a:ext cx="5354042" cy="4077072"/>
          </a:xfrm>
          <a:prstGeom prst="rect">
            <a:avLst/>
          </a:prstGeom>
        </p:spPr>
      </p:pic>
    </p:spTree>
    <p:extLst>
      <p:ext uri="{BB962C8B-B14F-4D97-AF65-F5344CB8AC3E}">
        <p14:creationId xmlns:p14="http://schemas.microsoft.com/office/powerpoint/2010/main" val="778983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195" y="973201"/>
            <a:ext cx="6501783" cy="4490850"/>
          </a:xfrm>
          <a:prstGeom prst="rect">
            <a:avLst/>
          </a:prstGeom>
        </p:spPr>
      </p:pic>
      <p:sp>
        <p:nvSpPr>
          <p:cNvPr id="4" name="文本框 3"/>
          <p:cNvSpPr txBox="1"/>
          <p:nvPr/>
        </p:nvSpPr>
        <p:spPr>
          <a:xfrm>
            <a:off x="1777107" y="5949280"/>
            <a:ext cx="7669728" cy="646331"/>
          </a:xfrm>
          <a:prstGeom prst="rect">
            <a:avLst/>
          </a:prstGeom>
          <a:noFill/>
        </p:spPr>
        <p:txBody>
          <a:bodyPr wrap="none" rtlCol="0">
            <a:spAutoFit/>
          </a:bodyPr>
          <a:lstStyle/>
          <a:p>
            <a:pPr>
              <a:buFont typeface="Arial" pitchFamily="34" charset="0"/>
              <a:buChar char="•"/>
            </a:pPr>
            <a:r>
              <a:rPr lang="en-US" altLang="zh-CN" dirty="0"/>
              <a:t> </a:t>
            </a:r>
            <a:r>
              <a:rPr lang="en-US" altLang="zh-CN" dirty="0" smtClean="0"/>
              <a:t>   </a:t>
            </a:r>
            <a:r>
              <a:rPr lang="en-US" altLang="zh-CN" dirty="0" err="1" smtClean="0"/>
              <a:t>hbase.regionserver.global.memstore.upperLimit</a:t>
            </a:r>
            <a:r>
              <a:rPr lang="zh-CN" altLang="en-US" dirty="0"/>
              <a:t>默认</a:t>
            </a:r>
            <a:r>
              <a:rPr lang="en-US" altLang="zh-CN" dirty="0"/>
              <a:t>40</a:t>
            </a:r>
            <a:r>
              <a:rPr lang="zh-CN" altLang="en-US" dirty="0"/>
              <a:t>％</a:t>
            </a:r>
            <a:r>
              <a:rPr lang="en-US" altLang="zh-CN" dirty="0"/>
              <a:t>----</a:t>
            </a:r>
            <a:r>
              <a:rPr lang="zh-CN" altLang="en-US" dirty="0"/>
              <a:t>全部强制</a:t>
            </a:r>
            <a:r>
              <a:rPr lang="en-US" altLang="zh-CN" dirty="0"/>
              <a:t>flush</a:t>
            </a:r>
          </a:p>
          <a:p>
            <a:pPr marL="285750" indent="-285750">
              <a:buFont typeface="Arial" panose="020B0604020202020204" pitchFamily="34" charset="0"/>
              <a:buChar char="•"/>
            </a:pPr>
            <a:r>
              <a:rPr lang="en-US" altLang="zh-CN" dirty="0" err="1"/>
              <a:t>hbase.regionserver.global.memstore.lowerLimit</a:t>
            </a:r>
            <a:r>
              <a:rPr lang="zh-CN" altLang="en-US" dirty="0"/>
              <a:t>默认</a:t>
            </a:r>
            <a:r>
              <a:rPr lang="en-US" altLang="zh-CN" dirty="0"/>
              <a:t>38% ------</a:t>
            </a:r>
            <a:r>
              <a:rPr lang="zh-CN" altLang="en-US" dirty="0"/>
              <a:t>部分强制</a:t>
            </a:r>
            <a:r>
              <a:rPr lang="en-US" altLang="zh-CN" dirty="0"/>
              <a:t>flush</a:t>
            </a:r>
            <a:endParaRPr lang="zh-CN" altLang="en-US" dirty="0"/>
          </a:p>
        </p:txBody>
      </p:sp>
    </p:spTree>
    <p:extLst>
      <p:ext uri="{BB962C8B-B14F-4D97-AF65-F5344CB8AC3E}">
        <p14:creationId xmlns:p14="http://schemas.microsoft.com/office/powerpoint/2010/main" val="42888056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923330"/>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389" y="1988840"/>
            <a:ext cx="8735644" cy="4486901"/>
          </a:xfrm>
          <a:prstGeom prst="rect">
            <a:avLst/>
          </a:prstGeom>
        </p:spPr>
      </p:pic>
    </p:spTree>
    <p:extLst>
      <p:ext uri="{BB962C8B-B14F-4D97-AF65-F5344CB8AC3E}">
        <p14:creationId xmlns:p14="http://schemas.microsoft.com/office/powerpoint/2010/main" val="9827568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2010487" cy="646331"/>
          </a:xfrm>
          <a:prstGeom prst="rect">
            <a:avLst/>
          </a:prstGeom>
          <a:noFill/>
        </p:spPr>
        <p:txBody>
          <a:bodyPr wrap="none" rtlCol="0">
            <a:spAutoFit/>
          </a:bodyPr>
          <a:lstStyle/>
          <a:p>
            <a:r>
              <a:rPr lang="en-US" altLang="zh-CN" dirty="0" smtClean="0"/>
              <a:t>Compaction</a:t>
            </a:r>
            <a:r>
              <a:rPr lang="zh-CN" altLang="en-US" dirty="0" smtClean="0"/>
              <a:t>：流程</a:t>
            </a:r>
            <a:endParaRPr lang="en-US" altLang="zh-CN" dirty="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6338" y="1690940"/>
            <a:ext cx="5467350" cy="2257425"/>
          </a:xfrm>
          <a:prstGeom prst="rect">
            <a:avLst/>
          </a:prstGeom>
        </p:spPr>
      </p:pic>
      <p:sp>
        <p:nvSpPr>
          <p:cNvPr id="5" name="矩形 4"/>
          <p:cNvSpPr/>
          <p:nvPr/>
        </p:nvSpPr>
        <p:spPr>
          <a:xfrm>
            <a:off x="1129035" y="4365104"/>
            <a:ext cx="10534545" cy="1477328"/>
          </a:xfrm>
          <a:prstGeom prst="rect">
            <a:avLst/>
          </a:prstGeom>
        </p:spPr>
        <p:txBody>
          <a:bodyPr wrap="square">
            <a:spAutoFit/>
          </a:bodyPr>
          <a:lstStyle/>
          <a:p>
            <a:r>
              <a:rPr lang="en-US" altLang="zh-CN" dirty="0"/>
              <a:t>Compaction Check</a:t>
            </a:r>
            <a:r>
              <a:rPr lang="zh-CN" altLang="en-US" dirty="0"/>
              <a:t>时机：</a:t>
            </a:r>
            <a:endParaRPr lang="en-US" altLang="zh-CN" dirty="0"/>
          </a:p>
          <a:p>
            <a:r>
              <a:rPr lang="en-US" altLang="zh-CN" dirty="0"/>
              <a:t> </a:t>
            </a:r>
            <a:r>
              <a:rPr lang="en-US" altLang="zh-CN" dirty="0" smtClean="0"/>
              <a:t>         1.Memstore </a:t>
            </a:r>
            <a:r>
              <a:rPr lang="en-US" altLang="zh-CN" dirty="0"/>
              <a:t>Flush</a:t>
            </a:r>
            <a:r>
              <a:rPr lang="zh-CN" altLang="en-US" dirty="0"/>
              <a:t>后</a:t>
            </a:r>
            <a:r>
              <a:rPr lang="zh-CN" altLang="en-US" dirty="0" smtClean="0"/>
              <a:t>；触发整个</a:t>
            </a:r>
            <a:r>
              <a:rPr lang="en-US" altLang="zh-CN" dirty="0" smtClean="0"/>
              <a:t>region</a:t>
            </a:r>
            <a:r>
              <a:rPr lang="zh-CN" altLang="en-US" dirty="0" smtClean="0"/>
              <a:t>的</a:t>
            </a:r>
            <a:r>
              <a:rPr lang="en-US" altLang="zh-CN" dirty="0" smtClean="0"/>
              <a:t>compaction</a:t>
            </a:r>
            <a:r>
              <a:rPr lang="zh-CN" altLang="en-US" dirty="0" smtClean="0"/>
              <a:t>。</a:t>
            </a:r>
            <a:endParaRPr lang="en-US" altLang="zh-CN" dirty="0"/>
          </a:p>
          <a:p>
            <a:r>
              <a:rPr lang="en-US" altLang="zh-CN" dirty="0" smtClean="0"/>
              <a:t>          2. </a:t>
            </a:r>
            <a:r>
              <a:rPr lang="en-US" altLang="zh-CN" dirty="0" err="1"/>
              <a:t>CompactionChecker</a:t>
            </a:r>
            <a:r>
              <a:rPr lang="zh-CN" altLang="en-US" dirty="0"/>
              <a:t>线程</a:t>
            </a:r>
            <a:r>
              <a:rPr lang="zh-CN" altLang="en-US" dirty="0" smtClean="0"/>
              <a:t>定期检查</a:t>
            </a:r>
            <a:r>
              <a:rPr lang="en-US" altLang="zh-CN" dirty="0" smtClean="0"/>
              <a:t>.(</a:t>
            </a:r>
            <a:r>
              <a:rPr lang="en-US" altLang="zh-CN" dirty="0" err="1" smtClean="0"/>
              <a:t>hbase.server.thread.wakefrequency</a:t>
            </a:r>
            <a:r>
              <a:rPr lang="en-US" altLang="zh-CN" dirty="0" smtClean="0"/>
              <a:t>*</a:t>
            </a:r>
            <a:r>
              <a:rPr lang="en-US" altLang="zh-CN" dirty="0" err="1" smtClean="0"/>
              <a:t>hbase.server.thread.wakefrequency.Multiplier</a:t>
            </a:r>
            <a:r>
              <a:rPr lang="en-US" altLang="zh-CN" dirty="0" smtClean="0"/>
              <a:t> </a:t>
            </a:r>
            <a:r>
              <a:rPr lang="en-US" altLang="zh-CN" dirty="0"/>
              <a:t>= 10000*1000ms</a:t>
            </a:r>
            <a:r>
              <a:rPr lang="en-US" altLang="zh-CN" dirty="0" smtClean="0"/>
              <a:t>)</a:t>
            </a:r>
          </a:p>
          <a:p>
            <a:r>
              <a:rPr lang="en-US" altLang="zh-CN" dirty="0"/>
              <a:t> </a:t>
            </a:r>
            <a:r>
              <a:rPr lang="en-US" altLang="zh-CN" dirty="0" smtClean="0"/>
              <a:t>         3.</a:t>
            </a:r>
            <a:r>
              <a:rPr lang="zh-CN" altLang="en-US" dirty="0"/>
              <a:t>用户调用</a:t>
            </a:r>
            <a:r>
              <a:rPr lang="en-US" altLang="zh-CN" dirty="0"/>
              <a:t>Compaction API</a:t>
            </a:r>
            <a:r>
              <a:rPr lang="zh-CN" altLang="en-US" dirty="0"/>
              <a:t>；</a:t>
            </a:r>
            <a:endParaRPr lang="en-US" altLang="zh-CN" dirty="0"/>
          </a:p>
        </p:txBody>
      </p:sp>
    </p:spTree>
    <p:extLst>
      <p:ext uri="{BB962C8B-B14F-4D97-AF65-F5344CB8AC3E}">
        <p14:creationId xmlns:p14="http://schemas.microsoft.com/office/powerpoint/2010/main" val="12072330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117672"/>
            <a:ext cx="4190571" cy="923330"/>
          </a:xfrm>
          <a:prstGeom prst="rect">
            <a:avLst/>
          </a:prstGeom>
          <a:noFill/>
        </p:spPr>
        <p:txBody>
          <a:bodyPr wrap="none" rtlCol="0">
            <a:spAutoFit/>
          </a:bodyPr>
          <a:lstStyle/>
          <a:p>
            <a:r>
              <a:rPr lang="en-US" altLang="zh-CN" dirty="0" smtClean="0"/>
              <a:t>Compaction</a:t>
            </a:r>
            <a:r>
              <a:rPr lang="zh-CN" altLang="en-US" dirty="0" smtClean="0"/>
              <a:t>触发：</a:t>
            </a:r>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54" y="1722298"/>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1722298"/>
            <a:ext cx="4918932" cy="2553627"/>
          </a:xfrm>
          <a:prstGeom prst="rect">
            <a:avLst/>
          </a:prstGeom>
        </p:spPr>
      </p:pic>
      <p:sp>
        <p:nvSpPr>
          <p:cNvPr id="20" name="TextBox 18"/>
          <p:cNvSpPr txBox="1"/>
          <p:nvPr/>
        </p:nvSpPr>
        <p:spPr>
          <a:xfrm>
            <a:off x="132100" y="4497650"/>
            <a:ext cx="11992386" cy="1477328"/>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Minor </a:t>
            </a:r>
            <a:r>
              <a:rPr lang="en-US" altLang="zh-CN" dirty="0"/>
              <a:t>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smtClean="0"/>
              <a:t>compact</a:t>
            </a:r>
            <a:r>
              <a:rPr lang="zh-CN" altLang="en-US" dirty="0" smtClean="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pPr marL="285750" indent="-285750">
              <a:buFont typeface="Wingdings" panose="05000000000000000000" pitchFamily="2" charset="2"/>
              <a:buChar char="l"/>
            </a:pPr>
            <a:r>
              <a:rPr lang="en-US" altLang="zh-CN" dirty="0" smtClean="0"/>
              <a:t>Major </a:t>
            </a:r>
            <a:r>
              <a:rPr lang="en-US" altLang="zh-CN" dirty="0"/>
              <a:t>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smtClean="0"/>
              <a:t>时间</a:t>
            </a:r>
            <a:r>
              <a:rPr lang="en-US" altLang="zh-CN" dirty="0" smtClean="0"/>
              <a:t>&gt;</a:t>
            </a:r>
            <a:r>
              <a:rPr lang="zh-CN" altLang="en-US" dirty="0"/>
              <a:t>时间间隔（公式</a:t>
            </a:r>
            <a:r>
              <a:rPr lang="en-US" altLang="zh-CN" dirty="0"/>
              <a:t>[7-7*0.5,7+7*0.5] </a:t>
            </a:r>
            <a:r>
              <a:rPr lang="zh-CN" altLang="en-US" dirty="0" smtClean="0"/>
              <a:t>）或者</a:t>
            </a:r>
            <a:r>
              <a:rPr lang="en-US" altLang="zh-CN" dirty="0"/>
              <a:t>Store</a:t>
            </a:r>
            <a:r>
              <a:rPr lang="zh-CN" altLang="en-US" dirty="0"/>
              <a:t>中含有</a:t>
            </a:r>
            <a:r>
              <a:rPr lang="en-US" altLang="zh-CN" dirty="0"/>
              <a:t>Reference</a:t>
            </a:r>
            <a:r>
              <a:rPr lang="zh-CN" altLang="en-US" dirty="0"/>
              <a:t>文件</a:t>
            </a:r>
            <a:endParaRPr lang="en-US" altLang="zh-CN" dirty="0" smtClean="0"/>
          </a:p>
          <a:p>
            <a:r>
              <a:rPr lang="en-US" altLang="zh-CN" dirty="0"/>
              <a:t> </a:t>
            </a:r>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smtClean="0"/>
              <a:t>天）与</a:t>
            </a:r>
            <a:r>
              <a:rPr lang="en-US" altLang="zh-CN" dirty="0" err="1" smtClean="0"/>
              <a:t>hbase.hregion.majorcompaction.jitter</a:t>
            </a:r>
            <a:r>
              <a:rPr lang="zh-CN" altLang="en-US" dirty="0"/>
              <a:t>（</a:t>
            </a:r>
            <a:r>
              <a:rPr lang="zh-CN" altLang="en-US" dirty="0" smtClean="0"/>
              <a:t>默认</a:t>
            </a:r>
            <a:r>
              <a:rPr lang="en-US" altLang="zh-CN" dirty="0" smtClean="0"/>
              <a:t>0.5</a:t>
            </a:r>
            <a:r>
              <a:rPr lang="zh-CN" altLang="en-US" dirty="0"/>
              <a:t>）</a:t>
            </a:r>
            <a:endParaRPr lang="en-US" altLang="zh-CN" dirty="0" smtClean="0"/>
          </a:p>
        </p:txBody>
      </p:sp>
    </p:spTree>
    <p:extLst>
      <p:ext uri="{BB962C8B-B14F-4D97-AF65-F5344CB8AC3E}">
        <p14:creationId xmlns:p14="http://schemas.microsoft.com/office/powerpoint/2010/main" val="20562432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3217" y="2558595"/>
            <a:ext cx="5483553" cy="3088816"/>
          </a:xfrm>
          <a:prstGeom prst="rect">
            <a:avLst/>
          </a:prstGeom>
        </p:spPr>
      </p:pic>
      <p:sp>
        <p:nvSpPr>
          <p:cNvPr id="5" name="文本框 4"/>
          <p:cNvSpPr txBox="1"/>
          <p:nvPr/>
        </p:nvSpPr>
        <p:spPr>
          <a:xfrm>
            <a:off x="1095754" y="1081267"/>
            <a:ext cx="9438481" cy="1477328"/>
          </a:xfrm>
          <a:prstGeom prst="rect">
            <a:avLst/>
          </a:prstGeom>
          <a:noFill/>
        </p:spPr>
        <p:txBody>
          <a:bodyPr wrap="none" rtlCol="0">
            <a:spAutoFit/>
          </a:bodyPr>
          <a:lstStyle/>
          <a:p>
            <a:r>
              <a:rPr lang="en-US" altLang="zh-CN" dirty="0" err="1"/>
              <a:t>HFile</a:t>
            </a:r>
            <a:r>
              <a:rPr lang="zh-CN" altLang="en-US" dirty="0" smtClean="0"/>
              <a:t>选择：</a:t>
            </a:r>
            <a:r>
              <a:rPr lang="en-US" altLang="zh-CN" dirty="0" err="1" smtClean="0"/>
              <a:t>RatioCompactionPolicy</a:t>
            </a:r>
            <a:endParaRPr lang="en-US" altLang="zh-CN" dirty="0" smtClean="0"/>
          </a:p>
          <a:p>
            <a:r>
              <a:rPr lang="en-US" altLang="zh-CN" dirty="0" smtClean="0"/>
              <a:t>	1.</a:t>
            </a:r>
            <a:r>
              <a:rPr lang="zh-CN" altLang="en-US" dirty="0" smtClean="0"/>
              <a:t>排除正在</a:t>
            </a:r>
            <a:r>
              <a:rPr lang="en-US" altLang="zh-CN" dirty="0" smtClean="0"/>
              <a:t>compact</a:t>
            </a:r>
            <a:r>
              <a:rPr lang="zh-CN" altLang="en-US" dirty="0" smtClean="0"/>
              <a:t>的文件。</a:t>
            </a:r>
            <a:endParaRPr lang="en-US" altLang="zh-CN" dirty="0" smtClean="0"/>
          </a:p>
          <a:p>
            <a:r>
              <a:rPr lang="en-US" altLang="zh-CN" dirty="0" smtClean="0"/>
              <a:t>	2.</a:t>
            </a:r>
            <a:r>
              <a:rPr lang="zh-CN" altLang="en-US" dirty="0" smtClean="0"/>
              <a:t>文件</a:t>
            </a:r>
            <a:r>
              <a:rPr lang="zh-CN" altLang="en-US" dirty="0"/>
              <a:t>大小大于</a:t>
            </a:r>
            <a:r>
              <a:rPr lang="en-US" altLang="zh-CN" dirty="0" err="1"/>
              <a:t>hbase.hzstore.compaction.max.size</a:t>
            </a:r>
            <a:r>
              <a:rPr lang="zh-CN" altLang="en-US" dirty="0"/>
              <a:t>（默认</a:t>
            </a:r>
            <a:r>
              <a:rPr lang="en-US" altLang="zh-CN" dirty="0"/>
              <a:t>Long</a:t>
            </a:r>
            <a:r>
              <a:rPr lang="zh-CN" altLang="en-US" dirty="0"/>
              <a:t>最大值），则被</a:t>
            </a:r>
            <a:r>
              <a:rPr lang="zh-CN" altLang="en-US" dirty="0" smtClean="0"/>
              <a:t>排除。</a:t>
            </a:r>
            <a:endParaRPr lang="en-US" altLang="zh-CN" dirty="0" smtClean="0"/>
          </a:p>
          <a:p>
            <a:r>
              <a:rPr lang="en-US" altLang="zh-CN" dirty="0" smtClean="0"/>
              <a:t>	3.</a:t>
            </a:r>
            <a:r>
              <a:rPr lang="zh-CN" altLang="en-US" dirty="0" smtClean="0"/>
              <a:t>判断是否满足</a:t>
            </a:r>
            <a:r>
              <a:rPr lang="en-US" altLang="zh-CN" dirty="0" smtClean="0"/>
              <a:t>major</a:t>
            </a:r>
            <a:r>
              <a:rPr lang="zh-CN" altLang="en-US" dirty="0" smtClean="0"/>
              <a:t>条件若不满足则为</a:t>
            </a:r>
            <a:r>
              <a:rPr lang="en-US" altLang="zh-CN" dirty="0" smtClean="0"/>
              <a:t>minor</a:t>
            </a:r>
            <a:r>
              <a:rPr lang="zh-CN" altLang="en-US" dirty="0" smtClean="0"/>
              <a:t>。</a:t>
            </a:r>
            <a:endParaRPr lang="en-US" altLang="zh-CN" dirty="0" smtClean="0"/>
          </a:p>
          <a:p>
            <a:r>
              <a:rPr lang="en-US" altLang="zh-CN" dirty="0" smtClean="0"/>
              <a:t>	4.</a:t>
            </a:r>
            <a:r>
              <a:rPr lang="zh-CN" altLang="en-US" dirty="0" smtClean="0"/>
              <a:t>选择合并的</a:t>
            </a:r>
            <a:r>
              <a:rPr lang="en-US" altLang="zh-CN" dirty="0" err="1" smtClean="0"/>
              <a:t>Hfiles</a:t>
            </a:r>
            <a:r>
              <a:rPr lang="zh-CN" altLang="en-US" dirty="0" smtClean="0"/>
              <a:t>。</a:t>
            </a:r>
            <a:endParaRPr lang="zh-CN" altLang="en-US" dirty="0"/>
          </a:p>
        </p:txBody>
      </p:sp>
      <p:sp>
        <p:nvSpPr>
          <p:cNvPr id="6" name="文本框 5"/>
          <p:cNvSpPr txBox="1"/>
          <p:nvPr/>
        </p:nvSpPr>
        <p:spPr>
          <a:xfrm>
            <a:off x="1529162" y="5877272"/>
            <a:ext cx="8801961" cy="923330"/>
          </a:xfrm>
          <a:prstGeom prst="rect">
            <a:avLst/>
          </a:prstGeom>
          <a:noFill/>
        </p:spPr>
        <p:txBody>
          <a:bodyPr wrap="none" rtlCol="0">
            <a:spAutoFit/>
          </a:bodyPr>
          <a:lstStyle/>
          <a:p>
            <a:r>
              <a:rPr lang="zh-CN" altLang="en-US" dirty="0" smtClean="0"/>
              <a:t>条件：</a:t>
            </a:r>
            <a:r>
              <a:rPr lang="en-US" altLang="zh-CN" dirty="0" smtClean="0"/>
              <a:t>1.</a:t>
            </a:r>
            <a:r>
              <a:rPr lang="zh-CN" altLang="en-US" dirty="0"/>
              <a:t>当前文件大小 </a:t>
            </a:r>
            <a:r>
              <a:rPr lang="en-US" altLang="zh-CN" dirty="0"/>
              <a:t>&lt; </a:t>
            </a:r>
            <a:r>
              <a:rPr lang="zh-CN" altLang="en-US" dirty="0"/>
              <a:t>比它更新的所有文件大小总和 * </a:t>
            </a:r>
            <a:r>
              <a:rPr lang="en-US" altLang="zh-CN" dirty="0" smtClean="0"/>
              <a:t>ratio</a:t>
            </a:r>
            <a:r>
              <a:rPr lang="zh-CN" altLang="en-US" dirty="0" smtClean="0"/>
              <a:t>。（高峰</a:t>
            </a:r>
            <a:r>
              <a:rPr lang="en-US" altLang="zh-CN" dirty="0" smtClean="0"/>
              <a:t>1.2</a:t>
            </a:r>
            <a:r>
              <a:rPr lang="zh-CN" altLang="en-US" dirty="0" smtClean="0"/>
              <a:t>，非高峰</a:t>
            </a:r>
            <a:r>
              <a:rPr lang="en-US" altLang="zh-CN" dirty="0" smtClean="0"/>
              <a:t>5</a:t>
            </a:r>
            <a:r>
              <a:rPr lang="zh-CN" altLang="en-US" dirty="0" smtClean="0"/>
              <a:t>）</a:t>
            </a:r>
            <a:endParaRPr lang="en-US" altLang="zh-CN" dirty="0" smtClean="0"/>
          </a:p>
          <a:p>
            <a:r>
              <a:rPr lang="en-US" altLang="zh-CN" dirty="0" smtClean="0"/>
              <a:t>                          </a:t>
            </a:r>
            <a:r>
              <a:rPr lang="en-US" altLang="zh-CN" dirty="0" err="1" smtClean="0"/>
              <a:t>hbase.offpeak.start.hour</a:t>
            </a:r>
            <a:r>
              <a:rPr lang="zh-CN" altLang="en-US" dirty="0"/>
              <a:t>和</a:t>
            </a:r>
            <a:r>
              <a:rPr lang="en-US" altLang="zh-CN" dirty="0" err="1" smtClean="0"/>
              <a:t>hbase.offpeak.end.hour</a:t>
            </a:r>
            <a:r>
              <a:rPr lang="zh-CN" altLang="en-US" dirty="0" smtClean="0"/>
              <a:t>设置高峰期。</a:t>
            </a:r>
            <a:endParaRPr lang="en-US" altLang="zh-CN" dirty="0" smtClean="0"/>
          </a:p>
          <a:p>
            <a:r>
              <a:rPr lang="en-US" altLang="zh-CN" dirty="0"/>
              <a:t> </a:t>
            </a:r>
            <a:r>
              <a:rPr lang="en-US" altLang="zh-CN" dirty="0" smtClean="0"/>
              <a:t>            2.</a:t>
            </a:r>
            <a:r>
              <a:rPr lang="zh-CN" altLang="en-US" dirty="0"/>
              <a:t>当前所剩候选文件数 </a:t>
            </a:r>
            <a:r>
              <a:rPr lang="en-US" altLang="zh-CN" dirty="0"/>
              <a:t>&lt;= </a:t>
            </a:r>
            <a:r>
              <a:rPr lang="en-US" altLang="zh-CN" dirty="0" err="1" smtClean="0"/>
              <a:t>hbase.store.compaction.min</a:t>
            </a:r>
            <a:r>
              <a:rPr lang="zh-CN" altLang="en-US" dirty="0" smtClean="0"/>
              <a:t>。</a:t>
            </a:r>
            <a:endParaRPr lang="zh-CN" altLang="en-US" dirty="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sp>
        <p:nvSpPr>
          <p:cNvPr id="5" name="文本框 4"/>
          <p:cNvSpPr txBox="1"/>
          <p:nvPr/>
        </p:nvSpPr>
        <p:spPr>
          <a:xfrm>
            <a:off x="588645" y="1072084"/>
            <a:ext cx="10765526" cy="1780852"/>
          </a:xfrm>
          <a:prstGeom prst="rect">
            <a:avLst/>
          </a:prstGeom>
          <a:noFill/>
        </p:spPr>
        <p:txBody>
          <a:bodyPr wrap="square" rtlCol="0">
            <a:spAutoFit/>
          </a:bodyPr>
          <a:lstStyle/>
          <a:p>
            <a:r>
              <a:rPr lang="zh-CN" altLang="en-US" dirty="0" smtClean="0"/>
              <a:t>选择合适线程池：</a:t>
            </a:r>
            <a:r>
              <a:rPr lang="en-US" altLang="zh-CN" dirty="0" err="1" smtClean="0"/>
              <a:t>CompactSplitThead</a:t>
            </a:r>
            <a:r>
              <a:rPr lang="zh-CN" altLang="en-US" dirty="0" smtClean="0"/>
              <a:t>：</a:t>
            </a:r>
            <a:r>
              <a:rPr lang="en-US" altLang="zh-CN" dirty="0" err="1"/>
              <a:t>largeCompactions</a:t>
            </a:r>
            <a:r>
              <a:rPr lang="zh-CN" altLang="en-US" dirty="0"/>
              <a:t>、</a:t>
            </a:r>
            <a:r>
              <a:rPr lang="en-US" altLang="zh-CN" dirty="0" err="1" smtClean="0"/>
              <a:t>smallCompactions</a:t>
            </a:r>
            <a:r>
              <a:rPr lang="zh-CN" altLang="en-US" dirty="0"/>
              <a:t>、</a:t>
            </a:r>
            <a:r>
              <a:rPr lang="en-US" altLang="zh-CN" dirty="0" smtClean="0"/>
              <a:t>splits</a:t>
            </a:r>
            <a:r>
              <a:rPr lang="zh-CN" altLang="en-US" dirty="0" smtClean="0"/>
              <a:t>等</a:t>
            </a:r>
            <a:endParaRPr lang="en-US" altLang="zh-CN" dirty="0" smtClean="0"/>
          </a:p>
          <a:p>
            <a:endParaRPr lang="en-US" altLang="zh-CN" dirty="0" smtClean="0"/>
          </a:p>
          <a:p>
            <a:r>
              <a:rPr lang="en-US" altLang="zh-CN" dirty="0"/>
              <a:t>	</a:t>
            </a:r>
            <a:r>
              <a:rPr lang="en-US" altLang="zh-CN" dirty="0" smtClean="0"/>
              <a:t>	Compaction</a:t>
            </a:r>
            <a:r>
              <a:rPr lang="zh-CN" altLang="en-US" dirty="0" smtClean="0"/>
              <a:t>文件总大小</a:t>
            </a:r>
            <a:r>
              <a:rPr lang="en-US" altLang="zh-CN" dirty="0"/>
              <a:t>&gt;</a:t>
            </a:r>
            <a:r>
              <a:rPr lang="en-US" altLang="zh-CN" dirty="0" err="1" smtClean="0"/>
              <a:t>hbase.regionserver.thread.compaction.throttle</a:t>
            </a:r>
            <a:r>
              <a:rPr lang="en-US" altLang="zh-CN" dirty="0" smtClean="0"/>
              <a:t>(2.5G)</a:t>
            </a:r>
          </a:p>
          <a:p>
            <a:endParaRPr lang="en-US" altLang="zh-CN" dirty="0"/>
          </a:p>
          <a:p>
            <a:r>
              <a:rPr lang="en-US" altLang="zh-CN" dirty="0" smtClean="0"/>
              <a:t>		</a:t>
            </a:r>
            <a:r>
              <a:rPr lang="en-US" altLang="zh-CN" dirty="0" err="1" smtClean="0"/>
              <a:t>hbase.regionserver.thread.compaction.large</a:t>
            </a:r>
            <a:r>
              <a:rPr lang="zh-CN" altLang="en-US" dirty="0" smtClean="0"/>
              <a:t>配置</a:t>
            </a:r>
            <a:r>
              <a:rPr lang="en-US" altLang="zh-CN" dirty="0" err="1" smtClean="0"/>
              <a:t>largeCompactions</a:t>
            </a:r>
            <a:r>
              <a:rPr lang="en-US" altLang="zh-CN" dirty="0" smtClean="0"/>
              <a:t> </a:t>
            </a:r>
            <a:r>
              <a:rPr lang="zh-CN" altLang="en-US" dirty="0" smtClean="0"/>
              <a:t>线程数</a:t>
            </a:r>
            <a:endParaRPr lang="en-US" altLang="zh-CN" dirty="0" smtClean="0"/>
          </a:p>
          <a:p>
            <a:r>
              <a:rPr lang="en-US" altLang="zh-CN" dirty="0"/>
              <a:t> </a:t>
            </a:r>
            <a:r>
              <a:rPr lang="en-US" altLang="zh-CN" dirty="0" smtClean="0"/>
              <a:t>            </a:t>
            </a:r>
            <a:r>
              <a:rPr lang="zh-CN" altLang="en-US" dirty="0"/>
              <a:t> </a:t>
            </a:r>
            <a:r>
              <a:rPr lang="zh-CN" altLang="en-US" dirty="0" smtClean="0"/>
              <a:t>   </a:t>
            </a:r>
            <a:r>
              <a:rPr lang="en-US" altLang="zh-CN" dirty="0" smtClean="0"/>
              <a:t>		</a:t>
            </a:r>
            <a:r>
              <a:rPr lang="en-US" altLang="zh-CN" dirty="0" err="1" smtClean="0"/>
              <a:t>hbase.regionserver.thread.compaction.small</a:t>
            </a:r>
            <a:r>
              <a:rPr lang="zh-CN" altLang="en-US" dirty="0" smtClean="0"/>
              <a:t>配置</a:t>
            </a:r>
            <a:r>
              <a:rPr lang="en-US" altLang="zh-CN" dirty="0" err="1" smtClean="0"/>
              <a:t>smallCompactions</a:t>
            </a:r>
            <a:r>
              <a:rPr lang="zh-CN" altLang="en-US" dirty="0" smtClean="0"/>
              <a:t>线程数</a:t>
            </a:r>
            <a:endParaRPr lang="zh-CN" altLang="en-US" dirty="0"/>
          </a:p>
        </p:txBody>
      </p:sp>
      <p:sp>
        <p:nvSpPr>
          <p:cNvPr id="7" name="文本框 6"/>
          <p:cNvSpPr txBox="1"/>
          <p:nvPr/>
        </p:nvSpPr>
        <p:spPr>
          <a:xfrm>
            <a:off x="552971" y="3861048"/>
            <a:ext cx="10687669" cy="1754326"/>
          </a:xfrm>
          <a:prstGeom prst="rect">
            <a:avLst/>
          </a:prstGeom>
          <a:noFill/>
        </p:spPr>
        <p:txBody>
          <a:bodyPr wrap="none" rtlCol="0">
            <a:spAutoFit/>
          </a:bodyPr>
          <a:lstStyle/>
          <a:p>
            <a:r>
              <a:rPr lang="zh-CN" altLang="en-US" dirty="0" smtClean="0"/>
              <a:t>执行</a:t>
            </a:r>
            <a:r>
              <a:rPr lang="en-US" altLang="zh-CN" dirty="0" err="1" smtClean="0"/>
              <a:t>HFile</a:t>
            </a:r>
            <a:r>
              <a:rPr lang="zh-CN" altLang="en-US" dirty="0" smtClean="0"/>
              <a:t>文件合并：</a:t>
            </a:r>
            <a:endParaRPr lang="en-US" altLang="zh-CN" dirty="0" smtClean="0"/>
          </a:p>
          <a:p>
            <a:r>
              <a:rPr lang="en-US" altLang="zh-CN" dirty="0" smtClean="0"/>
              <a:t>	1</a:t>
            </a:r>
            <a:r>
              <a:rPr lang="en-US" altLang="zh-CN" dirty="0"/>
              <a:t>. </a:t>
            </a:r>
            <a:r>
              <a:rPr lang="zh-CN" altLang="en-US" dirty="0"/>
              <a:t>分别读出待合并</a:t>
            </a:r>
            <a:r>
              <a:rPr lang="en-US" altLang="zh-CN" dirty="0" err="1"/>
              <a:t>hfile</a:t>
            </a:r>
            <a:r>
              <a:rPr lang="zh-CN" altLang="en-US" dirty="0"/>
              <a:t>文件的</a:t>
            </a:r>
            <a:r>
              <a:rPr lang="en-US" altLang="zh-CN" dirty="0"/>
              <a:t>KV</a:t>
            </a:r>
            <a:r>
              <a:rPr lang="zh-CN" altLang="en-US" dirty="0"/>
              <a:t>，并顺序写到位于</a:t>
            </a:r>
            <a:r>
              <a:rPr lang="en-US" altLang="zh-CN" dirty="0"/>
              <a:t>./</a:t>
            </a:r>
            <a:r>
              <a:rPr lang="en-US" altLang="zh-CN" dirty="0" err="1"/>
              <a:t>tmp</a:t>
            </a:r>
            <a:r>
              <a:rPr lang="zh-CN" altLang="en-US" dirty="0"/>
              <a:t>目录下的临时文件中</a:t>
            </a:r>
          </a:p>
          <a:p>
            <a:r>
              <a:rPr lang="en-US" altLang="zh-CN" dirty="0" smtClean="0"/>
              <a:t>	2</a:t>
            </a:r>
            <a:r>
              <a:rPr lang="en-US" altLang="zh-CN" dirty="0"/>
              <a:t>. </a:t>
            </a:r>
            <a:r>
              <a:rPr lang="zh-CN" altLang="en-US" dirty="0"/>
              <a:t>将临时文件移动到对应</a:t>
            </a:r>
            <a:r>
              <a:rPr lang="en-US" altLang="zh-CN" dirty="0"/>
              <a:t>region</a:t>
            </a:r>
            <a:r>
              <a:rPr lang="zh-CN" altLang="en-US" dirty="0"/>
              <a:t>的数据目录</a:t>
            </a:r>
          </a:p>
          <a:p>
            <a:r>
              <a:rPr lang="en-US" altLang="zh-CN" dirty="0" smtClean="0"/>
              <a:t>	3</a:t>
            </a:r>
            <a:r>
              <a:rPr lang="en-US" altLang="zh-CN" dirty="0"/>
              <a:t>. </a:t>
            </a:r>
            <a:r>
              <a:rPr lang="zh-CN" altLang="en-US" dirty="0"/>
              <a:t>将</a:t>
            </a:r>
            <a:r>
              <a:rPr lang="en-US" altLang="zh-CN" dirty="0"/>
              <a:t>compaction</a:t>
            </a:r>
            <a:r>
              <a:rPr lang="zh-CN" altLang="en-US" dirty="0"/>
              <a:t>的输入文件路径和输出文件路径封装为</a:t>
            </a:r>
            <a:r>
              <a:rPr lang="en-US" altLang="zh-CN" dirty="0"/>
              <a:t>KV</a:t>
            </a:r>
            <a:r>
              <a:rPr lang="zh-CN" altLang="en-US" dirty="0"/>
              <a:t>写入</a:t>
            </a:r>
            <a:r>
              <a:rPr lang="en-US" altLang="zh-CN" dirty="0"/>
              <a:t>WAL</a:t>
            </a:r>
            <a:r>
              <a:rPr lang="zh-CN" altLang="en-US" dirty="0"/>
              <a:t>日志，并打上</a:t>
            </a:r>
            <a:r>
              <a:rPr lang="en-US" altLang="zh-CN" dirty="0"/>
              <a:t>compaction</a:t>
            </a:r>
            <a:r>
              <a:rPr lang="zh-CN" altLang="en-US" dirty="0" smtClean="0"/>
              <a:t>标记</a:t>
            </a:r>
            <a:endParaRPr lang="en-US" altLang="zh-CN" dirty="0"/>
          </a:p>
          <a:p>
            <a:r>
              <a:rPr lang="en-US" altLang="zh-CN" dirty="0" smtClean="0"/>
              <a:t>	4</a:t>
            </a:r>
            <a:r>
              <a:rPr lang="en-US" altLang="zh-CN" dirty="0"/>
              <a:t>. </a:t>
            </a:r>
            <a:r>
              <a:rPr lang="zh-CN" altLang="en-US" dirty="0"/>
              <a:t>将对应</a:t>
            </a:r>
            <a:r>
              <a:rPr lang="en-US" altLang="zh-CN" dirty="0"/>
              <a:t>region</a:t>
            </a:r>
            <a:r>
              <a:rPr lang="zh-CN" altLang="en-US" dirty="0"/>
              <a:t>数据目录下的</a:t>
            </a:r>
            <a:r>
              <a:rPr lang="en-US" altLang="zh-CN" dirty="0"/>
              <a:t>compaction</a:t>
            </a:r>
            <a:r>
              <a:rPr lang="zh-CN" altLang="en-US" dirty="0"/>
              <a:t>输入文件全部删除</a:t>
            </a:r>
          </a:p>
          <a:p>
            <a:endParaRPr lang="zh-CN" altLang="en-US" dirty="0"/>
          </a:p>
        </p:txBody>
      </p:sp>
    </p:spTree>
    <p:extLst>
      <p:ext uri="{BB962C8B-B14F-4D97-AF65-F5344CB8AC3E}">
        <p14:creationId xmlns:p14="http://schemas.microsoft.com/office/powerpoint/2010/main" val="35225618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smtClean="0"/>
              <a:t>Store Compact</a:t>
            </a:r>
            <a:r>
              <a:rPr lang="zh-CN" altLang="en-US" dirty="0"/>
              <a:t>后</a:t>
            </a:r>
            <a:endParaRPr lang="en-US" altLang="zh-CN" dirty="0"/>
          </a:p>
          <a:p>
            <a:pPr marL="342900" indent="-342900">
              <a:buAutoNum type="arabicPeriod"/>
            </a:pPr>
            <a:r>
              <a:rPr lang="en-US" altLang="zh-CN" dirty="0" err="1" smtClean="0"/>
              <a:t>MemStore</a:t>
            </a:r>
            <a:r>
              <a:rPr lang="en-US" altLang="zh-CN" dirty="0" smtClean="0"/>
              <a:t>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1754326"/>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a:t> </a:t>
            </a:r>
            <a:r>
              <a:rPr lang="en-US" altLang="zh-CN" dirty="0" smtClean="0"/>
              <a:t>Prepare</a:t>
            </a:r>
            <a:r>
              <a:rPr lang="zh-CN" altLang="en-US" dirty="0" smtClean="0"/>
              <a:t>：</a:t>
            </a:r>
            <a:r>
              <a:rPr lang="zh-CN" altLang="en-US" dirty="0"/>
              <a:t>整个</a:t>
            </a:r>
            <a:r>
              <a:rPr lang="en-US" altLang="zh-CN" dirty="0"/>
              <a:t>region</a:t>
            </a:r>
            <a:r>
              <a:rPr lang="zh-CN" altLang="en-US" dirty="0"/>
              <a:t>中最大</a:t>
            </a:r>
            <a:r>
              <a:rPr lang="en-US" altLang="zh-CN" dirty="0"/>
              <a:t>store</a:t>
            </a:r>
            <a:r>
              <a:rPr lang="zh-CN" altLang="en-US" dirty="0"/>
              <a:t>中的最大文件中最中心的一个</a:t>
            </a:r>
            <a:r>
              <a:rPr lang="en-US" altLang="zh-CN" dirty="0"/>
              <a:t>block</a:t>
            </a:r>
            <a:r>
              <a:rPr lang="zh-CN" altLang="en-US" dirty="0"/>
              <a:t>的首个</a:t>
            </a:r>
            <a:r>
              <a:rPr lang="en-US" altLang="zh-CN" dirty="0" err="1" smtClean="0"/>
              <a:t>rowkey</a:t>
            </a:r>
            <a:endParaRPr lang="en-US" altLang="zh-CN" dirty="0" smtClean="0"/>
          </a:p>
          <a:p>
            <a:endParaRPr lang="en-US" altLang="zh-CN" dirty="0"/>
          </a:p>
          <a:p>
            <a:r>
              <a:rPr lang="en-US" altLang="zh-CN" dirty="0"/>
              <a:t>bin/</a:t>
            </a:r>
            <a:r>
              <a:rPr lang="en-US" altLang="zh-CN" dirty="0" err="1"/>
              <a:t>hbase</a:t>
            </a:r>
            <a:r>
              <a:rPr lang="en-US" altLang="zh-CN" dirty="0"/>
              <a:t> </a:t>
            </a:r>
            <a:r>
              <a:rPr lang="en-US" altLang="zh-CN" dirty="0" err="1"/>
              <a:t>org.apache.hadoop.hbase.io.hfile.HFile</a:t>
            </a:r>
            <a:r>
              <a:rPr lang="en-US" altLang="zh-CN" dirty="0"/>
              <a:t> -f /</a:t>
            </a:r>
            <a:r>
              <a:rPr lang="en-US" altLang="zh-CN" dirty="0" err="1"/>
              <a:t>hbase_root</a:t>
            </a:r>
            <a:r>
              <a:rPr lang="en-US" altLang="zh-CN" dirty="0"/>
              <a:t>/t_lisa1/787ce41dabb55075935e7060583ae6af/cf_1/e541b8a04f224e869166ee43783bd8d0 -v -m -p</a:t>
            </a:r>
            <a:endParaRPr lang="zh-CN" altLang="en-US" dirty="0"/>
          </a:p>
          <a:p>
            <a:r>
              <a:rPr lang="en-US" altLang="zh-CN" dirty="0" smtClean="0"/>
              <a:t>       </a:t>
            </a:r>
            <a:endParaRPr lang="en-US" altLang="zh-CN"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235" y="2708920"/>
            <a:ext cx="5391902" cy="3982006"/>
          </a:xfrm>
          <a:prstGeom prst="rect">
            <a:avLst/>
          </a:prstGeom>
        </p:spPr>
      </p:pic>
    </p:spTree>
    <p:extLst>
      <p:ext uri="{BB962C8B-B14F-4D97-AF65-F5344CB8AC3E}">
        <p14:creationId xmlns:p14="http://schemas.microsoft.com/office/powerpoint/2010/main" val="2873604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262979"/>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a:t>
            </a:r>
            <a:endParaRPr lang="en-US" altLang="zh-CN" sz="1400" dirty="0" smtClean="0"/>
          </a:p>
          <a:p>
            <a:r>
              <a:rPr lang="en-US" altLang="zh-CN" sz="1400" smtClean="0"/>
              <a:t>9.</a:t>
            </a:r>
            <a:r>
              <a:rPr lang="zh-CN" altLang="en-US" sz="140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923330"/>
          </a:xfrm>
          <a:prstGeom prst="rect">
            <a:avLst/>
          </a:prstGeom>
          <a:noFill/>
        </p:spPr>
        <p:txBody>
          <a:bodyPr wrap="square" rtlCol="0">
            <a:spAutoFit/>
          </a:bodyPr>
          <a:lstStyle/>
          <a:p>
            <a:r>
              <a:rPr lang="en-US" altLang="zh-CN" dirty="0" smtClean="0"/>
              <a:t>Reference</a:t>
            </a:r>
            <a:r>
              <a:rPr lang="zh-CN" altLang="en-US" dirty="0" smtClean="0"/>
              <a:t>：主要</a:t>
            </a:r>
            <a:r>
              <a:rPr lang="zh-CN" altLang="en-US" dirty="0"/>
              <a:t>有两部分构成：其一是切分点</a:t>
            </a:r>
            <a:r>
              <a:rPr lang="en-US" altLang="zh-CN" dirty="0" err="1"/>
              <a:t>splitkey</a:t>
            </a:r>
            <a:r>
              <a:rPr lang="zh-CN" altLang="en-US" dirty="0"/>
              <a:t>，其二是一个</a:t>
            </a:r>
            <a:r>
              <a:rPr lang="en-US" altLang="zh-CN" dirty="0" err="1"/>
              <a:t>boolean</a:t>
            </a:r>
            <a:r>
              <a:rPr lang="zh-CN" altLang="en-US" dirty="0"/>
              <a:t>类型的变量（</a:t>
            </a:r>
            <a:r>
              <a:rPr lang="en-US" altLang="zh-CN" dirty="0"/>
              <a:t>true</a:t>
            </a:r>
            <a:r>
              <a:rPr lang="zh-CN" altLang="en-US" dirty="0"/>
              <a:t>或者</a:t>
            </a:r>
            <a:r>
              <a:rPr lang="en-US" altLang="zh-CN" dirty="0"/>
              <a:t>false</a:t>
            </a:r>
            <a:r>
              <a:rPr lang="zh-CN" altLang="en-US" dirty="0"/>
              <a:t>），</a:t>
            </a:r>
            <a:r>
              <a:rPr lang="en-US" altLang="zh-CN" dirty="0"/>
              <a:t>true</a:t>
            </a:r>
            <a:r>
              <a:rPr lang="zh-CN" altLang="en-US" dirty="0"/>
              <a:t>表示该</a:t>
            </a:r>
            <a:r>
              <a:rPr lang="en-US" altLang="zh-CN" dirty="0"/>
              <a:t>reference</a:t>
            </a:r>
            <a:r>
              <a:rPr lang="zh-CN" altLang="en-US" dirty="0"/>
              <a:t>文件引用的是父文件的上半部分（</a:t>
            </a:r>
            <a:r>
              <a:rPr lang="en-US" altLang="zh-CN" dirty="0"/>
              <a:t>top</a:t>
            </a:r>
            <a:r>
              <a:rPr lang="zh-CN" altLang="en-US" dirty="0"/>
              <a:t>），而</a:t>
            </a:r>
            <a:r>
              <a:rPr lang="en-US" altLang="zh-CN" dirty="0"/>
              <a:t>false</a:t>
            </a:r>
            <a:r>
              <a:rPr lang="zh-CN" altLang="en-US" dirty="0"/>
              <a:t>表示引用的是下半部分 （</a:t>
            </a:r>
            <a:r>
              <a:rPr lang="en-US" altLang="zh-CN" dirty="0"/>
              <a:t>bottom</a:t>
            </a:r>
            <a:r>
              <a:rPr lang="zh-CN" altLang="en-US" dirty="0"/>
              <a:t>）</a:t>
            </a:r>
            <a:endParaRPr lang="en-US" alt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878" y="3645024"/>
            <a:ext cx="4247619" cy="771429"/>
          </a:xfrm>
          <a:prstGeom prst="rect">
            <a:avLst/>
          </a:prstGeom>
        </p:spPr>
      </p:pic>
    </p:spTree>
    <p:extLst>
      <p:ext uri="{BB962C8B-B14F-4D97-AF65-F5344CB8AC3E}">
        <p14:creationId xmlns:p14="http://schemas.microsoft.com/office/powerpoint/2010/main" val="13403707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369332"/>
          </a:xfrm>
          <a:prstGeom prst="rect">
            <a:avLst/>
          </a:prstGeom>
          <a:noFill/>
        </p:spPr>
        <p:txBody>
          <a:bodyPr wrap="square" rtlCol="0">
            <a:spAutoFit/>
          </a:bodyPr>
          <a:lstStyle/>
          <a:p>
            <a:r>
              <a:rPr lang="en-US" altLang="zh-CN" dirty="0" err="1" smtClean="0"/>
              <a:t>Rallback</a:t>
            </a:r>
            <a:r>
              <a:rPr lang="zh-CN" altLang="en-US" dirty="0" smtClean="0"/>
              <a:t>：</a:t>
            </a:r>
            <a:endParaRPr lang="en-US" alt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235" y="1769394"/>
            <a:ext cx="6574198" cy="4683942"/>
          </a:xfrm>
          <a:prstGeom prst="rect">
            <a:avLst/>
          </a:prstGeom>
        </p:spPr>
      </p:pic>
    </p:spTree>
    <p:extLst>
      <p:ext uri="{BB962C8B-B14F-4D97-AF65-F5344CB8AC3E}">
        <p14:creationId xmlns:p14="http://schemas.microsoft.com/office/powerpoint/2010/main" val="2043263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966" y="1672784"/>
            <a:ext cx="9963243" cy="3512432"/>
          </a:xfrm>
          <a:prstGeom prst="rect">
            <a:avLst/>
          </a:prstGeom>
        </p:spPr>
      </p:pic>
    </p:spTree>
    <p:extLst>
      <p:ext uri="{BB962C8B-B14F-4D97-AF65-F5344CB8AC3E}">
        <p14:creationId xmlns:p14="http://schemas.microsoft.com/office/powerpoint/2010/main" val="20820295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337226" cy="369332"/>
          </a:xfrm>
          <a:prstGeom prst="rect">
            <a:avLst/>
          </a:prstGeom>
          <a:noFill/>
        </p:spPr>
        <p:txBody>
          <a:bodyPr wrap="none" rtlCol="0">
            <a:spAutoFit/>
          </a:bodyPr>
          <a:lstStyle/>
          <a:p>
            <a:r>
              <a:rPr lang="en-US" altLang="zh-CN" dirty="0" smtClean="0"/>
              <a:t>  </a:t>
            </a:r>
            <a:r>
              <a:rPr lang="en-US" altLang="zh-CN" dirty="0" err="1" smtClean="0"/>
              <a:t>HBase</a:t>
            </a:r>
            <a:r>
              <a:rPr lang="zh-CN" altLang="en-US" dirty="0" smtClean="0"/>
              <a:t>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smtClean="0"/>
              <a:t>、</a:t>
            </a:r>
            <a:r>
              <a:rPr lang="en-US" altLang="zh-CN" dirty="0" smtClean="0"/>
              <a:t>columns</a:t>
            </a:r>
            <a:r>
              <a:rPr lang="zh-CN" altLang="en-US" dirty="0" smtClean="0"/>
              <a:t>、</a:t>
            </a:r>
            <a:r>
              <a:rPr lang="en-US" altLang="zh-CN" dirty="0" err="1" smtClean="0"/>
              <a:t>TimeStamp</a:t>
            </a:r>
            <a:r>
              <a:rPr lang="en-US" altLang="zh-CN" dirty="0"/>
              <a:t>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3789</Words>
  <Application>Microsoft Office PowerPoint</Application>
  <PresentationFormat>自定义</PresentationFormat>
  <Paragraphs>597</Paragraphs>
  <Slides>39</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365</cp:revision>
  <dcterms:created xsi:type="dcterms:W3CDTF">2015-10-14T02:42:14Z</dcterms:created>
  <dcterms:modified xsi:type="dcterms:W3CDTF">2017-11-14T12:04:20Z</dcterms:modified>
</cp:coreProperties>
</file>