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Default Extension="xlsx" ContentType="application/vnd.openxmlformats-officedocument.spreadsheetml.sheet"/>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charts/style1.xml" ContentType="application/vnd.ms-office.chart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Default Extension="wdp" ContentType="image/vnd.ms-photo"/>
  <Override PartName="/ppt/charts/colors1.xml" ContentType="application/vnd.ms-office.chartcolorstyl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99" r:id="rId2"/>
    <p:sldId id="333" r:id="rId3"/>
    <p:sldId id="256" r:id="rId4"/>
    <p:sldId id="334" r:id="rId5"/>
    <p:sldId id="302" r:id="rId6"/>
    <p:sldId id="339" r:id="rId7"/>
    <p:sldId id="340" r:id="rId8"/>
    <p:sldId id="341" r:id="rId9"/>
    <p:sldId id="342" r:id="rId10"/>
    <p:sldId id="343" r:id="rId11"/>
    <p:sldId id="344" r:id="rId12"/>
    <p:sldId id="347" r:id="rId13"/>
    <p:sldId id="345" r:id="rId14"/>
    <p:sldId id="346" r:id="rId15"/>
    <p:sldId id="348" r:id="rId16"/>
    <p:sldId id="349" r:id="rId17"/>
    <p:sldId id="335" r:id="rId18"/>
    <p:sldId id="313" r:id="rId19"/>
    <p:sldId id="336" r:id="rId20"/>
    <p:sldId id="329" r:id="rId21"/>
    <p:sldId id="337" r:id="rId22"/>
    <p:sldId id="338" r:id="rId23"/>
    <p:sldId id="295" r:id="rId24"/>
  </p:sldIdLst>
  <p:sldSz cx="12195175"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15:clr>
            <a:srgbClr val="A4A3A4"/>
          </p15:clr>
        </p15:guide>
        <p15:guide id="2" pos="76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00"/>
    <a:srgbClr val="D9D9D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90" autoAdjust="0"/>
    <p:restoredTop sz="83673" autoAdjust="0"/>
  </p:normalViewPr>
  <p:slideViewPr>
    <p:cSldViewPr showGuides="1">
      <p:cViewPr>
        <p:scale>
          <a:sx n="60" d="100"/>
          <a:sy n="60" d="100"/>
        </p:scale>
        <p:origin x="-1164" y="-18"/>
      </p:cViewPr>
      <p:guideLst>
        <p:guide orient="horz"/>
        <p:guide pos="7681"/>
      </p:guideLst>
    </p:cSldViewPr>
  </p:slideViewPr>
  <p:notesTextViewPr>
    <p:cViewPr>
      <p:scale>
        <a:sx n="1" d="1"/>
        <a:sy n="1" d="1"/>
      </p:scale>
      <p:origin x="0" y="0"/>
    </p:cViewPr>
  </p:notesTextViewPr>
  <p:sorterViewPr>
    <p:cViewPr>
      <p:scale>
        <a:sx n="90" d="100"/>
        <a:sy n="9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___11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chart>
    <c:autoTitleDeleted val="1"/>
    <c:plotArea>
      <c:layout/>
      <c:pieChart>
        <c:varyColors val="1"/>
        <c:ser>
          <c:idx val="0"/>
          <c:order val="0"/>
          <c:tx>
            <c:strRef>
              <c:f>Sheet1!$B$1</c:f>
              <c:strCache>
                <c:ptCount val="1"/>
                <c:pt idx="0">
                  <c:v>比例</c:v>
                </c:pt>
              </c:strCache>
            </c:strRef>
          </c:tx>
          <c:explosion val="4"/>
          <c:dPt>
            <c:idx val="0"/>
            <c:spPr>
              <a:solidFill>
                <a:schemeClr val="accent2"/>
              </a:solidFill>
              <a:ln>
                <a:noFill/>
              </a:ln>
              <a:effectLst>
                <a:outerShdw blurRad="317500" algn="ctr" rotWithShape="0">
                  <a:prstClr val="black">
                    <a:alpha val="25000"/>
                  </a:prstClr>
                </a:outerShdw>
              </a:effectLst>
            </c:spPr>
          </c:dPt>
          <c:dPt>
            <c:idx val="1"/>
            <c:spPr>
              <a:solidFill>
                <a:schemeClr val="accent4"/>
              </a:solidFill>
              <a:ln>
                <a:noFill/>
              </a:ln>
              <a:effectLst>
                <a:outerShdw blurRad="317500" algn="ctr" rotWithShape="0">
                  <a:prstClr val="black">
                    <a:alpha val="25000"/>
                  </a:prstClr>
                </a:outerShdw>
              </a:effectLst>
            </c:spPr>
          </c:dPt>
          <c:dPt>
            <c:idx val="2"/>
            <c:spPr>
              <a:solidFill>
                <a:schemeClr val="accent6"/>
              </a:solidFill>
              <a:ln>
                <a:noFill/>
              </a:ln>
              <a:effectLst>
                <a:outerShdw blurRad="317500" algn="ctr" rotWithShape="0">
                  <a:prstClr val="black">
                    <a:alpha val="25000"/>
                  </a:prstClr>
                </a:outerShdw>
              </a:effectLst>
            </c:spPr>
          </c:dPt>
          <c:dPt>
            <c:idx val="3"/>
            <c:spPr>
              <a:solidFill>
                <a:schemeClr val="accent2">
                  <a:lumMod val="60000"/>
                </a:schemeClr>
              </a:solidFill>
              <a:ln>
                <a:noFill/>
              </a:ln>
              <a:effectLst>
                <a:outerShdw blurRad="317500" algn="ctr" rotWithShape="0">
                  <a:prstClr val="black">
                    <a:alpha val="25000"/>
                  </a:prstClr>
                </a:outerShdw>
              </a:effectLst>
            </c:spPr>
          </c:dPt>
          <c:dPt>
            <c:idx val="4"/>
            <c:spPr>
              <a:solidFill>
                <a:schemeClr val="accent4">
                  <a:lumMod val="60000"/>
                </a:schemeClr>
              </a:solidFill>
              <a:ln>
                <a:noFill/>
              </a:ln>
              <a:effectLst>
                <a:outerShdw blurRad="317500" algn="ctr" rotWithShape="0">
                  <a:prstClr val="black">
                    <a:alpha val="25000"/>
                  </a:prstClr>
                </a:outerShdw>
              </a:effectLst>
            </c:spPr>
          </c:dPt>
          <c:dLbls>
            <c:dLbl>
              <c:idx val="0"/>
              <c:layout>
                <c:manualLayout>
                  <c:x val="-0.10750204848030906"/>
                  <c:y val="0.18053401929370108"/>
                </c:manualLayout>
              </c:layout>
              <c:tx>
                <c:rich>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fld id="{486B6C73-4517-4DA5-AAFE-4ED7BB8377F4}" type="CATEGORYNAME">
                      <a:rPr lang="zh-CN" altLang="en-US"/>
                      <a:pPr>
                        <a:defRPr sz="1197" b="1" i="0" u="none" strike="noStrike" kern="1200" baseline="0">
                          <a:solidFill>
                            <a:schemeClr val="lt1"/>
                          </a:solidFill>
                          <a:latin typeface="+mn-lt"/>
                          <a:ea typeface="+mn-ea"/>
                          <a:cs typeface="+mn-cs"/>
                        </a:defRPr>
                      </a:pPr>
                      <a:t>[类别名称]</a:t>
                    </a:fld>
                    <a:r>
                      <a:rPr lang="zh-CN" altLang="en-US" baseline="0"/>
                      <a:t>
</a:t>
                    </a:r>
                  </a:p>
                </c:rich>
              </c:tx>
              <c:spPr>
                <a:noFill/>
                <a:ln>
                  <a:noFill/>
                </a:ln>
                <a:effectLst/>
              </c:spPr>
              <c:dLblPos val="bestFit"/>
              <c:showCatName val="1"/>
              <c:showPercent val="1"/>
              <c:extLst>
                <c:ext xmlns:c15="http://schemas.microsoft.com/office/drawing/2012/chart" uri="{CE6537A1-D6FC-4f65-9D91-7224C49458BB}">
                  <c15:layout>
                    <c:manualLayout>
                      <c:w val="9.491538639239494E-2"/>
                      <c:h val="6.066945557145826E-2"/>
                    </c:manualLayout>
                  </c15:layout>
                  <c15:dlblFieldTable/>
                  <c15:showDataLabelsRange val="0"/>
                </c:ext>
              </c:extLst>
            </c:dLbl>
            <c:dLbl>
              <c:idx val="1"/>
              <c:layout>
                <c:manualLayout>
                  <c:x val="-0.16936352711051531"/>
                  <c:y val="-9.9796859793942011E-2"/>
                </c:manualLayout>
              </c:layout>
              <c:tx>
                <c:rich>
                  <a:bodyPr/>
                  <a:lstStyle/>
                  <a:p>
                    <a:fld id="{A39C6C29-3DC0-46DE-9576-A130E3F10897}" type="CATEGORYNAME">
                      <a:rPr lang="zh-CN" altLang="en-US" smtClean="0"/>
                      <a:pPr/>
                      <a:t>[类别名称]</a:t>
                    </a:fld>
                    <a:endParaRPr lang="zh-CN" altLang="en-US"/>
                  </a:p>
                </c:rich>
              </c:tx>
              <c:dLblPos val="bestFit"/>
              <c:showCatName val="1"/>
              <c:showPercent val="1"/>
              <c:extLst>
                <c:ext xmlns:c15="http://schemas.microsoft.com/office/drawing/2012/chart" uri="{CE6537A1-D6FC-4f65-9D91-7224C49458BB}">
                  <c15:layout/>
                  <c15:dlblFieldTable/>
                  <c15:showDataLabelsRange val="0"/>
                </c:ext>
              </c:extLst>
            </c:dLbl>
            <c:dLbl>
              <c:idx val="2"/>
              <c:layout>
                <c:manualLayout>
                  <c:x val="-8.7786384597805956E-3"/>
                  <c:y val="-0.23795233156498502"/>
                </c:manualLayout>
              </c:layout>
              <c:tx>
                <c:rich>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fld id="{5B528DAB-8A1C-47A7-9E24-11B642C97795}" type="CATEGORYNAME">
                      <a:rPr lang="zh-CN" altLang="en-US"/>
                      <a:pPr>
                        <a:defRPr sz="1197" b="1" i="0" u="none" strike="noStrike" kern="1200" baseline="0">
                          <a:solidFill>
                            <a:schemeClr val="lt1"/>
                          </a:solidFill>
                          <a:latin typeface="+mn-lt"/>
                          <a:ea typeface="+mn-ea"/>
                          <a:cs typeface="+mn-cs"/>
                        </a:defRPr>
                      </a:pPr>
                      <a:t>[类别名称]</a:t>
                    </a:fld>
                    <a:r>
                      <a:rPr lang="zh-CN" altLang="en-US" baseline="0"/>
                      <a:t>
</a:t>
                    </a:r>
                  </a:p>
                </c:rich>
              </c:tx>
              <c:spPr>
                <a:noFill/>
                <a:ln>
                  <a:noFill/>
                </a:ln>
                <a:effectLst/>
              </c:spPr>
              <c:dLblPos val="bestFit"/>
              <c:showCatName val="1"/>
              <c:showPercent val="1"/>
              <c:extLst>
                <c:ext xmlns:c15="http://schemas.microsoft.com/office/drawing/2012/chart" uri="{CE6537A1-D6FC-4f65-9D91-7224C49458BB}">
                  <c15:layout>
                    <c:manualLayout>
                      <c:w val="9.491538639239494E-2"/>
                      <c:h val="6.3677361152591525E-2"/>
                    </c:manualLayout>
                  </c15:layout>
                  <c15:dlblFieldTable/>
                  <c15:showDataLabelsRange val="0"/>
                </c:ext>
              </c:extLst>
            </c:dLbl>
            <c:dLbl>
              <c:idx val="3"/>
              <c:layout>
                <c:manualLayout>
                  <c:x val="0.13401160254823075"/>
                  <c:y val="-6.6854372606553955E-2"/>
                </c:manualLayout>
              </c:layout>
              <c:tx>
                <c:rich>
                  <a:bodyPr/>
                  <a:lstStyle/>
                  <a:p>
                    <a:fld id="{01EACE59-624C-49CB-AAD0-D26F29C4C60C}" type="CATEGORYNAME">
                      <a:rPr lang="zh-CN" altLang="en-US" smtClean="0"/>
                      <a:pPr/>
                      <a:t>[类别名称]</a:t>
                    </a:fld>
                    <a:endParaRPr lang="zh-CN" altLang="en-US"/>
                  </a:p>
                </c:rich>
              </c:tx>
              <c:dLblPos val="bestFit"/>
              <c:showCatName val="1"/>
              <c:showPercent val="1"/>
              <c:extLst>
                <c:ext xmlns:c15="http://schemas.microsoft.com/office/drawing/2012/chart" uri="{CE6537A1-D6FC-4f65-9D91-7224C49458BB}">
                  <c15:layout/>
                  <c15:dlblFieldTable/>
                  <c15:showDataLabelsRange val="0"/>
                </c:ext>
              </c:extLst>
            </c:dLbl>
            <c:dLbl>
              <c:idx val="4"/>
              <c:layout>
                <c:manualLayout>
                  <c:x val="9.4763729034614524E-2"/>
                  <c:y val="0.18053401929370108"/>
                </c:manualLayout>
              </c:layout>
              <c:tx>
                <c:rich>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fld id="{6A78ED87-67AA-4331-8FF2-3B62EB884D17}" type="CATEGORYNAME">
                      <a:rPr lang="zh-CN" altLang="en-US"/>
                      <a:pPr>
                        <a:defRPr sz="1197" b="1" i="0" u="none" strike="noStrike" kern="1200" baseline="0">
                          <a:solidFill>
                            <a:schemeClr val="lt1"/>
                          </a:solidFill>
                          <a:latin typeface="+mn-lt"/>
                          <a:ea typeface="+mn-ea"/>
                          <a:cs typeface="+mn-cs"/>
                        </a:defRPr>
                      </a:pPr>
                      <a:t>[类别名称]</a:t>
                    </a:fld>
                    <a:r>
                      <a:rPr lang="zh-CN" altLang="en-US" baseline="0"/>
                      <a:t>
</a:t>
                    </a:r>
                  </a:p>
                </c:rich>
              </c:tx>
              <c:spPr>
                <a:noFill/>
                <a:ln>
                  <a:noFill/>
                </a:ln>
                <a:effectLst/>
              </c:spPr>
              <c:dLblPos val="bestFit"/>
              <c:showCatName val="1"/>
              <c:showPercent val="1"/>
              <c:extLst>
                <c:ext xmlns:c15="http://schemas.microsoft.com/office/drawing/2012/chart" uri="{CE6537A1-D6FC-4f65-9D91-7224C49458BB}">
                  <c15:layout>
                    <c:manualLayout>
                      <c:w val="5.2724917746274892E-2"/>
                      <c:h val="6.066945557145826E-2"/>
                    </c:manualLayout>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CN"/>
              </a:p>
            </c:txPr>
            <c:dLblPos val="inEnd"/>
            <c:showCatName val="1"/>
            <c:showPercent val="1"/>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海量存储</c:v>
                </c:pt>
                <c:pt idx="1">
                  <c:v>列式存储</c:v>
                </c:pt>
                <c:pt idx="2">
                  <c:v>极易扩展</c:v>
                </c:pt>
                <c:pt idx="3">
                  <c:v>高并发</c:v>
                </c:pt>
                <c:pt idx="4">
                  <c:v>稀疏</c:v>
                </c:pt>
              </c:strCache>
            </c:strRef>
          </c:cat>
          <c:val>
            <c:numRef>
              <c:f>Sheet1!$B$2:$B$6</c:f>
              <c:numCache>
                <c:formatCode>General</c:formatCode>
                <c:ptCount val="5"/>
                <c:pt idx="0">
                  <c:v>2</c:v>
                </c:pt>
                <c:pt idx="1">
                  <c:v>2</c:v>
                </c:pt>
                <c:pt idx="2">
                  <c:v>2</c:v>
                </c:pt>
                <c:pt idx="3">
                  <c:v>2</c:v>
                </c:pt>
                <c:pt idx="4">
                  <c:v>2</c:v>
                </c:pt>
              </c:numCache>
            </c:numRef>
          </c:val>
        </c:ser>
        <c:dLbls>
          <c:showPercent val="1"/>
        </c:dLbls>
        <c:firstSliceAng val="0"/>
      </c:pieChart>
      <c:spPr>
        <a:noFill/>
        <a:ln>
          <a:noFill/>
        </a:ln>
        <a:effectLst/>
      </c:spPr>
    </c:plotArea>
    <c:plotVisOnly val="1"/>
    <c:dispBlanksAs val="zero"/>
  </c:chart>
  <c:spPr>
    <a:noFill/>
    <a:ln w="9525" cap="flat" cmpd="sng" algn="ctr">
      <a:solidFill>
        <a:schemeClr val="dk1">
          <a:lumMod val="15000"/>
          <a:lumOff val="85000"/>
        </a:schemeClr>
      </a:solidFill>
      <a:round/>
    </a:ln>
    <a:effectLst/>
  </c:spPr>
  <c:txPr>
    <a:bodyPr/>
    <a:lstStyle/>
    <a:p>
      <a:pPr>
        <a:defRPr/>
      </a:pPr>
      <a:endParaRPr lang="zh-CN"/>
    </a:p>
  </c:txPr>
  <c:externalData r:id="rId1"/>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80D8DE-B889-4A96-A1AC-C1227D6FFE51}"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zh-CN" altLang="en-US"/>
        </a:p>
      </dgm:t>
    </dgm:pt>
    <dgm:pt modelId="{DF711FCA-F833-4FFA-A00B-95FB330F3863}">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2000" dirty="0" err="1" smtClean="0"/>
            <a:t>Hbase</a:t>
          </a:r>
          <a:endParaRPr lang="zh-CN" altLang="en-US" sz="2000" dirty="0"/>
        </a:p>
      </dgm:t>
    </dgm:pt>
    <dgm:pt modelId="{0ECA1811-9B46-493A-89AD-0172CB67EE75}" type="parTrans" cxnId="{A35FADA9-B047-43B0-9A9A-AF7D51C2F6C4}">
      <dgm:prSet/>
      <dgm:spPr/>
      <dgm:t>
        <a:bodyPr/>
        <a:lstStyle/>
        <a:p>
          <a:endParaRPr lang="zh-CN" altLang="en-US"/>
        </a:p>
      </dgm:t>
    </dgm:pt>
    <dgm:pt modelId="{D3A5C3D9-97F2-4E13-A2F2-3548EF4792E1}" type="sibTrans" cxnId="{A35FADA9-B047-43B0-9A9A-AF7D51C2F6C4}">
      <dgm:prSet/>
      <dgm:spPr/>
      <dgm:t>
        <a:bodyPr/>
        <a:lstStyle/>
        <a:p>
          <a:endParaRPr lang="zh-CN" altLang="en-US"/>
        </a:p>
      </dgm:t>
    </dgm:pt>
    <dgm:pt modelId="{FB722BE6-A4DE-4F3C-912A-1994C03A7890}">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2000" dirty="0" smtClean="0"/>
            <a:t>Data</a:t>
          </a:r>
          <a:endParaRPr lang="zh-CN" altLang="en-US" sz="2000" dirty="0"/>
        </a:p>
      </dgm:t>
    </dgm:pt>
    <dgm:pt modelId="{78632F65-7BA2-43AF-A5C0-848B347C80A2}" type="parTrans" cxnId="{1AEC10D1-23D6-4210-8819-5603504B4D6F}">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96BEEA0C-0E9A-44FB-AD8D-911D4F47A49D}" type="sibTrans" cxnId="{1AEC10D1-23D6-4210-8819-5603504B4D6F}">
      <dgm:prSet/>
      <dgm:spPr/>
      <dgm:t>
        <a:bodyPr/>
        <a:lstStyle/>
        <a:p>
          <a:endParaRPr lang="zh-CN" altLang="en-US"/>
        </a:p>
      </dgm:t>
    </dgm:pt>
    <dgm:pt modelId="{55ABE364-9813-4327-95FD-D953A9B50271}">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2000" dirty="0" err="1" smtClean="0"/>
            <a:t>Hbase</a:t>
          </a:r>
          <a:endParaRPr lang="zh-CN" altLang="en-US" sz="2000" dirty="0"/>
        </a:p>
      </dgm:t>
    </dgm:pt>
    <dgm:pt modelId="{4C46C7C2-EFAF-44CB-AE3E-A3982D8564EF}" type="parTrans" cxnId="{A1DD4EAE-DC8E-46A0-A92C-62EE6DAB4FA5}">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AF7B0077-DA65-463D-B9E6-E7FD74DCF39E}" type="sibTrans" cxnId="{A1DD4EAE-DC8E-46A0-A92C-62EE6DAB4FA5}">
      <dgm:prSet/>
      <dgm:spPr/>
      <dgm:t>
        <a:bodyPr/>
        <a:lstStyle/>
        <a:p>
          <a:endParaRPr lang="zh-CN" altLang="en-US"/>
        </a:p>
      </dgm:t>
    </dgm:pt>
    <dgm:pt modelId="{AFFB6A0B-F428-4ED9-AE65-4BC4384FD24B}">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2000" dirty="0" smtClean="0"/>
            <a:t>default</a:t>
          </a:r>
          <a:endParaRPr lang="zh-CN" altLang="en-US" sz="2000" dirty="0"/>
        </a:p>
      </dgm:t>
    </dgm:pt>
    <dgm:pt modelId="{DE9D9B06-6325-4591-AF68-944CF2D1FF1E}" type="parTrans" cxnId="{CFD57632-0354-4077-A7F1-453D9992DC08}">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FE47CF49-F5D7-4DD6-8DB0-FF629813DCA6}" type="sibTrans" cxnId="{CFD57632-0354-4077-A7F1-453D9992DC08}">
      <dgm:prSet/>
      <dgm:spPr/>
      <dgm:t>
        <a:bodyPr/>
        <a:lstStyle/>
        <a:p>
          <a:endParaRPr lang="zh-CN" altLang="en-US"/>
        </a:p>
      </dgm:t>
    </dgm:pt>
    <dgm:pt modelId="{1FB3FBE3-C7B7-48EB-9978-684EEFAF15F5}">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2000" dirty="0" smtClean="0"/>
            <a:t>ACL</a:t>
          </a:r>
          <a:endParaRPr lang="zh-CN" altLang="en-US" sz="2000" dirty="0"/>
        </a:p>
      </dgm:t>
    </dgm:pt>
    <dgm:pt modelId="{3C239DA3-128F-42F5-A646-FFDDA9DABC5D}" type="parTrans" cxnId="{609E4AAC-562D-427D-8A0B-D147FCB4E678}">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209195F4-F548-477E-867E-2506C4781525}" type="sibTrans" cxnId="{609E4AAC-562D-427D-8A0B-D147FCB4E678}">
      <dgm:prSet/>
      <dgm:spPr/>
      <dgm:t>
        <a:bodyPr/>
        <a:lstStyle/>
        <a:p>
          <a:endParaRPr lang="zh-CN" altLang="en-US"/>
        </a:p>
      </dgm:t>
    </dgm:pt>
    <dgm:pt modelId="{C0972A73-4D7A-4FED-9DDC-1BF814A53B48}">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2000" dirty="0" smtClean="0"/>
            <a:t>.</a:t>
          </a:r>
          <a:r>
            <a:rPr lang="en-US" altLang="zh-CN" sz="2000" dirty="0" smtClean="0"/>
            <a:t>META.</a:t>
          </a:r>
          <a:endParaRPr lang="zh-CN" altLang="en-US" sz="2000" dirty="0"/>
        </a:p>
      </dgm:t>
    </dgm:pt>
    <dgm:pt modelId="{C39A6FBD-A452-46FD-A66D-C5A87A4668B9}" type="parTrans" cxnId="{AA86271C-7777-4D9C-A2F7-F938C4676AAC}">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AB189916-6186-47F0-A731-E6625075CA03}" type="sibTrans" cxnId="{AA86271C-7777-4D9C-A2F7-F938C4676AAC}">
      <dgm:prSet/>
      <dgm:spPr/>
      <dgm:t>
        <a:bodyPr/>
        <a:lstStyle/>
        <a:p>
          <a:endParaRPr lang="zh-CN" altLang="en-US"/>
        </a:p>
      </dgm:t>
    </dgm:pt>
    <dgm:pt modelId="{27158B29-4A77-439D-BD3F-83766B2A03C2}">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2000" dirty="0" smtClean="0"/>
            <a:t>namespace</a:t>
          </a:r>
          <a:endParaRPr lang="zh-CN" altLang="en-US" sz="2000" dirty="0"/>
        </a:p>
      </dgm:t>
    </dgm:pt>
    <dgm:pt modelId="{27681932-506D-4377-B544-C6F96C4B6969}" type="parTrans" cxnId="{D7D81C71-862A-4E25-A929-27FC3A44AEA3}">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4EEA94E2-6776-4404-9095-E6036E6784E5}" type="sibTrans" cxnId="{D7D81C71-862A-4E25-A929-27FC3A44AEA3}">
      <dgm:prSet/>
      <dgm:spPr/>
      <dgm:t>
        <a:bodyPr/>
        <a:lstStyle/>
        <a:p>
          <a:endParaRPr lang="zh-CN" altLang="en-US"/>
        </a:p>
      </dgm:t>
    </dgm:pt>
    <dgm:pt modelId="{74195B85-9546-4DFB-B1E4-5FDD19E58302}">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2000" dirty="0" smtClean="0"/>
            <a:t>Table</a:t>
          </a:r>
          <a:endParaRPr lang="zh-CN" altLang="en-US" sz="2000" dirty="0"/>
        </a:p>
      </dgm:t>
    </dgm:pt>
    <dgm:pt modelId="{A4003ED7-65B0-4EA5-9D57-2368D9FD2643}" type="parTrans" cxnId="{3AF3CB00-8519-46E5-9CB9-383B4CF7E8B0}">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2DDA0260-18DC-4E54-A27E-9F35684688DB}" type="sibTrans" cxnId="{3AF3CB00-8519-46E5-9CB9-383B4CF7E8B0}">
      <dgm:prSet/>
      <dgm:spPr/>
      <dgm:t>
        <a:bodyPr/>
        <a:lstStyle/>
        <a:p>
          <a:endParaRPr lang="zh-CN" altLang="en-US"/>
        </a:p>
      </dgm:t>
    </dgm:pt>
    <dgm:pt modelId="{708C321E-7521-4E3F-A2DF-4A44331AB05E}">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2000" dirty="0" smtClean="0"/>
            <a:t>Region</a:t>
          </a:r>
          <a:endParaRPr lang="zh-CN" altLang="en-US" sz="2000" dirty="0"/>
        </a:p>
      </dgm:t>
    </dgm:pt>
    <dgm:pt modelId="{19456D4B-3E16-4103-AD80-D7FA7A975DE5}" type="parTrans" cxnId="{027D4B7E-DC7B-4B74-B5F6-AB03AAB01348}">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A18832DF-F06D-45A9-B0B2-5B6A83813EC0}" type="sibTrans" cxnId="{027D4B7E-DC7B-4B74-B5F6-AB03AAB01348}">
      <dgm:prSet/>
      <dgm:spPr/>
      <dgm:t>
        <a:bodyPr/>
        <a:lstStyle/>
        <a:p>
          <a:endParaRPr lang="zh-CN" altLang="en-US"/>
        </a:p>
      </dgm:t>
    </dgm:pt>
    <dgm:pt modelId="{6FD7B7D7-1160-4D8C-84FF-BCA7A1481F87}">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2000" dirty="0" smtClean="0"/>
            <a:t>CF</a:t>
          </a:r>
          <a:endParaRPr lang="zh-CN" altLang="en-US" sz="2000" dirty="0"/>
        </a:p>
      </dgm:t>
    </dgm:pt>
    <dgm:pt modelId="{8442E4A7-B332-4A8B-9658-1512A54FDAA7}" type="parTrans" cxnId="{E1995AC7-B3D6-4B37-BEBF-35205508DCA8}">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771C8270-16BE-41AF-9CB7-48B1889A1194}" type="sibTrans" cxnId="{E1995AC7-B3D6-4B37-BEBF-35205508DCA8}">
      <dgm:prSet/>
      <dgm:spPr/>
      <dgm:t>
        <a:bodyPr/>
        <a:lstStyle/>
        <a:p>
          <a:endParaRPr lang="zh-CN" altLang="en-US"/>
        </a:p>
      </dgm:t>
    </dgm:pt>
    <dgm:pt modelId="{84E4D56B-4D0E-4AA5-90E2-F509D2B4BA16}">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2000" dirty="0" err="1" smtClean="0"/>
            <a:t>Hfile</a:t>
          </a:r>
          <a:endParaRPr lang="zh-CN" altLang="en-US" sz="2000" dirty="0"/>
        </a:p>
      </dgm:t>
    </dgm:pt>
    <dgm:pt modelId="{6E964437-64B8-49F3-8F82-972B348BBBE0}" type="parTrans" cxnId="{8877A78B-2C6F-46F4-92FF-50A910F7B7F5}">
      <dgm:prSet custT="1">
        <dgm:style>
          <a:lnRef idx="2">
            <a:schemeClr val="dk1"/>
          </a:lnRef>
          <a:fillRef idx="1">
            <a:schemeClr val="lt1"/>
          </a:fillRef>
          <a:effectRef idx="0">
            <a:schemeClr val="dk1"/>
          </a:effectRef>
          <a:fontRef idx="minor">
            <a:schemeClr val="dk1"/>
          </a:fontRef>
        </dgm:style>
      </dgm:prSet>
      <dgm:spPr/>
      <dgm:t>
        <a:bodyPr/>
        <a:lstStyle/>
        <a:p>
          <a:endParaRPr lang="zh-CN" altLang="en-US" sz="2000"/>
        </a:p>
      </dgm:t>
    </dgm:pt>
    <dgm:pt modelId="{09DEFA24-16E9-4C51-8905-7F6FFCED48D7}" type="sibTrans" cxnId="{8877A78B-2C6F-46F4-92FF-50A910F7B7F5}">
      <dgm:prSet/>
      <dgm:spPr/>
      <dgm:t>
        <a:bodyPr/>
        <a:lstStyle/>
        <a:p>
          <a:endParaRPr lang="zh-CN" altLang="en-US"/>
        </a:p>
      </dgm:t>
    </dgm:pt>
    <dgm:pt modelId="{1D977679-6A5C-47B3-9012-72F15174B3B1}">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2000" dirty="0" smtClean="0"/>
            <a:t>Id</a:t>
          </a:r>
          <a:endParaRPr lang="zh-CN" altLang="en-US" sz="2000" dirty="0"/>
        </a:p>
      </dgm:t>
    </dgm:pt>
    <dgm:pt modelId="{154CD42D-AE32-42D9-B4A3-EEFB7514BD21}" type="parTrans" cxnId="{8B99CC4A-3E77-4049-967D-B4F91E3AE25B}">
      <dgm:prSet>
        <dgm:style>
          <a:lnRef idx="2">
            <a:schemeClr val="dk1"/>
          </a:lnRef>
          <a:fillRef idx="0">
            <a:schemeClr val="dk1"/>
          </a:fillRef>
          <a:effectRef idx="1">
            <a:schemeClr val="dk1"/>
          </a:effectRef>
          <a:fontRef idx="minor">
            <a:schemeClr val="tx1"/>
          </a:fontRef>
        </dgm:style>
      </dgm:prSet>
      <dgm:spPr/>
      <dgm:t>
        <a:bodyPr/>
        <a:lstStyle/>
        <a:p>
          <a:endParaRPr lang="zh-CN" altLang="en-US"/>
        </a:p>
      </dgm:t>
    </dgm:pt>
    <dgm:pt modelId="{B1F9F770-B987-49B4-B39C-D605BA2582A4}" type="sibTrans" cxnId="{8B99CC4A-3E77-4049-967D-B4F91E3AE25B}">
      <dgm:prSet/>
      <dgm:spPr/>
      <dgm:t>
        <a:bodyPr/>
        <a:lstStyle/>
        <a:p>
          <a:endParaRPr lang="zh-CN" altLang="en-US"/>
        </a:p>
      </dgm:t>
    </dgm:pt>
    <dgm:pt modelId="{43B2601F-50C4-4BB3-97EC-A8FE6C33C34E}">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2000" dirty="0" smtClean="0"/>
            <a:t>Version</a:t>
          </a:r>
          <a:endParaRPr lang="zh-CN" altLang="en-US" sz="2000" dirty="0"/>
        </a:p>
      </dgm:t>
    </dgm:pt>
    <dgm:pt modelId="{63A303A1-1F80-4DF0-8095-AEA29606D315}" type="parTrans" cxnId="{B02B5E28-8070-421B-A813-006992068368}">
      <dgm:prSet>
        <dgm:style>
          <a:lnRef idx="2">
            <a:schemeClr val="dk1"/>
          </a:lnRef>
          <a:fillRef idx="0">
            <a:schemeClr val="dk1"/>
          </a:fillRef>
          <a:effectRef idx="1">
            <a:schemeClr val="dk1"/>
          </a:effectRef>
          <a:fontRef idx="minor">
            <a:schemeClr val="tx1"/>
          </a:fontRef>
        </dgm:style>
      </dgm:prSet>
      <dgm:spPr/>
      <dgm:t>
        <a:bodyPr/>
        <a:lstStyle/>
        <a:p>
          <a:endParaRPr lang="zh-CN" altLang="en-US"/>
        </a:p>
      </dgm:t>
    </dgm:pt>
    <dgm:pt modelId="{147EE1C6-4548-480F-912A-781C0780825F}" type="sibTrans" cxnId="{B02B5E28-8070-421B-A813-006992068368}">
      <dgm:prSet/>
      <dgm:spPr/>
      <dgm:t>
        <a:bodyPr/>
        <a:lstStyle/>
        <a:p>
          <a:endParaRPr lang="zh-CN" altLang="en-US"/>
        </a:p>
      </dgm:t>
    </dgm:pt>
    <dgm:pt modelId="{AE3D7EB3-B3DC-4F05-8A14-CD47D7C6C57B}">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2000" dirty="0" err="1" smtClean="0"/>
            <a:t>HBase</a:t>
          </a:r>
          <a:r>
            <a:rPr lang="en-US" altLang="zh-CN" sz="2000" dirty="0" smtClean="0"/>
            <a:t> root</a:t>
          </a:r>
          <a:r>
            <a:rPr lang="zh-CN" altLang="en-US" sz="2000" dirty="0" smtClean="0"/>
            <a:t>根目录</a:t>
          </a:r>
          <a:r>
            <a:rPr lang="en-US" altLang="zh-CN" sz="2000" dirty="0" smtClean="0"/>
            <a:t> </a:t>
          </a:r>
          <a:endParaRPr lang="zh-CN" altLang="en-US" sz="2000" dirty="0"/>
        </a:p>
      </dgm:t>
    </dgm:pt>
    <dgm:pt modelId="{354E6D6D-ED65-4280-BE4F-8E0ADB8A43DD}" type="parTrans" cxnId="{78F0E62F-7534-46B7-A0B7-60B7D0B955F1}">
      <dgm:prSet/>
      <dgm:spPr/>
      <dgm:t>
        <a:bodyPr/>
        <a:lstStyle/>
        <a:p>
          <a:endParaRPr lang="zh-CN" altLang="en-US"/>
        </a:p>
      </dgm:t>
    </dgm:pt>
    <dgm:pt modelId="{7F5E3F16-32AF-438E-B48C-34C1CA75239B}" type="sibTrans" cxnId="{78F0E62F-7534-46B7-A0B7-60B7D0B955F1}">
      <dgm:prSet/>
      <dgm:spPr/>
      <dgm:t>
        <a:bodyPr/>
        <a:lstStyle/>
        <a:p>
          <a:endParaRPr lang="zh-CN" altLang="en-US"/>
        </a:p>
      </dgm:t>
    </dgm:pt>
    <dgm:pt modelId="{1077FD7F-90FC-4C10-9048-DEF7B6E22600}">
      <dgm:prSet phldrT="[文本]" custT="1">
        <dgm:style>
          <a:lnRef idx="2">
            <a:schemeClr val="dk1"/>
          </a:lnRef>
          <a:fillRef idx="1">
            <a:schemeClr val="lt1"/>
          </a:fillRef>
          <a:effectRef idx="0">
            <a:schemeClr val="dk1"/>
          </a:effectRef>
          <a:fontRef idx="minor">
            <a:schemeClr val="dk1"/>
          </a:fontRef>
        </dgm:style>
      </dgm:prSet>
      <dgm:spPr/>
      <dgm:t>
        <a:bodyPr/>
        <a:lstStyle/>
        <a:p>
          <a:r>
            <a:rPr lang="zh-CN" altLang="en-US" sz="2000" dirty="0" smtClean="0"/>
            <a:t>命名空间</a:t>
          </a:r>
          <a:endParaRPr lang="zh-CN" altLang="en-US" sz="2000" dirty="0"/>
        </a:p>
      </dgm:t>
    </dgm:pt>
    <dgm:pt modelId="{FC613DF0-CD3F-43E1-9541-69B6A8CE8354}" type="parTrans" cxnId="{615CD1FC-78EF-47E1-B2E6-52C4B7037B15}">
      <dgm:prSet/>
      <dgm:spPr/>
    </dgm:pt>
    <dgm:pt modelId="{0274FB98-91EA-41E6-BBDB-B661ED45AB4E}" type="sibTrans" cxnId="{615CD1FC-78EF-47E1-B2E6-52C4B7037B15}">
      <dgm:prSet/>
      <dgm:spPr/>
    </dgm:pt>
    <dgm:pt modelId="{B1F86AAC-3A9F-44D6-8CD6-CD2D8FB14309}">
      <dgm:prSet phldrT="[文本]" custT="1">
        <dgm:style>
          <a:lnRef idx="2">
            <a:schemeClr val="dk1"/>
          </a:lnRef>
          <a:fillRef idx="1">
            <a:schemeClr val="lt1"/>
          </a:fillRef>
          <a:effectRef idx="0">
            <a:schemeClr val="dk1"/>
          </a:effectRef>
          <a:fontRef idx="minor">
            <a:schemeClr val="dk1"/>
          </a:fontRef>
        </dgm:style>
      </dgm:prSet>
      <dgm:spPr/>
      <dgm:t>
        <a:bodyPr/>
        <a:lstStyle/>
        <a:p>
          <a:endParaRPr lang="zh-CN" altLang="en-US" sz="2000" dirty="0"/>
        </a:p>
      </dgm:t>
    </dgm:pt>
    <dgm:pt modelId="{B6C2C33E-E286-493B-9C03-76B4E9E634E5}" type="parTrans" cxnId="{4BD773E5-D733-4CA3-AC12-6583AE42112E}">
      <dgm:prSet/>
      <dgm:spPr/>
    </dgm:pt>
    <dgm:pt modelId="{4124A489-4E94-4E4B-B8C9-BA047177C28C}" type="sibTrans" cxnId="{4BD773E5-D733-4CA3-AC12-6583AE42112E}">
      <dgm:prSet/>
      <dgm:spPr/>
    </dgm:pt>
    <dgm:pt modelId="{476A75DE-F6B3-4CA0-A895-8EBB13D75D97}">
      <dgm:prSet phldrT="[文本]" custT="1">
        <dgm:style>
          <a:lnRef idx="2">
            <a:schemeClr val="dk1"/>
          </a:lnRef>
          <a:fillRef idx="1">
            <a:schemeClr val="lt1"/>
          </a:fillRef>
          <a:effectRef idx="0">
            <a:schemeClr val="dk1"/>
          </a:effectRef>
          <a:fontRef idx="minor">
            <a:schemeClr val="dk1"/>
          </a:fontRef>
        </dgm:style>
      </dgm:prSet>
      <dgm:spPr/>
      <dgm:t>
        <a:bodyPr/>
        <a:lstStyle/>
        <a:p>
          <a:r>
            <a:rPr lang="zh-CN" altLang="en-US" sz="2000" dirty="0" smtClean="0"/>
            <a:t>表名</a:t>
          </a:r>
          <a:endParaRPr lang="zh-CN" altLang="en-US" sz="2000" dirty="0"/>
        </a:p>
      </dgm:t>
    </dgm:pt>
    <dgm:pt modelId="{E986D2E6-D505-4D42-A0FF-7F520222017D}" type="parTrans" cxnId="{760E21F6-6080-4791-87A7-C10476823A9F}">
      <dgm:prSet/>
      <dgm:spPr/>
    </dgm:pt>
    <dgm:pt modelId="{353BF404-B2B7-4917-A730-069B9CD64039}" type="sibTrans" cxnId="{760E21F6-6080-4791-87A7-C10476823A9F}">
      <dgm:prSet/>
      <dgm:spPr/>
    </dgm:pt>
    <dgm:pt modelId="{AB640857-8600-4D2C-A930-7B3597BE49E3}">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2000" dirty="0" smtClean="0"/>
            <a:t>Region(</a:t>
          </a:r>
          <a:r>
            <a:rPr lang="en-US" altLang="zh-CN" sz="2000" dirty="0" err="1" smtClean="0"/>
            <a:t>tablename,startRowkey,timestamp</a:t>
          </a:r>
          <a:r>
            <a:rPr lang="en-US" altLang="zh-CN" sz="2000" dirty="0" smtClean="0"/>
            <a:t>)</a:t>
          </a:r>
          <a:endParaRPr lang="zh-CN" altLang="en-US" sz="2000" dirty="0"/>
        </a:p>
      </dgm:t>
    </dgm:pt>
    <dgm:pt modelId="{29603D9A-1C52-4A02-B630-95E996638392}" type="parTrans" cxnId="{965FC6F8-0B0F-4813-97F7-E87AB1004D7D}">
      <dgm:prSet/>
      <dgm:spPr/>
    </dgm:pt>
    <dgm:pt modelId="{6B890278-15F0-4E23-8846-83E36AA91564}" type="sibTrans" cxnId="{965FC6F8-0B0F-4813-97F7-E87AB1004D7D}">
      <dgm:prSet/>
      <dgm:spPr/>
    </dgm:pt>
    <dgm:pt modelId="{63D1CAD4-AE55-4E88-9DC6-BF21E48FFE6A}">
      <dgm:prSet phldrT="[文本]" custT="1">
        <dgm:style>
          <a:lnRef idx="2">
            <a:schemeClr val="dk1"/>
          </a:lnRef>
          <a:fillRef idx="1">
            <a:schemeClr val="lt1"/>
          </a:fillRef>
          <a:effectRef idx="0">
            <a:schemeClr val="dk1"/>
          </a:effectRef>
          <a:fontRef idx="minor">
            <a:schemeClr val="dk1"/>
          </a:fontRef>
        </dgm:style>
      </dgm:prSet>
      <dgm:spPr/>
      <dgm:t>
        <a:bodyPr/>
        <a:lstStyle/>
        <a:p>
          <a:r>
            <a:rPr lang="zh-CN" altLang="en-US" sz="2000" dirty="0" smtClean="0"/>
            <a:t>列族</a:t>
          </a:r>
          <a:endParaRPr lang="zh-CN" altLang="en-US" sz="2000" dirty="0"/>
        </a:p>
      </dgm:t>
    </dgm:pt>
    <dgm:pt modelId="{E809106B-D0E0-456F-871C-150234F073C3}" type="parTrans" cxnId="{9CF3DBD8-046E-4358-A90F-5D1C5525532A}">
      <dgm:prSet/>
      <dgm:spPr/>
    </dgm:pt>
    <dgm:pt modelId="{D7F05F70-6EDD-40A4-A940-C12B4783F889}" type="sibTrans" cxnId="{9CF3DBD8-046E-4358-A90F-5D1C5525532A}">
      <dgm:prSet/>
      <dgm:spPr/>
    </dgm:pt>
    <dgm:pt modelId="{E3BE6DBC-1061-4E80-BC5F-362C439D5E61}">
      <dgm:prSet phldrT="[文本]" custT="1">
        <dgm:style>
          <a:lnRef idx="2">
            <a:schemeClr val="dk1"/>
          </a:lnRef>
          <a:fillRef idx="1">
            <a:schemeClr val="lt1"/>
          </a:fillRef>
          <a:effectRef idx="0">
            <a:schemeClr val="dk1"/>
          </a:effectRef>
          <a:fontRef idx="minor">
            <a:schemeClr val="dk1"/>
          </a:fontRef>
        </dgm:style>
      </dgm:prSet>
      <dgm:spPr/>
      <dgm:t>
        <a:bodyPr/>
        <a:lstStyle/>
        <a:p>
          <a:endParaRPr lang="zh-CN" altLang="en-US" sz="2000" dirty="0"/>
        </a:p>
      </dgm:t>
    </dgm:pt>
    <dgm:pt modelId="{AF36BAF3-A1C8-409A-838E-24C9126B71CD}" type="parTrans" cxnId="{AF249618-DF25-456A-A726-B380176E8BC3}">
      <dgm:prSet/>
      <dgm:spPr/>
    </dgm:pt>
    <dgm:pt modelId="{938F021E-D752-4AB6-B0C1-C560F903B177}" type="sibTrans" cxnId="{AF249618-DF25-456A-A726-B380176E8BC3}">
      <dgm:prSet/>
      <dgm:spPr/>
    </dgm:pt>
    <dgm:pt modelId="{594792DB-6302-4A48-BD47-A4388AAC78CE}">
      <dgm:prSet phldrT="[文本]" custT="1">
        <dgm:style>
          <a:lnRef idx="2">
            <a:schemeClr val="dk1"/>
          </a:lnRef>
          <a:fillRef idx="1">
            <a:schemeClr val="lt1"/>
          </a:fillRef>
          <a:effectRef idx="0">
            <a:schemeClr val="dk1"/>
          </a:effectRef>
          <a:fontRef idx="minor">
            <a:schemeClr val="dk1"/>
          </a:fontRef>
        </dgm:style>
      </dgm:prSet>
      <dgm:spPr/>
      <dgm:t>
        <a:bodyPr/>
        <a:lstStyle/>
        <a:p>
          <a:r>
            <a:rPr lang="en-US" altLang="zh-CN" sz="2000" dirty="0" err="1" smtClean="0"/>
            <a:t>WALs</a:t>
          </a:r>
          <a:endParaRPr lang="zh-CN" altLang="en-US" sz="2000" dirty="0"/>
        </a:p>
      </dgm:t>
    </dgm:pt>
    <dgm:pt modelId="{04DF4273-BC56-4AAB-83FF-1C2F437CE28C}" type="parTrans" cxnId="{B3BFD5A5-8DE5-4557-8CE3-42493D294B10}">
      <dgm:prSet/>
      <dgm:spPr/>
      <dgm:t>
        <a:bodyPr/>
        <a:lstStyle/>
        <a:p>
          <a:endParaRPr lang="zh-CN" altLang="en-US"/>
        </a:p>
      </dgm:t>
    </dgm:pt>
    <dgm:pt modelId="{D4029C39-170B-4BFE-99A5-993F7B830937}" type="sibTrans" cxnId="{B3BFD5A5-8DE5-4557-8CE3-42493D294B10}">
      <dgm:prSet/>
      <dgm:spPr/>
    </dgm:pt>
    <dgm:pt modelId="{AE5613D9-8564-4B26-809A-57E45497E24B}" type="pres">
      <dgm:prSet presAssocID="{1F80D8DE-B889-4A96-A1AC-C1227D6FFE51}" presName="mainComposite" presStyleCnt="0">
        <dgm:presLayoutVars>
          <dgm:chPref val="1"/>
          <dgm:dir/>
          <dgm:animOne val="branch"/>
          <dgm:animLvl val="lvl"/>
          <dgm:resizeHandles val="exact"/>
        </dgm:presLayoutVars>
      </dgm:prSet>
      <dgm:spPr/>
      <dgm:t>
        <a:bodyPr/>
        <a:lstStyle/>
        <a:p>
          <a:endParaRPr lang="zh-CN" altLang="en-US"/>
        </a:p>
      </dgm:t>
    </dgm:pt>
    <dgm:pt modelId="{565FC671-605C-4F75-A2CA-9C3898C64158}" type="pres">
      <dgm:prSet presAssocID="{1F80D8DE-B889-4A96-A1AC-C1227D6FFE51}" presName="hierFlow" presStyleCnt="0"/>
      <dgm:spPr/>
    </dgm:pt>
    <dgm:pt modelId="{3FE033E1-841D-4F99-96D9-BB9DDFBA07A3}" type="pres">
      <dgm:prSet presAssocID="{1F80D8DE-B889-4A96-A1AC-C1227D6FFE51}" presName="firstBuf" presStyleCnt="0"/>
      <dgm:spPr/>
    </dgm:pt>
    <dgm:pt modelId="{5FB04060-30E0-4719-A915-708AD61F6963}" type="pres">
      <dgm:prSet presAssocID="{1F80D8DE-B889-4A96-A1AC-C1227D6FFE51}" presName="hierChild1" presStyleCnt="0">
        <dgm:presLayoutVars>
          <dgm:chPref val="1"/>
          <dgm:animOne val="branch"/>
          <dgm:animLvl val="lvl"/>
        </dgm:presLayoutVars>
      </dgm:prSet>
      <dgm:spPr/>
    </dgm:pt>
    <dgm:pt modelId="{31C12F85-6E7B-4B6C-AC49-16863BE5829E}" type="pres">
      <dgm:prSet presAssocID="{DF711FCA-F833-4FFA-A00B-95FB330F3863}" presName="Name17" presStyleCnt="0"/>
      <dgm:spPr/>
    </dgm:pt>
    <dgm:pt modelId="{76111A11-947B-4222-8748-F65C544BFFE2}" type="pres">
      <dgm:prSet presAssocID="{DF711FCA-F833-4FFA-A00B-95FB330F3863}" presName="level1Shape" presStyleLbl="node0" presStyleIdx="0" presStyleCnt="1">
        <dgm:presLayoutVars>
          <dgm:chPref val="3"/>
        </dgm:presLayoutVars>
      </dgm:prSet>
      <dgm:spPr/>
      <dgm:t>
        <a:bodyPr/>
        <a:lstStyle/>
        <a:p>
          <a:endParaRPr lang="zh-CN" altLang="en-US"/>
        </a:p>
      </dgm:t>
    </dgm:pt>
    <dgm:pt modelId="{EB564498-8751-43BE-A723-2B4731C5FB1D}" type="pres">
      <dgm:prSet presAssocID="{DF711FCA-F833-4FFA-A00B-95FB330F3863}" presName="hierChild2" presStyleCnt="0"/>
      <dgm:spPr/>
    </dgm:pt>
    <dgm:pt modelId="{2F168BD5-0838-4A16-9CF2-9757D42BA9E4}" type="pres">
      <dgm:prSet presAssocID="{154CD42D-AE32-42D9-B4A3-EEFB7514BD21}" presName="Name25" presStyleLbl="parChTrans1D2" presStyleIdx="0" presStyleCnt="4"/>
      <dgm:spPr/>
      <dgm:t>
        <a:bodyPr/>
        <a:lstStyle/>
        <a:p>
          <a:endParaRPr lang="zh-CN" altLang="en-US"/>
        </a:p>
      </dgm:t>
    </dgm:pt>
    <dgm:pt modelId="{B991398C-2FD2-4DE5-ADC3-E358FDEDBE6F}" type="pres">
      <dgm:prSet presAssocID="{154CD42D-AE32-42D9-B4A3-EEFB7514BD21}" presName="connTx" presStyleLbl="parChTrans1D2" presStyleIdx="0" presStyleCnt="4"/>
      <dgm:spPr/>
      <dgm:t>
        <a:bodyPr/>
        <a:lstStyle/>
        <a:p>
          <a:endParaRPr lang="zh-CN" altLang="en-US"/>
        </a:p>
      </dgm:t>
    </dgm:pt>
    <dgm:pt modelId="{529EA993-0F49-4516-A265-99C7247B3435}" type="pres">
      <dgm:prSet presAssocID="{1D977679-6A5C-47B3-9012-72F15174B3B1}" presName="Name30" presStyleCnt="0"/>
      <dgm:spPr/>
    </dgm:pt>
    <dgm:pt modelId="{22CE14DF-0C48-491A-9DD3-BBE8BC574D05}" type="pres">
      <dgm:prSet presAssocID="{1D977679-6A5C-47B3-9012-72F15174B3B1}" presName="level2Shape" presStyleLbl="node2" presStyleIdx="0" presStyleCnt="4"/>
      <dgm:spPr/>
      <dgm:t>
        <a:bodyPr/>
        <a:lstStyle/>
        <a:p>
          <a:endParaRPr lang="zh-CN" altLang="en-US"/>
        </a:p>
      </dgm:t>
    </dgm:pt>
    <dgm:pt modelId="{177F26B7-867F-4ABC-87C7-7E0F4249B195}" type="pres">
      <dgm:prSet presAssocID="{1D977679-6A5C-47B3-9012-72F15174B3B1}" presName="hierChild3" presStyleCnt="0"/>
      <dgm:spPr/>
    </dgm:pt>
    <dgm:pt modelId="{4F8BC475-8708-47BD-BBC7-5F306EF31BA2}" type="pres">
      <dgm:prSet presAssocID="{63A303A1-1F80-4DF0-8095-AEA29606D315}" presName="Name25" presStyleLbl="parChTrans1D2" presStyleIdx="1" presStyleCnt="4"/>
      <dgm:spPr/>
      <dgm:t>
        <a:bodyPr/>
        <a:lstStyle/>
        <a:p>
          <a:endParaRPr lang="zh-CN" altLang="en-US"/>
        </a:p>
      </dgm:t>
    </dgm:pt>
    <dgm:pt modelId="{BFC2E4EA-CEE6-405C-A481-93ECC8994B08}" type="pres">
      <dgm:prSet presAssocID="{63A303A1-1F80-4DF0-8095-AEA29606D315}" presName="connTx" presStyleLbl="parChTrans1D2" presStyleIdx="1" presStyleCnt="4"/>
      <dgm:spPr/>
      <dgm:t>
        <a:bodyPr/>
        <a:lstStyle/>
        <a:p>
          <a:endParaRPr lang="zh-CN" altLang="en-US"/>
        </a:p>
      </dgm:t>
    </dgm:pt>
    <dgm:pt modelId="{4041BEE9-52B2-4FD2-A4AC-603549EFBF8F}" type="pres">
      <dgm:prSet presAssocID="{43B2601F-50C4-4BB3-97EC-A8FE6C33C34E}" presName="Name30" presStyleCnt="0"/>
      <dgm:spPr/>
    </dgm:pt>
    <dgm:pt modelId="{DD07C432-0FE6-488F-918B-4FA6F84023B0}" type="pres">
      <dgm:prSet presAssocID="{43B2601F-50C4-4BB3-97EC-A8FE6C33C34E}" presName="level2Shape" presStyleLbl="node2" presStyleIdx="1" presStyleCnt="4"/>
      <dgm:spPr/>
      <dgm:t>
        <a:bodyPr/>
        <a:lstStyle/>
        <a:p>
          <a:endParaRPr lang="zh-CN" altLang="en-US"/>
        </a:p>
      </dgm:t>
    </dgm:pt>
    <dgm:pt modelId="{7129DF0B-AC84-4795-8551-09AA1667588E}" type="pres">
      <dgm:prSet presAssocID="{43B2601F-50C4-4BB3-97EC-A8FE6C33C34E}" presName="hierChild3" presStyleCnt="0"/>
      <dgm:spPr/>
    </dgm:pt>
    <dgm:pt modelId="{3B94A610-388D-4EC7-9C1F-DD0A9CDA761E}" type="pres">
      <dgm:prSet presAssocID="{04DF4273-BC56-4AAB-83FF-1C2F437CE28C}" presName="Name25" presStyleLbl="parChTrans1D2" presStyleIdx="2" presStyleCnt="4"/>
      <dgm:spPr/>
    </dgm:pt>
    <dgm:pt modelId="{DA58EB02-6344-45F3-84A1-9B1186E0894E}" type="pres">
      <dgm:prSet presAssocID="{04DF4273-BC56-4AAB-83FF-1C2F437CE28C}" presName="connTx" presStyleLbl="parChTrans1D2" presStyleIdx="2" presStyleCnt="4"/>
      <dgm:spPr/>
    </dgm:pt>
    <dgm:pt modelId="{2855CD6B-6E44-4449-8BF2-15010C5141CF}" type="pres">
      <dgm:prSet presAssocID="{594792DB-6302-4A48-BD47-A4388AAC78CE}" presName="Name30" presStyleCnt="0"/>
      <dgm:spPr/>
    </dgm:pt>
    <dgm:pt modelId="{877C0119-A17C-4D1F-9731-D2B05FFF54D3}" type="pres">
      <dgm:prSet presAssocID="{594792DB-6302-4A48-BD47-A4388AAC78CE}" presName="level2Shape" presStyleLbl="node2" presStyleIdx="2" presStyleCnt="4"/>
      <dgm:spPr/>
      <dgm:t>
        <a:bodyPr/>
        <a:lstStyle/>
        <a:p>
          <a:endParaRPr lang="zh-CN" altLang="en-US"/>
        </a:p>
      </dgm:t>
    </dgm:pt>
    <dgm:pt modelId="{5F28C497-D5B0-4EBD-86B3-AA040A8C0BD3}" type="pres">
      <dgm:prSet presAssocID="{594792DB-6302-4A48-BD47-A4388AAC78CE}" presName="hierChild3" presStyleCnt="0"/>
      <dgm:spPr/>
    </dgm:pt>
    <dgm:pt modelId="{7239B207-6DD0-410F-9F26-5500CCC8E21A}" type="pres">
      <dgm:prSet presAssocID="{78632F65-7BA2-43AF-A5C0-848B347C80A2}" presName="Name25" presStyleLbl="parChTrans1D2" presStyleIdx="3" presStyleCnt="4"/>
      <dgm:spPr/>
      <dgm:t>
        <a:bodyPr/>
        <a:lstStyle/>
        <a:p>
          <a:endParaRPr lang="zh-CN" altLang="en-US"/>
        </a:p>
      </dgm:t>
    </dgm:pt>
    <dgm:pt modelId="{31700D40-77E7-4B87-8D29-B311358F2C2C}" type="pres">
      <dgm:prSet presAssocID="{78632F65-7BA2-43AF-A5C0-848B347C80A2}" presName="connTx" presStyleLbl="parChTrans1D2" presStyleIdx="3" presStyleCnt="4"/>
      <dgm:spPr/>
      <dgm:t>
        <a:bodyPr/>
        <a:lstStyle/>
        <a:p>
          <a:endParaRPr lang="zh-CN" altLang="en-US"/>
        </a:p>
      </dgm:t>
    </dgm:pt>
    <dgm:pt modelId="{73B7DED2-A699-455C-9DBE-E35C047C7BC3}" type="pres">
      <dgm:prSet presAssocID="{FB722BE6-A4DE-4F3C-912A-1994C03A7890}" presName="Name30" presStyleCnt="0"/>
      <dgm:spPr/>
    </dgm:pt>
    <dgm:pt modelId="{F98BD9F4-6004-44EA-8A3E-58C11577C460}" type="pres">
      <dgm:prSet presAssocID="{FB722BE6-A4DE-4F3C-912A-1994C03A7890}" presName="level2Shape" presStyleLbl="node2" presStyleIdx="3" presStyleCnt="4"/>
      <dgm:spPr/>
      <dgm:t>
        <a:bodyPr/>
        <a:lstStyle/>
        <a:p>
          <a:endParaRPr lang="zh-CN" altLang="en-US"/>
        </a:p>
      </dgm:t>
    </dgm:pt>
    <dgm:pt modelId="{CB49627C-6C96-449F-8ADA-E39C749427B2}" type="pres">
      <dgm:prSet presAssocID="{FB722BE6-A4DE-4F3C-912A-1994C03A7890}" presName="hierChild3" presStyleCnt="0"/>
      <dgm:spPr/>
    </dgm:pt>
    <dgm:pt modelId="{A6380128-D471-46CB-AE1C-6385CF770746}" type="pres">
      <dgm:prSet presAssocID="{4C46C7C2-EFAF-44CB-AE3E-A3982D8564EF}" presName="Name25" presStyleLbl="parChTrans1D3" presStyleIdx="0" presStyleCnt="2"/>
      <dgm:spPr/>
      <dgm:t>
        <a:bodyPr/>
        <a:lstStyle/>
        <a:p>
          <a:endParaRPr lang="zh-CN" altLang="en-US"/>
        </a:p>
      </dgm:t>
    </dgm:pt>
    <dgm:pt modelId="{EBA2F88C-2F3C-48D1-9080-B6C32C950C7A}" type="pres">
      <dgm:prSet presAssocID="{4C46C7C2-EFAF-44CB-AE3E-A3982D8564EF}" presName="connTx" presStyleLbl="parChTrans1D3" presStyleIdx="0" presStyleCnt="2"/>
      <dgm:spPr/>
      <dgm:t>
        <a:bodyPr/>
        <a:lstStyle/>
        <a:p>
          <a:endParaRPr lang="zh-CN" altLang="en-US"/>
        </a:p>
      </dgm:t>
    </dgm:pt>
    <dgm:pt modelId="{2FB15F02-7E53-43A3-974E-A2079F875275}" type="pres">
      <dgm:prSet presAssocID="{55ABE364-9813-4327-95FD-D953A9B50271}" presName="Name30" presStyleCnt="0"/>
      <dgm:spPr/>
    </dgm:pt>
    <dgm:pt modelId="{4D6BCB0A-7758-46D7-A8D9-612D15D55D49}" type="pres">
      <dgm:prSet presAssocID="{55ABE364-9813-4327-95FD-D953A9B50271}" presName="level2Shape" presStyleLbl="node3" presStyleIdx="0" presStyleCnt="2"/>
      <dgm:spPr/>
      <dgm:t>
        <a:bodyPr/>
        <a:lstStyle/>
        <a:p>
          <a:endParaRPr lang="zh-CN" altLang="en-US"/>
        </a:p>
      </dgm:t>
    </dgm:pt>
    <dgm:pt modelId="{56743E40-605C-4632-A09C-EC48F17672BF}" type="pres">
      <dgm:prSet presAssocID="{55ABE364-9813-4327-95FD-D953A9B50271}" presName="hierChild3" presStyleCnt="0"/>
      <dgm:spPr/>
    </dgm:pt>
    <dgm:pt modelId="{BFDC04E9-46EF-4071-9C12-CB7343E22862}" type="pres">
      <dgm:prSet presAssocID="{3C239DA3-128F-42F5-A646-FFDDA9DABC5D}" presName="Name25" presStyleLbl="parChTrans1D4" presStyleIdx="0" presStyleCnt="7"/>
      <dgm:spPr/>
      <dgm:t>
        <a:bodyPr/>
        <a:lstStyle/>
        <a:p>
          <a:endParaRPr lang="zh-CN" altLang="en-US"/>
        </a:p>
      </dgm:t>
    </dgm:pt>
    <dgm:pt modelId="{E1551A3C-8665-4177-A64F-D07329DD4C48}" type="pres">
      <dgm:prSet presAssocID="{3C239DA3-128F-42F5-A646-FFDDA9DABC5D}" presName="connTx" presStyleLbl="parChTrans1D4" presStyleIdx="0" presStyleCnt="7"/>
      <dgm:spPr/>
      <dgm:t>
        <a:bodyPr/>
        <a:lstStyle/>
        <a:p>
          <a:endParaRPr lang="zh-CN" altLang="en-US"/>
        </a:p>
      </dgm:t>
    </dgm:pt>
    <dgm:pt modelId="{F8043FA9-7503-4F5E-8887-78D5CC242D57}" type="pres">
      <dgm:prSet presAssocID="{1FB3FBE3-C7B7-48EB-9978-684EEFAF15F5}" presName="Name30" presStyleCnt="0"/>
      <dgm:spPr/>
    </dgm:pt>
    <dgm:pt modelId="{83EB7B35-1A0E-4EF2-A7E5-FE769BE2E4DA}" type="pres">
      <dgm:prSet presAssocID="{1FB3FBE3-C7B7-48EB-9978-684EEFAF15F5}" presName="level2Shape" presStyleLbl="node4" presStyleIdx="0" presStyleCnt="7"/>
      <dgm:spPr/>
      <dgm:t>
        <a:bodyPr/>
        <a:lstStyle/>
        <a:p>
          <a:endParaRPr lang="zh-CN" altLang="en-US"/>
        </a:p>
      </dgm:t>
    </dgm:pt>
    <dgm:pt modelId="{024E6C8C-45B2-4828-B51E-4C7ECD08B467}" type="pres">
      <dgm:prSet presAssocID="{1FB3FBE3-C7B7-48EB-9978-684EEFAF15F5}" presName="hierChild3" presStyleCnt="0"/>
      <dgm:spPr/>
    </dgm:pt>
    <dgm:pt modelId="{05CEF289-E550-470E-A7A0-530A77085DE8}" type="pres">
      <dgm:prSet presAssocID="{C39A6FBD-A452-46FD-A66D-C5A87A4668B9}" presName="Name25" presStyleLbl="parChTrans1D4" presStyleIdx="1" presStyleCnt="7"/>
      <dgm:spPr/>
      <dgm:t>
        <a:bodyPr/>
        <a:lstStyle/>
        <a:p>
          <a:endParaRPr lang="zh-CN" altLang="en-US"/>
        </a:p>
      </dgm:t>
    </dgm:pt>
    <dgm:pt modelId="{047C6CAB-BA23-4778-8AAF-CD28658682E2}" type="pres">
      <dgm:prSet presAssocID="{C39A6FBD-A452-46FD-A66D-C5A87A4668B9}" presName="connTx" presStyleLbl="parChTrans1D4" presStyleIdx="1" presStyleCnt="7"/>
      <dgm:spPr/>
      <dgm:t>
        <a:bodyPr/>
        <a:lstStyle/>
        <a:p>
          <a:endParaRPr lang="zh-CN" altLang="en-US"/>
        </a:p>
      </dgm:t>
    </dgm:pt>
    <dgm:pt modelId="{9ABF7116-AE7A-4260-B746-56CF62388826}" type="pres">
      <dgm:prSet presAssocID="{C0972A73-4D7A-4FED-9DDC-1BF814A53B48}" presName="Name30" presStyleCnt="0"/>
      <dgm:spPr/>
    </dgm:pt>
    <dgm:pt modelId="{1092C915-5B71-41BE-90A0-935BE1694484}" type="pres">
      <dgm:prSet presAssocID="{C0972A73-4D7A-4FED-9DDC-1BF814A53B48}" presName="level2Shape" presStyleLbl="node4" presStyleIdx="1" presStyleCnt="7"/>
      <dgm:spPr/>
      <dgm:t>
        <a:bodyPr/>
        <a:lstStyle/>
        <a:p>
          <a:endParaRPr lang="zh-CN" altLang="en-US"/>
        </a:p>
      </dgm:t>
    </dgm:pt>
    <dgm:pt modelId="{CC8ADDDA-CD5B-4E0F-A739-7C345E0D8A1E}" type="pres">
      <dgm:prSet presAssocID="{C0972A73-4D7A-4FED-9DDC-1BF814A53B48}" presName="hierChild3" presStyleCnt="0"/>
      <dgm:spPr/>
    </dgm:pt>
    <dgm:pt modelId="{B826EB43-3799-452A-A0BA-5607443C0EC5}" type="pres">
      <dgm:prSet presAssocID="{27681932-506D-4377-B544-C6F96C4B6969}" presName="Name25" presStyleLbl="parChTrans1D4" presStyleIdx="2" presStyleCnt="7"/>
      <dgm:spPr/>
      <dgm:t>
        <a:bodyPr/>
        <a:lstStyle/>
        <a:p>
          <a:endParaRPr lang="zh-CN" altLang="en-US"/>
        </a:p>
      </dgm:t>
    </dgm:pt>
    <dgm:pt modelId="{5853DA12-D144-4E12-B032-6CD4B32F3BDE}" type="pres">
      <dgm:prSet presAssocID="{27681932-506D-4377-B544-C6F96C4B6969}" presName="connTx" presStyleLbl="parChTrans1D4" presStyleIdx="2" presStyleCnt="7"/>
      <dgm:spPr/>
      <dgm:t>
        <a:bodyPr/>
        <a:lstStyle/>
        <a:p>
          <a:endParaRPr lang="zh-CN" altLang="en-US"/>
        </a:p>
      </dgm:t>
    </dgm:pt>
    <dgm:pt modelId="{ACC5810D-9040-4F1C-8ABB-C536F7FB6D90}" type="pres">
      <dgm:prSet presAssocID="{27158B29-4A77-439D-BD3F-83766B2A03C2}" presName="Name30" presStyleCnt="0"/>
      <dgm:spPr/>
    </dgm:pt>
    <dgm:pt modelId="{A65462FD-6198-4E3F-9EB8-07B145F68E44}" type="pres">
      <dgm:prSet presAssocID="{27158B29-4A77-439D-BD3F-83766B2A03C2}" presName="level2Shape" presStyleLbl="node4" presStyleIdx="2" presStyleCnt="7"/>
      <dgm:spPr/>
      <dgm:t>
        <a:bodyPr/>
        <a:lstStyle/>
        <a:p>
          <a:endParaRPr lang="zh-CN" altLang="en-US"/>
        </a:p>
      </dgm:t>
    </dgm:pt>
    <dgm:pt modelId="{D6BABC40-5CA0-412D-9D88-D3BA56429537}" type="pres">
      <dgm:prSet presAssocID="{27158B29-4A77-439D-BD3F-83766B2A03C2}" presName="hierChild3" presStyleCnt="0"/>
      <dgm:spPr/>
    </dgm:pt>
    <dgm:pt modelId="{C89156BA-45EF-468B-A884-02703BE1B0FA}" type="pres">
      <dgm:prSet presAssocID="{DE9D9B06-6325-4591-AF68-944CF2D1FF1E}" presName="Name25" presStyleLbl="parChTrans1D3" presStyleIdx="1" presStyleCnt="2"/>
      <dgm:spPr/>
      <dgm:t>
        <a:bodyPr/>
        <a:lstStyle/>
        <a:p>
          <a:endParaRPr lang="zh-CN" altLang="en-US"/>
        </a:p>
      </dgm:t>
    </dgm:pt>
    <dgm:pt modelId="{10403541-CF1B-4FC2-BCAE-32EF7BDA41B2}" type="pres">
      <dgm:prSet presAssocID="{DE9D9B06-6325-4591-AF68-944CF2D1FF1E}" presName="connTx" presStyleLbl="parChTrans1D3" presStyleIdx="1" presStyleCnt="2"/>
      <dgm:spPr/>
      <dgm:t>
        <a:bodyPr/>
        <a:lstStyle/>
        <a:p>
          <a:endParaRPr lang="zh-CN" altLang="en-US"/>
        </a:p>
      </dgm:t>
    </dgm:pt>
    <dgm:pt modelId="{B37F56FF-C92D-4BED-A437-20C798531BB6}" type="pres">
      <dgm:prSet presAssocID="{AFFB6A0B-F428-4ED9-AE65-4BC4384FD24B}" presName="Name30" presStyleCnt="0"/>
      <dgm:spPr/>
    </dgm:pt>
    <dgm:pt modelId="{7CB71D35-20FB-468A-BAA4-5CEC3FC583BF}" type="pres">
      <dgm:prSet presAssocID="{AFFB6A0B-F428-4ED9-AE65-4BC4384FD24B}" presName="level2Shape" presStyleLbl="node3" presStyleIdx="1" presStyleCnt="2"/>
      <dgm:spPr/>
      <dgm:t>
        <a:bodyPr/>
        <a:lstStyle/>
        <a:p>
          <a:endParaRPr lang="zh-CN" altLang="en-US"/>
        </a:p>
      </dgm:t>
    </dgm:pt>
    <dgm:pt modelId="{B3F95E34-754E-4205-8697-B7F360BA62BC}" type="pres">
      <dgm:prSet presAssocID="{AFFB6A0B-F428-4ED9-AE65-4BC4384FD24B}" presName="hierChild3" presStyleCnt="0"/>
      <dgm:spPr/>
    </dgm:pt>
    <dgm:pt modelId="{29D2DE11-A88C-4F4E-9501-553C4378A39E}" type="pres">
      <dgm:prSet presAssocID="{A4003ED7-65B0-4EA5-9D57-2368D9FD2643}" presName="Name25" presStyleLbl="parChTrans1D4" presStyleIdx="3" presStyleCnt="7"/>
      <dgm:spPr/>
      <dgm:t>
        <a:bodyPr/>
        <a:lstStyle/>
        <a:p>
          <a:endParaRPr lang="zh-CN" altLang="en-US"/>
        </a:p>
      </dgm:t>
    </dgm:pt>
    <dgm:pt modelId="{A5461E9D-D9E6-4C4D-BC22-0B6356135928}" type="pres">
      <dgm:prSet presAssocID="{A4003ED7-65B0-4EA5-9D57-2368D9FD2643}" presName="connTx" presStyleLbl="parChTrans1D4" presStyleIdx="3" presStyleCnt="7"/>
      <dgm:spPr/>
      <dgm:t>
        <a:bodyPr/>
        <a:lstStyle/>
        <a:p>
          <a:endParaRPr lang="zh-CN" altLang="en-US"/>
        </a:p>
      </dgm:t>
    </dgm:pt>
    <dgm:pt modelId="{68EAAA0F-57F0-4508-B5EE-8F4548FD2335}" type="pres">
      <dgm:prSet presAssocID="{74195B85-9546-4DFB-B1E4-5FDD19E58302}" presName="Name30" presStyleCnt="0"/>
      <dgm:spPr/>
    </dgm:pt>
    <dgm:pt modelId="{81FD66C9-2E49-4FB1-A678-2763A2EC946F}" type="pres">
      <dgm:prSet presAssocID="{74195B85-9546-4DFB-B1E4-5FDD19E58302}" presName="level2Shape" presStyleLbl="node4" presStyleIdx="3" presStyleCnt="7"/>
      <dgm:spPr/>
      <dgm:t>
        <a:bodyPr/>
        <a:lstStyle/>
        <a:p>
          <a:endParaRPr lang="zh-CN" altLang="en-US"/>
        </a:p>
      </dgm:t>
    </dgm:pt>
    <dgm:pt modelId="{200206D1-66DF-4EA2-A494-99B62A5F7CE3}" type="pres">
      <dgm:prSet presAssocID="{74195B85-9546-4DFB-B1E4-5FDD19E58302}" presName="hierChild3" presStyleCnt="0"/>
      <dgm:spPr/>
    </dgm:pt>
    <dgm:pt modelId="{43085299-E20C-4D51-9499-58D6F770A5C9}" type="pres">
      <dgm:prSet presAssocID="{19456D4B-3E16-4103-AD80-D7FA7A975DE5}" presName="Name25" presStyleLbl="parChTrans1D4" presStyleIdx="4" presStyleCnt="7"/>
      <dgm:spPr/>
      <dgm:t>
        <a:bodyPr/>
        <a:lstStyle/>
        <a:p>
          <a:endParaRPr lang="zh-CN" altLang="en-US"/>
        </a:p>
      </dgm:t>
    </dgm:pt>
    <dgm:pt modelId="{635E895B-9CED-4BFE-B02B-0C1056ABC59C}" type="pres">
      <dgm:prSet presAssocID="{19456D4B-3E16-4103-AD80-D7FA7A975DE5}" presName="connTx" presStyleLbl="parChTrans1D4" presStyleIdx="4" presStyleCnt="7"/>
      <dgm:spPr/>
      <dgm:t>
        <a:bodyPr/>
        <a:lstStyle/>
        <a:p>
          <a:endParaRPr lang="zh-CN" altLang="en-US"/>
        </a:p>
      </dgm:t>
    </dgm:pt>
    <dgm:pt modelId="{AC51748E-5028-4D6D-B37D-286F9E98205C}" type="pres">
      <dgm:prSet presAssocID="{708C321E-7521-4E3F-A2DF-4A44331AB05E}" presName="Name30" presStyleCnt="0"/>
      <dgm:spPr/>
    </dgm:pt>
    <dgm:pt modelId="{9C42533E-AAB0-4060-8777-3BBD134C2556}" type="pres">
      <dgm:prSet presAssocID="{708C321E-7521-4E3F-A2DF-4A44331AB05E}" presName="level2Shape" presStyleLbl="node4" presStyleIdx="4" presStyleCnt="7"/>
      <dgm:spPr/>
      <dgm:t>
        <a:bodyPr/>
        <a:lstStyle/>
        <a:p>
          <a:endParaRPr lang="zh-CN" altLang="en-US"/>
        </a:p>
      </dgm:t>
    </dgm:pt>
    <dgm:pt modelId="{F0C32B17-5F9F-40BF-88F8-6A8638C5CD6D}" type="pres">
      <dgm:prSet presAssocID="{708C321E-7521-4E3F-A2DF-4A44331AB05E}" presName="hierChild3" presStyleCnt="0"/>
      <dgm:spPr/>
    </dgm:pt>
    <dgm:pt modelId="{F1BE749B-9BFA-4D2D-8FA9-49C9C417CE6D}" type="pres">
      <dgm:prSet presAssocID="{8442E4A7-B332-4A8B-9658-1512A54FDAA7}" presName="Name25" presStyleLbl="parChTrans1D4" presStyleIdx="5" presStyleCnt="7"/>
      <dgm:spPr/>
      <dgm:t>
        <a:bodyPr/>
        <a:lstStyle/>
        <a:p>
          <a:endParaRPr lang="zh-CN" altLang="en-US"/>
        </a:p>
      </dgm:t>
    </dgm:pt>
    <dgm:pt modelId="{B196DF92-C2D6-4B8E-BA9F-547115309757}" type="pres">
      <dgm:prSet presAssocID="{8442E4A7-B332-4A8B-9658-1512A54FDAA7}" presName="connTx" presStyleLbl="parChTrans1D4" presStyleIdx="5" presStyleCnt="7"/>
      <dgm:spPr/>
      <dgm:t>
        <a:bodyPr/>
        <a:lstStyle/>
        <a:p>
          <a:endParaRPr lang="zh-CN" altLang="en-US"/>
        </a:p>
      </dgm:t>
    </dgm:pt>
    <dgm:pt modelId="{7ECA63FE-AD9C-445E-A7A0-E7A569518663}" type="pres">
      <dgm:prSet presAssocID="{6FD7B7D7-1160-4D8C-84FF-BCA7A1481F87}" presName="Name30" presStyleCnt="0"/>
      <dgm:spPr/>
    </dgm:pt>
    <dgm:pt modelId="{9376C1D8-2E6C-4C78-9C48-740530AFD83A}" type="pres">
      <dgm:prSet presAssocID="{6FD7B7D7-1160-4D8C-84FF-BCA7A1481F87}" presName="level2Shape" presStyleLbl="node4" presStyleIdx="5" presStyleCnt="7"/>
      <dgm:spPr/>
      <dgm:t>
        <a:bodyPr/>
        <a:lstStyle/>
        <a:p>
          <a:endParaRPr lang="zh-CN" altLang="en-US"/>
        </a:p>
      </dgm:t>
    </dgm:pt>
    <dgm:pt modelId="{F4C3A525-39C6-41C6-9386-389F00C0A555}" type="pres">
      <dgm:prSet presAssocID="{6FD7B7D7-1160-4D8C-84FF-BCA7A1481F87}" presName="hierChild3" presStyleCnt="0"/>
      <dgm:spPr/>
    </dgm:pt>
    <dgm:pt modelId="{FEC9E2CC-223E-474F-9325-10DD7060D0DC}" type="pres">
      <dgm:prSet presAssocID="{6E964437-64B8-49F3-8F82-972B348BBBE0}" presName="Name25" presStyleLbl="parChTrans1D4" presStyleIdx="6" presStyleCnt="7"/>
      <dgm:spPr/>
      <dgm:t>
        <a:bodyPr/>
        <a:lstStyle/>
        <a:p>
          <a:endParaRPr lang="zh-CN" altLang="en-US"/>
        </a:p>
      </dgm:t>
    </dgm:pt>
    <dgm:pt modelId="{2A3670F1-5D25-4BB6-960E-517CEB062C0C}" type="pres">
      <dgm:prSet presAssocID="{6E964437-64B8-49F3-8F82-972B348BBBE0}" presName="connTx" presStyleLbl="parChTrans1D4" presStyleIdx="6" presStyleCnt="7"/>
      <dgm:spPr/>
      <dgm:t>
        <a:bodyPr/>
        <a:lstStyle/>
        <a:p>
          <a:endParaRPr lang="zh-CN" altLang="en-US"/>
        </a:p>
      </dgm:t>
    </dgm:pt>
    <dgm:pt modelId="{2F9C3BE4-59EF-46A6-AE24-EA311F07E9BF}" type="pres">
      <dgm:prSet presAssocID="{84E4D56B-4D0E-4AA5-90E2-F509D2B4BA16}" presName="Name30" presStyleCnt="0"/>
      <dgm:spPr/>
    </dgm:pt>
    <dgm:pt modelId="{9E1050F8-13D9-439F-8853-2434B69B5D86}" type="pres">
      <dgm:prSet presAssocID="{84E4D56B-4D0E-4AA5-90E2-F509D2B4BA16}" presName="level2Shape" presStyleLbl="node4" presStyleIdx="6" presStyleCnt="7"/>
      <dgm:spPr/>
      <dgm:t>
        <a:bodyPr/>
        <a:lstStyle/>
        <a:p>
          <a:endParaRPr lang="zh-CN" altLang="en-US"/>
        </a:p>
      </dgm:t>
    </dgm:pt>
    <dgm:pt modelId="{458D6A29-950A-4390-9FE8-FF91E7B7486A}" type="pres">
      <dgm:prSet presAssocID="{84E4D56B-4D0E-4AA5-90E2-F509D2B4BA16}" presName="hierChild3" presStyleCnt="0"/>
      <dgm:spPr/>
    </dgm:pt>
    <dgm:pt modelId="{EE23A26C-E3D2-46E6-9ACE-418D9BBA5F70}" type="pres">
      <dgm:prSet presAssocID="{1F80D8DE-B889-4A96-A1AC-C1227D6FFE51}" presName="bgShapesFlow" presStyleCnt="0"/>
      <dgm:spPr/>
    </dgm:pt>
    <dgm:pt modelId="{A989D076-D0C8-4D87-A9BA-44630FD102C2}" type="pres">
      <dgm:prSet presAssocID="{AE3D7EB3-B3DC-4F05-8A14-CD47D7C6C57B}" presName="rectComp" presStyleCnt="0"/>
      <dgm:spPr/>
    </dgm:pt>
    <dgm:pt modelId="{47965747-423E-4978-B5D3-B95913AD9559}" type="pres">
      <dgm:prSet presAssocID="{AE3D7EB3-B3DC-4F05-8A14-CD47D7C6C57B}" presName="bgRect" presStyleLbl="bgShp" presStyleIdx="0" presStyleCnt="7"/>
      <dgm:spPr/>
      <dgm:t>
        <a:bodyPr/>
        <a:lstStyle/>
        <a:p>
          <a:endParaRPr lang="zh-CN" altLang="en-US"/>
        </a:p>
      </dgm:t>
    </dgm:pt>
    <dgm:pt modelId="{DC15D0D5-8909-4B77-8CE7-FFA256B34B9E}" type="pres">
      <dgm:prSet presAssocID="{AE3D7EB3-B3DC-4F05-8A14-CD47D7C6C57B}" presName="bgRectTx" presStyleLbl="bgShp" presStyleIdx="0" presStyleCnt="7">
        <dgm:presLayoutVars>
          <dgm:bulletEnabled val="1"/>
        </dgm:presLayoutVars>
      </dgm:prSet>
      <dgm:spPr/>
      <dgm:t>
        <a:bodyPr/>
        <a:lstStyle/>
        <a:p>
          <a:endParaRPr lang="zh-CN" altLang="en-US"/>
        </a:p>
      </dgm:t>
    </dgm:pt>
    <dgm:pt modelId="{7AA741F2-B69D-4A42-BD99-E134A250C0EF}" type="pres">
      <dgm:prSet presAssocID="{AE3D7EB3-B3DC-4F05-8A14-CD47D7C6C57B}" presName="spComp" presStyleCnt="0"/>
      <dgm:spPr/>
    </dgm:pt>
    <dgm:pt modelId="{DD0E48A9-0D5F-49EA-8079-7B56C62B7731}" type="pres">
      <dgm:prSet presAssocID="{AE3D7EB3-B3DC-4F05-8A14-CD47D7C6C57B}" presName="hSp" presStyleCnt="0"/>
      <dgm:spPr/>
    </dgm:pt>
    <dgm:pt modelId="{62BA2FA4-6EDE-49F3-8DC5-EBA898458633}" type="pres">
      <dgm:prSet presAssocID="{B1F86AAC-3A9F-44D6-8CD6-CD2D8FB14309}" presName="rectComp" presStyleCnt="0"/>
      <dgm:spPr/>
    </dgm:pt>
    <dgm:pt modelId="{D03546FD-E392-48B4-9EDB-126924653E4B}" type="pres">
      <dgm:prSet presAssocID="{B1F86AAC-3A9F-44D6-8CD6-CD2D8FB14309}" presName="bgRect" presStyleLbl="bgShp" presStyleIdx="1" presStyleCnt="7"/>
      <dgm:spPr/>
      <dgm:t>
        <a:bodyPr/>
        <a:lstStyle/>
        <a:p>
          <a:endParaRPr lang="zh-CN" altLang="en-US"/>
        </a:p>
      </dgm:t>
    </dgm:pt>
    <dgm:pt modelId="{D64040E9-63D2-4EAD-B44E-820EA7F7FB78}" type="pres">
      <dgm:prSet presAssocID="{B1F86AAC-3A9F-44D6-8CD6-CD2D8FB14309}" presName="bgRectTx" presStyleLbl="bgShp" presStyleIdx="1" presStyleCnt="7">
        <dgm:presLayoutVars>
          <dgm:bulletEnabled val="1"/>
        </dgm:presLayoutVars>
      </dgm:prSet>
      <dgm:spPr/>
      <dgm:t>
        <a:bodyPr/>
        <a:lstStyle/>
        <a:p>
          <a:endParaRPr lang="zh-CN" altLang="en-US"/>
        </a:p>
      </dgm:t>
    </dgm:pt>
    <dgm:pt modelId="{65839665-8221-4F46-8439-BACA7DC62F16}" type="pres">
      <dgm:prSet presAssocID="{B1F86AAC-3A9F-44D6-8CD6-CD2D8FB14309}" presName="spComp" presStyleCnt="0"/>
      <dgm:spPr/>
    </dgm:pt>
    <dgm:pt modelId="{38EE12C6-9C2B-493E-B412-A9A55E50060C}" type="pres">
      <dgm:prSet presAssocID="{B1F86AAC-3A9F-44D6-8CD6-CD2D8FB14309}" presName="hSp" presStyleCnt="0"/>
      <dgm:spPr/>
    </dgm:pt>
    <dgm:pt modelId="{F54CC8B9-48AC-45CF-8453-2B6BE216D3C9}" type="pres">
      <dgm:prSet presAssocID="{1077FD7F-90FC-4C10-9048-DEF7B6E22600}" presName="rectComp" presStyleCnt="0"/>
      <dgm:spPr/>
    </dgm:pt>
    <dgm:pt modelId="{636D8488-1833-4982-8AEC-6EB8DC1F0A42}" type="pres">
      <dgm:prSet presAssocID="{1077FD7F-90FC-4C10-9048-DEF7B6E22600}" presName="bgRect" presStyleLbl="bgShp" presStyleIdx="2" presStyleCnt="7"/>
      <dgm:spPr/>
      <dgm:t>
        <a:bodyPr/>
        <a:lstStyle/>
        <a:p>
          <a:endParaRPr lang="zh-CN" altLang="en-US"/>
        </a:p>
      </dgm:t>
    </dgm:pt>
    <dgm:pt modelId="{221073AF-822E-416A-BF60-08D1FF5468B4}" type="pres">
      <dgm:prSet presAssocID="{1077FD7F-90FC-4C10-9048-DEF7B6E22600}" presName="bgRectTx" presStyleLbl="bgShp" presStyleIdx="2" presStyleCnt="7">
        <dgm:presLayoutVars>
          <dgm:bulletEnabled val="1"/>
        </dgm:presLayoutVars>
      </dgm:prSet>
      <dgm:spPr/>
      <dgm:t>
        <a:bodyPr/>
        <a:lstStyle/>
        <a:p>
          <a:endParaRPr lang="zh-CN" altLang="en-US"/>
        </a:p>
      </dgm:t>
    </dgm:pt>
    <dgm:pt modelId="{220ED43A-8714-4442-8116-06B5BD047C87}" type="pres">
      <dgm:prSet presAssocID="{1077FD7F-90FC-4C10-9048-DEF7B6E22600}" presName="spComp" presStyleCnt="0"/>
      <dgm:spPr/>
    </dgm:pt>
    <dgm:pt modelId="{B2A6DE96-6577-4D77-8B03-03F16BE01C94}" type="pres">
      <dgm:prSet presAssocID="{1077FD7F-90FC-4C10-9048-DEF7B6E22600}" presName="hSp" presStyleCnt="0"/>
      <dgm:spPr/>
    </dgm:pt>
    <dgm:pt modelId="{968FF239-D158-4A87-AB2E-972129E3DAE3}" type="pres">
      <dgm:prSet presAssocID="{476A75DE-F6B3-4CA0-A895-8EBB13D75D97}" presName="rectComp" presStyleCnt="0"/>
      <dgm:spPr/>
    </dgm:pt>
    <dgm:pt modelId="{344EDBB3-7FA8-4C33-80CA-9DFE195E2443}" type="pres">
      <dgm:prSet presAssocID="{476A75DE-F6B3-4CA0-A895-8EBB13D75D97}" presName="bgRect" presStyleLbl="bgShp" presStyleIdx="3" presStyleCnt="7"/>
      <dgm:spPr/>
      <dgm:t>
        <a:bodyPr/>
        <a:lstStyle/>
        <a:p>
          <a:endParaRPr lang="zh-CN" altLang="en-US"/>
        </a:p>
      </dgm:t>
    </dgm:pt>
    <dgm:pt modelId="{A0539CDC-0915-4B11-9BEC-37C39DCBF6B6}" type="pres">
      <dgm:prSet presAssocID="{476A75DE-F6B3-4CA0-A895-8EBB13D75D97}" presName="bgRectTx" presStyleLbl="bgShp" presStyleIdx="3" presStyleCnt="7">
        <dgm:presLayoutVars>
          <dgm:bulletEnabled val="1"/>
        </dgm:presLayoutVars>
      </dgm:prSet>
      <dgm:spPr/>
      <dgm:t>
        <a:bodyPr/>
        <a:lstStyle/>
        <a:p>
          <a:endParaRPr lang="zh-CN" altLang="en-US"/>
        </a:p>
      </dgm:t>
    </dgm:pt>
    <dgm:pt modelId="{9F1B2AD0-514E-45BC-83AF-C3C225B5E8DE}" type="pres">
      <dgm:prSet presAssocID="{476A75DE-F6B3-4CA0-A895-8EBB13D75D97}" presName="spComp" presStyleCnt="0"/>
      <dgm:spPr/>
    </dgm:pt>
    <dgm:pt modelId="{ED2FD1A9-6387-4646-B090-20390D31B344}" type="pres">
      <dgm:prSet presAssocID="{476A75DE-F6B3-4CA0-A895-8EBB13D75D97}" presName="hSp" presStyleCnt="0"/>
      <dgm:spPr/>
    </dgm:pt>
    <dgm:pt modelId="{FA439274-9EB1-482E-BE24-988D6FDC5ED7}" type="pres">
      <dgm:prSet presAssocID="{AB640857-8600-4D2C-A930-7B3597BE49E3}" presName="rectComp" presStyleCnt="0"/>
      <dgm:spPr/>
    </dgm:pt>
    <dgm:pt modelId="{716965CA-3010-4286-A811-0EF041D65F93}" type="pres">
      <dgm:prSet presAssocID="{AB640857-8600-4D2C-A930-7B3597BE49E3}" presName="bgRect" presStyleLbl="bgShp" presStyleIdx="4" presStyleCnt="7"/>
      <dgm:spPr/>
      <dgm:t>
        <a:bodyPr/>
        <a:lstStyle/>
        <a:p>
          <a:endParaRPr lang="zh-CN" altLang="en-US"/>
        </a:p>
      </dgm:t>
    </dgm:pt>
    <dgm:pt modelId="{1545480B-201F-4869-A703-49B4E9BA8170}" type="pres">
      <dgm:prSet presAssocID="{AB640857-8600-4D2C-A930-7B3597BE49E3}" presName="bgRectTx" presStyleLbl="bgShp" presStyleIdx="4" presStyleCnt="7">
        <dgm:presLayoutVars>
          <dgm:bulletEnabled val="1"/>
        </dgm:presLayoutVars>
      </dgm:prSet>
      <dgm:spPr/>
      <dgm:t>
        <a:bodyPr/>
        <a:lstStyle/>
        <a:p>
          <a:endParaRPr lang="zh-CN" altLang="en-US"/>
        </a:p>
      </dgm:t>
    </dgm:pt>
    <dgm:pt modelId="{6651672E-BB67-475F-BC73-23856E77B7E5}" type="pres">
      <dgm:prSet presAssocID="{AB640857-8600-4D2C-A930-7B3597BE49E3}" presName="spComp" presStyleCnt="0"/>
      <dgm:spPr/>
    </dgm:pt>
    <dgm:pt modelId="{EEB96A77-7D01-48EF-AC30-BFACC6504C78}" type="pres">
      <dgm:prSet presAssocID="{AB640857-8600-4D2C-A930-7B3597BE49E3}" presName="hSp" presStyleCnt="0"/>
      <dgm:spPr/>
    </dgm:pt>
    <dgm:pt modelId="{5DE3577E-08B0-4C43-938B-ADE0358EF9D1}" type="pres">
      <dgm:prSet presAssocID="{63D1CAD4-AE55-4E88-9DC6-BF21E48FFE6A}" presName="rectComp" presStyleCnt="0"/>
      <dgm:spPr/>
    </dgm:pt>
    <dgm:pt modelId="{AF9FF9E8-D656-4D33-9DC1-901359D48080}" type="pres">
      <dgm:prSet presAssocID="{63D1CAD4-AE55-4E88-9DC6-BF21E48FFE6A}" presName="bgRect" presStyleLbl="bgShp" presStyleIdx="5" presStyleCnt="7"/>
      <dgm:spPr/>
      <dgm:t>
        <a:bodyPr/>
        <a:lstStyle/>
        <a:p>
          <a:endParaRPr lang="zh-CN" altLang="en-US"/>
        </a:p>
      </dgm:t>
    </dgm:pt>
    <dgm:pt modelId="{37030A23-31E8-41B8-BB4D-89DD3E02A165}" type="pres">
      <dgm:prSet presAssocID="{63D1CAD4-AE55-4E88-9DC6-BF21E48FFE6A}" presName="bgRectTx" presStyleLbl="bgShp" presStyleIdx="5" presStyleCnt="7">
        <dgm:presLayoutVars>
          <dgm:bulletEnabled val="1"/>
        </dgm:presLayoutVars>
      </dgm:prSet>
      <dgm:spPr/>
      <dgm:t>
        <a:bodyPr/>
        <a:lstStyle/>
        <a:p>
          <a:endParaRPr lang="zh-CN" altLang="en-US"/>
        </a:p>
      </dgm:t>
    </dgm:pt>
    <dgm:pt modelId="{7B8DC7AD-C175-4EB3-B3C3-4B8F62EF2BD4}" type="pres">
      <dgm:prSet presAssocID="{63D1CAD4-AE55-4E88-9DC6-BF21E48FFE6A}" presName="spComp" presStyleCnt="0"/>
      <dgm:spPr/>
    </dgm:pt>
    <dgm:pt modelId="{C392A033-4C0F-4539-B17C-9CFED4A912FF}" type="pres">
      <dgm:prSet presAssocID="{63D1CAD4-AE55-4E88-9DC6-BF21E48FFE6A}" presName="hSp" presStyleCnt="0"/>
      <dgm:spPr/>
    </dgm:pt>
    <dgm:pt modelId="{9D3ACEB7-4C7F-482D-A45B-4E9A3D0550B0}" type="pres">
      <dgm:prSet presAssocID="{E3BE6DBC-1061-4E80-BC5F-362C439D5E61}" presName="rectComp" presStyleCnt="0"/>
      <dgm:spPr/>
    </dgm:pt>
    <dgm:pt modelId="{EB970DCA-1C36-4485-944F-7377DBB7FCDE}" type="pres">
      <dgm:prSet presAssocID="{E3BE6DBC-1061-4E80-BC5F-362C439D5E61}" presName="bgRect" presStyleLbl="bgShp" presStyleIdx="6" presStyleCnt="7"/>
      <dgm:spPr/>
      <dgm:t>
        <a:bodyPr/>
        <a:lstStyle/>
        <a:p>
          <a:endParaRPr lang="zh-CN" altLang="en-US"/>
        </a:p>
      </dgm:t>
    </dgm:pt>
    <dgm:pt modelId="{D5DE4772-7324-4961-9213-9DB7431199A2}" type="pres">
      <dgm:prSet presAssocID="{E3BE6DBC-1061-4E80-BC5F-362C439D5E61}" presName="bgRectTx" presStyleLbl="bgShp" presStyleIdx="6" presStyleCnt="7">
        <dgm:presLayoutVars>
          <dgm:bulletEnabled val="1"/>
        </dgm:presLayoutVars>
      </dgm:prSet>
      <dgm:spPr/>
      <dgm:t>
        <a:bodyPr/>
        <a:lstStyle/>
        <a:p>
          <a:endParaRPr lang="zh-CN" altLang="en-US"/>
        </a:p>
      </dgm:t>
    </dgm:pt>
  </dgm:ptLst>
  <dgm:cxnLst>
    <dgm:cxn modelId="{1AEC10D1-23D6-4210-8819-5603504B4D6F}" srcId="{DF711FCA-F833-4FFA-A00B-95FB330F3863}" destId="{FB722BE6-A4DE-4F3C-912A-1994C03A7890}" srcOrd="3" destOrd="0" parTransId="{78632F65-7BA2-43AF-A5C0-848B347C80A2}" sibTransId="{96BEEA0C-0E9A-44FB-AD8D-911D4F47A49D}"/>
    <dgm:cxn modelId="{AD390436-C81E-4E7E-B863-B0AA6B64E8EB}" type="presOf" srcId="{4C46C7C2-EFAF-44CB-AE3E-A3982D8564EF}" destId="{A6380128-D471-46CB-AE1C-6385CF770746}" srcOrd="0" destOrd="0" presId="urn:microsoft.com/office/officeart/2005/8/layout/hierarchy5"/>
    <dgm:cxn modelId="{ED38D218-3B67-4229-86A6-39B5D7983802}" type="presOf" srcId="{6E964437-64B8-49F3-8F82-972B348BBBE0}" destId="{FEC9E2CC-223E-474F-9325-10DD7060D0DC}" srcOrd="0" destOrd="0" presId="urn:microsoft.com/office/officeart/2005/8/layout/hierarchy5"/>
    <dgm:cxn modelId="{36F3CDE8-6229-410E-86BC-55EF2AB44E2D}" type="presOf" srcId="{04DF4273-BC56-4AAB-83FF-1C2F437CE28C}" destId="{3B94A610-388D-4EC7-9C1F-DD0A9CDA761E}" srcOrd="0" destOrd="0" presId="urn:microsoft.com/office/officeart/2005/8/layout/hierarchy5"/>
    <dgm:cxn modelId="{94155051-04F0-4FE2-8F14-9835A4B70E61}" type="presOf" srcId="{FB722BE6-A4DE-4F3C-912A-1994C03A7890}" destId="{F98BD9F4-6004-44EA-8A3E-58C11577C460}" srcOrd="0" destOrd="0" presId="urn:microsoft.com/office/officeart/2005/8/layout/hierarchy5"/>
    <dgm:cxn modelId="{FBB7ADD7-90AB-4816-94F8-747D2A13E8A9}" type="presOf" srcId="{6E964437-64B8-49F3-8F82-972B348BBBE0}" destId="{2A3670F1-5D25-4BB6-960E-517CEB062C0C}" srcOrd="1" destOrd="0" presId="urn:microsoft.com/office/officeart/2005/8/layout/hierarchy5"/>
    <dgm:cxn modelId="{ADF76944-ECB9-4BDC-99DE-807123D82FEC}" type="presOf" srcId="{19456D4B-3E16-4103-AD80-D7FA7A975DE5}" destId="{43085299-E20C-4D51-9499-58D6F770A5C9}" srcOrd="0" destOrd="0" presId="urn:microsoft.com/office/officeart/2005/8/layout/hierarchy5"/>
    <dgm:cxn modelId="{4D787053-019A-484F-849A-51BB0B52CB61}" type="presOf" srcId="{AE3D7EB3-B3DC-4F05-8A14-CD47D7C6C57B}" destId="{DC15D0D5-8909-4B77-8CE7-FFA256B34B9E}" srcOrd="1" destOrd="0" presId="urn:microsoft.com/office/officeart/2005/8/layout/hierarchy5"/>
    <dgm:cxn modelId="{969A6189-9F67-4DE8-98DF-3B60339EA69D}" type="presOf" srcId="{84E4D56B-4D0E-4AA5-90E2-F509D2B4BA16}" destId="{9E1050F8-13D9-439F-8853-2434B69B5D86}" srcOrd="0" destOrd="0" presId="urn:microsoft.com/office/officeart/2005/8/layout/hierarchy5"/>
    <dgm:cxn modelId="{5BE3204F-E1D5-40E7-8ECF-E733D0936530}" type="presOf" srcId="{594792DB-6302-4A48-BD47-A4388AAC78CE}" destId="{877C0119-A17C-4D1F-9731-D2B05FFF54D3}" srcOrd="0" destOrd="0" presId="urn:microsoft.com/office/officeart/2005/8/layout/hierarchy5"/>
    <dgm:cxn modelId="{CFD57632-0354-4077-A7F1-453D9992DC08}" srcId="{FB722BE6-A4DE-4F3C-912A-1994C03A7890}" destId="{AFFB6A0B-F428-4ED9-AE65-4BC4384FD24B}" srcOrd="1" destOrd="0" parTransId="{DE9D9B06-6325-4591-AF68-944CF2D1FF1E}" sibTransId="{FE47CF49-F5D7-4DD6-8DB0-FF629813DCA6}"/>
    <dgm:cxn modelId="{C35B8F35-AA97-4C8D-95B5-4B021535A058}" type="presOf" srcId="{DF711FCA-F833-4FFA-A00B-95FB330F3863}" destId="{76111A11-947B-4222-8748-F65C544BFFE2}" srcOrd="0" destOrd="0" presId="urn:microsoft.com/office/officeart/2005/8/layout/hierarchy5"/>
    <dgm:cxn modelId="{4122A69F-CE31-433F-8154-0235A9E01C0D}" type="presOf" srcId="{C39A6FBD-A452-46FD-A66D-C5A87A4668B9}" destId="{05CEF289-E550-470E-A7A0-530A77085DE8}" srcOrd="0" destOrd="0" presId="urn:microsoft.com/office/officeart/2005/8/layout/hierarchy5"/>
    <dgm:cxn modelId="{D151C56C-ED4E-4B52-A2E1-8776396A6343}" type="presOf" srcId="{AB640857-8600-4D2C-A930-7B3597BE49E3}" destId="{716965CA-3010-4286-A811-0EF041D65F93}" srcOrd="0" destOrd="0" presId="urn:microsoft.com/office/officeart/2005/8/layout/hierarchy5"/>
    <dgm:cxn modelId="{83DBB719-E741-475A-BEE3-430624713E3D}" type="presOf" srcId="{C0972A73-4D7A-4FED-9DDC-1BF814A53B48}" destId="{1092C915-5B71-41BE-90A0-935BE1694484}" srcOrd="0" destOrd="0" presId="urn:microsoft.com/office/officeart/2005/8/layout/hierarchy5"/>
    <dgm:cxn modelId="{972A94B1-A24E-4C74-B839-CEEF6291BC40}" type="presOf" srcId="{6FD7B7D7-1160-4D8C-84FF-BCA7A1481F87}" destId="{9376C1D8-2E6C-4C78-9C48-740530AFD83A}" srcOrd="0" destOrd="0" presId="urn:microsoft.com/office/officeart/2005/8/layout/hierarchy5"/>
    <dgm:cxn modelId="{FF3D0BD9-C2D4-49CC-ACE4-7F58031B2E06}" type="presOf" srcId="{C39A6FBD-A452-46FD-A66D-C5A87A4668B9}" destId="{047C6CAB-BA23-4778-8AAF-CD28658682E2}" srcOrd="1" destOrd="0" presId="urn:microsoft.com/office/officeart/2005/8/layout/hierarchy5"/>
    <dgm:cxn modelId="{B28A60E4-3966-495D-8000-E9F09C8B37F2}" type="presOf" srcId="{1F80D8DE-B889-4A96-A1AC-C1227D6FFE51}" destId="{AE5613D9-8564-4B26-809A-57E45497E24B}" srcOrd="0" destOrd="0" presId="urn:microsoft.com/office/officeart/2005/8/layout/hierarchy5"/>
    <dgm:cxn modelId="{AF249618-DF25-456A-A726-B380176E8BC3}" srcId="{1F80D8DE-B889-4A96-A1AC-C1227D6FFE51}" destId="{E3BE6DBC-1061-4E80-BC5F-362C439D5E61}" srcOrd="7" destOrd="0" parTransId="{AF36BAF3-A1C8-409A-838E-24C9126B71CD}" sibTransId="{938F021E-D752-4AB6-B0C1-C560F903B177}"/>
    <dgm:cxn modelId="{3DE58D2E-FDAB-4B02-970B-AAE135BDC4C4}" type="presOf" srcId="{B1F86AAC-3A9F-44D6-8CD6-CD2D8FB14309}" destId="{D64040E9-63D2-4EAD-B44E-820EA7F7FB78}" srcOrd="1" destOrd="0" presId="urn:microsoft.com/office/officeart/2005/8/layout/hierarchy5"/>
    <dgm:cxn modelId="{78F0E62F-7534-46B7-A0B7-60B7D0B955F1}" srcId="{1F80D8DE-B889-4A96-A1AC-C1227D6FFE51}" destId="{AE3D7EB3-B3DC-4F05-8A14-CD47D7C6C57B}" srcOrd="1" destOrd="0" parTransId="{354E6D6D-ED65-4280-BE4F-8E0ADB8A43DD}" sibTransId="{7F5E3F16-32AF-438E-B48C-34C1CA75239B}"/>
    <dgm:cxn modelId="{615CD1FC-78EF-47E1-B2E6-52C4B7037B15}" srcId="{1F80D8DE-B889-4A96-A1AC-C1227D6FFE51}" destId="{1077FD7F-90FC-4C10-9048-DEF7B6E22600}" srcOrd="3" destOrd="0" parTransId="{FC613DF0-CD3F-43E1-9541-69B6A8CE8354}" sibTransId="{0274FB98-91EA-41E6-BBDB-B661ED45AB4E}"/>
    <dgm:cxn modelId="{D63E152A-7E97-46BB-99A7-427B169D57F2}" type="presOf" srcId="{27681932-506D-4377-B544-C6F96C4B6969}" destId="{B826EB43-3799-452A-A0BA-5607443C0EC5}" srcOrd="0" destOrd="0" presId="urn:microsoft.com/office/officeart/2005/8/layout/hierarchy5"/>
    <dgm:cxn modelId="{26C8111C-D63F-4B9E-A50E-19BFCDEFC620}" type="presOf" srcId="{63D1CAD4-AE55-4E88-9DC6-BF21E48FFE6A}" destId="{37030A23-31E8-41B8-BB4D-89DD3E02A165}" srcOrd="1" destOrd="0" presId="urn:microsoft.com/office/officeart/2005/8/layout/hierarchy5"/>
    <dgm:cxn modelId="{B3BFD5A5-8DE5-4557-8CE3-42493D294B10}" srcId="{DF711FCA-F833-4FFA-A00B-95FB330F3863}" destId="{594792DB-6302-4A48-BD47-A4388AAC78CE}" srcOrd="2" destOrd="0" parTransId="{04DF4273-BC56-4AAB-83FF-1C2F437CE28C}" sibTransId="{D4029C39-170B-4BFE-99A5-993F7B830937}"/>
    <dgm:cxn modelId="{11B4D9A3-4994-410A-BDE6-E939317F6D31}" type="presOf" srcId="{19456D4B-3E16-4103-AD80-D7FA7A975DE5}" destId="{635E895B-9CED-4BFE-B02B-0C1056ABC59C}" srcOrd="1" destOrd="0" presId="urn:microsoft.com/office/officeart/2005/8/layout/hierarchy5"/>
    <dgm:cxn modelId="{555426D0-D9DD-407B-9E5E-235DA91E1FB3}" type="presOf" srcId="{A4003ED7-65B0-4EA5-9D57-2368D9FD2643}" destId="{29D2DE11-A88C-4F4E-9501-553C4378A39E}" srcOrd="0" destOrd="0" presId="urn:microsoft.com/office/officeart/2005/8/layout/hierarchy5"/>
    <dgm:cxn modelId="{7CF4F11F-B830-4CB4-B8AD-2B1E9F3CC5F7}" type="presOf" srcId="{1077FD7F-90FC-4C10-9048-DEF7B6E22600}" destId="{636D8488-1833-4982-8AEC-6EB8DC1F0A42}" srcOrd="0" destOrd="0" presId="urn:microsoft.com/office/officeart/2005/8/layout/hierarchy5"/>
    <dgm:cxn modelId="{B02B5E28-8070-421B-A813-006992068368}" srcId="{DF711FCA-F833-4FFA-A00B-95FB330F3863}" destId="{43B2601F-50C4-4BB3-97EC-A8FE6C33C34E}" srcOrd="1" destOrd="0" parTransId="{63A303A1-1F80-4DF0-8095-AEA29606D315}" sibTransId="{147EE1C6-4548-480F-912A-781C0780825F}"/>
    <dgm:cxn modelId="{4BD773E5-D733-4CA3-AC12-6583AE42112E}" srcId="{1F80D8DE-B889-4A96-A1AC-C1227D6FFE51}" destId="{B1F86AAC-3A9F-44D6-8CD6-CD2D8FB14309}" srcOrd="2" destOrd="0" parTransId="{B6C2C33E-E286-493B-9C03-76B4E9E634E5}" sibTransId="{4124A489-4E94-4E4B-B8C9-BA047177C28C}"/>
    <dgm:cxn modelId="{719B3AC7-EC7F-4168-ABA6-04FDEEC375EE}" type="presOf" srcId="{3C239DA3-128F-42F5-A646-FFDDA9DABC5D}" destId="{BFDC04E9-46EF-4071-9C12-CB7343E22862}" srcOrd="0" destOrd="0" presId="urn:microsoft.com/office/officeart/2005/8/layout/hierarchy5"/>
    <dgm:cxn modelId="{8B99CC4A-3E77-4049-967D-B4F91E3AE25B}" srcId="{DF711FCA-F833-4FFA-A00B-95FB330F3863}" destId="{1D977679-6A5C-47B3-9012-72F15174B3B1}" srcOrd="0" destOrd="0" parTransId="{154CD42D-AE32-42D9-B4A3-EEFB7514BD21}" sibTransId="{B1F9F770-B987-49B4-B39C-D605BA2582A4}"/>
    <dgm:cxn modelId="{760E21F6-6080-4791-87A7-C10476823A9F}" srcId="{1F80D8DE-B889-4A96-A1AC-C1227D6FFE51}" destId="{476A75DE-F6B3-4CA0-A895-8EBB13D75D97}" srcOrd="4" destOrd="0" parTransId="{E986D2E6-D505-4D42-A0FF-7F520222017D}" sibTransId="{353BF404-B2B7-4917-A730-069B9CD64039}"/>
    <dgm:cxn modelId="{6A80D94D-3C8A-4608-A061-FA5000E34BD9}" type="presOf" srcId="{AB640857-8600-4D2C-A930-7B3597BE49E3}" destId="{1545480B-201F-4869-A703-49B4E9BA8170}" srcOrd="1" destOrd="0" presId="urn:microsoft.com/office/officeart/2005/8/layout/hierarchy5"/>
    <dgm:cxn modelId="{C7CAC477-F68C-4079-8A23-1DC8023D3AC9}" type="presOf" srcId="{A4003ED7-65B0-4EA5-9D57-2368D9FD2643}" destId="{A5461E9D-D9E6-4C4D-BC22-0B6356135928}" srcOrd="1" destOrd="0" presId="urn:microsoft.com/office/officeart/2005/8/layout/hierarchy5"/>
    <dgm:cxn modelId="{CC8B1E30-814F-4F61-8E7A-16D079CF1E16}" type="presOf" srcId="{1FB3FBE3-C7B7-48EB-9978-684EEFAF15F5}" destId="{83EB7B35-1A0E-4EF2-A7E5-FE769BE2E4DA}" srcOrd="0" destOrd="0" presId="urn:microsoft.com/office/officeart/2005/8/layout/hierarchy5"/>
    <dgm:cxn modelId="{1A4BD310-FF9C-4B86-99EE-D93776112CCE}" type="presOf" srcId="{8442E4A7-B332-4A8B-9658-1512A54FDAA7}" destId="{B196DF92-C2D6-4B8E-BA9F-547115309757}" srcOrd="1" destOrd="0" presId="urn:microsoft.com/office/officeart/2005/8/layout/hierarchy5"/>
    <dgm:cxn modelId="{A35FADA9-B047-43B0-9A9A-AF7D51C2F6C4}" srcId="{1F80D8DE-B889-4A96-A1AC-C1227D6FFE51}" destId="{DF711FCA-F833-4FFA-A00B-95FB330F3863}" srcOrd="0" destOrd="0" parTransId="{0ECA1811-9B46-493A-89AD-0172CB67EE75}" sibTransId="{D3A5C3D9-97F2-4E13-A2F2-3548EF4792E1}"/>
    <dgm:cxn modelId="{46DA8AC2-09F5-41E0-B363-8D1B67FD8BF4}" type="presOf" srcId="{476A75DE-F6B3-4CA0-A895-8EBB13D75D97}" destId="{A0539CDC-0915-4B11-9BEC-37C39DCBF6B6}" srcOrd="1" destOrd="0" presId="urn:microsoft.com/office/officeart/2005/8/layout/hierarchy5"/>
    <dgm:cxn modelId="{AB3223F5-9773-4FAE-9C34-CBE667342FB4}" type="presOf" srcId="{43B2601F-50C4-4BB3-97EC-A8FE6C33C34E}" destId="{DD07C432-0FE6-488F-918B-4FA6F84023B0}" srcOrd="0" destOrd="0" presId="urn:microsoft.com/office/officeart/2005/8/layout/hierarchy5"/>
    <dgm:cxn modelId="{67075F4A-1510-419A-A08A-55C71D480652}" type="presOf" srcId="{1D977679-6A5C-47B3-9012-72F15174B3B1}" destId="{22CE14DF-0C48-491A-9DD3-BBE8BC574D05}" srcOrd="0" destOrd="0" presId="urn:microsoft.com/office/officeart/2005/8/layout/hierarchy5"/>
    <dgm:cxn modelId="{4370E3BD-D493-42C2-8276-226244C85B4E}" type="presOf" srcId="{27158B29-4A77-439D-BD3F-83766B2A03C2}" destId="{A65462FD-6198-4E3F-9EB8-07B145F68E44}" srcOrd="0" destOrd="0" presId="urn:microsoft.com/office/officeart/2005/8/layout/hierarchy5"/>
    <dgm:cxn modelId="{78397B96-8269-41C8-AE3C-CDDE4B8F9718}" type="presOf" srcId="{AFFB6A0B-F428-4ED9-AE65-4BC4384FD24B}" destId="{7CB71D35-20FB-468A-BAA4-5CEC3FC583BF}" srcOrd="0" destOrd="0" presId="urn:microsoft.com/office/officeart/2005/8/layout/hierarchy5"/>
    <dgm:cxn modelId="{73FB4F84-375F-438E-A33B-C4EA58BE797F}" type="presOf" srcId="{154CD42D-AE32-42D9-B4A3-EEFB7514BD21}" destId="{2F168BD5-0838-4A16-9CF2-9757D42BA9E4}" srcOrd="0" destOrd="0" presId="urn:microsoft.com/office/officeart/2005/8/layout/hierarchy5"/>
    <dgm:cxn modelId="{609E4AAC-562D-427D-8A0B-D147FCB4E678}" srcId="{55ABE364-9813-4327-95FD-D953A9B50271}" destId="{1FB3FBE3-C7B7-48EB-9978-684EEFAF15F5}" srcOrd="0" destOrd="0" parTransId="{3C239DA3-128F-42F5-A646-FFDDA9DABC5D}" sibTransId="{209195F4-F548-477E-867E-2506C4781525}"/>
    <dgm:cxn modelId="{4464E406-9A12-4E91-AC2B-B34D00611037}" type="presOf" srcId="{74195B85-9546-4DFB-B1E4-5FDD19E58302}" destId="{81FD66C9-2E49-4FB1-A678-2763A2EC946F}" srcOrd="0" destOrd="0" presId="urn:microsoft.com/office/officeart/2005/8/layout/hierarchy5"/>
    <dgm:cxn modelId="{91B2E6BB-FD8E-449D-84F1-61399B652CEC}" type="presOf" srcId="{63A303A1-1F80-4DF0-8095-AEA29606D315}" destId="{BFC2E4EA-CEE6-405C-A481-93ECC8994B08}" srcOrd="1" destOrd="0" presId="urn:microsoft.com/office/officeart/2005/8/layout/hierarchy5"/>
    <dgm:cxn modelId="{EB092DA5-74F5-484D-B393-DC91BE30CCA1}" type="presOf" srcId="{4C46C7C2-EFAF-44CB-AE3E-A3982D8564EF}" destId="{EBA2F88C-2F3C-48D1-9080-B6C32C950C7A}" srcOrd="1" destOrd="0" presId="urn:microsoft.com/office/officeart/2005/8/layout/hierarchy5"/>
    <dgm:cxn modelId="{AA546250-EBD5-4489-B1E0-EBF3851E4CE3}" type="presOf" srcId="{55ABE364-9813-4327-95FD-D953A9B50271}" destId="{4D6BCB0A-7758-46D7-A8D9-612D15D55D49}" srcOrd="0" destOrd="0" presId="urn:microsoft.com/office/officeart/2005/8/layout/hierarchy5"/>
    <dgm:cxn modelId="{1248CD3D-B328-4987-96B9-F82F0D4AE3AD}" type="presOf" srcId="{78632F65-7BA2-43AF-A5C0-848B347C80A2}" destId="{7239B207-6DD0-410F-9F26-5500CCC8E21A}" srcOrd="0" destOrd="0" presId="urn:microsoft.com/office/officeart/2005/8/layout/hierarchy5"/>
    <dgm:cxn modelId="{84488C9E-7295-4EA9-9387-1D7FCBBD2423}" type="presOf" srcId="{708C321E-7521-4E3F-A2DF-4A44331AB05E}" destId="{9C42533E-AAB0-4060-8777-3BBD134C2556}" srcOrd="0" destOrd="0" presId="urn:microsoft.com/office/officeart/2005/8/layout/hierarchy5"/>
    <dgm:cxn modelId="{E1995AC7-B3D6-4B37-BEBF-35205508DCA8}" srcId="{708C321E-7521-4E3F-A2DF-4A44331AB05E}" destId="{6FD7B7D7-1160-4D8C-84FF-BCA7A1481F87}" srcOrd="0" destOrd="0" parTransId="{8442E4A7-B332-4A8B-9658-1512A54FDAA7}" sibTransId="{771C8270-16BE-41AF-9CB7-48B1889A1194}"/>
    <dgm:cxn modelId="{B30A8BD3-5D22-4BCD-98F6-5DAAC9172826}" type="presOf" srcId="{DE9D9B06-6325-4591-AF68-944CF2D1FF1E}" destId="{C89156BA-45EF-468B-A884-02703BE1B0FA}" srcOrd="0" destOrd="0" presId="urn:microsoft.com/office/officeart/2005/8/layout/hierarchy5"/>
    <dgm:cxn modelId="{AA86271C-7777-4D9C-A2F7-F938C4676AAC}" srcId="{55ABE364-9813-4327-95FD-D953A9B50271}" destId="{C0972A73-4D7A-4FED-9DDC-1BF814A53B48}" srcOrd="1" destOrd="0" parTransId="{C39A6FBD-A452-46FD-A66D-C5A87A4668B9}" sibTransId="{AB189916-6186-47F0-A731-E6625075CA03}"/>
    <dgm:cxn modelId="{6D4AD292-FF03-4763-9DE9-F3E68C9EA3F3}" type="presOf" srcId="{476A75DE-F6B3-4CA0-A895-8EBB13D75D97}" destId="{344EDBB3-7FA8-4C33-80CA-9DFE195E2443}" srcOrd="0" destOrd="0" presId="urn:microsoft.com/office/officeart/2005/8/layout/hierarchy5"/>
    <dgm:cxn modelId="{A71922C3-DA68-4345-9E48-39A027828A00}" type="presOf" srcId="{154CD42D-AE32-42D9-B4A3-EEFB7514BD21}" destId="{B991398C-2FD2-4DE5-ADC3-E358FDEDBE6F}" srcOrd="1" destOrd="0" presId="urn:microsoft.com/office/officeart/2005/8/layout/hierarchy5"/>
    <dgm:cxn modelId="{7C0E6EA6-1BC0-483C-AC34-B0AA2A33F254}" type="presOf" srcId="{8442E4A7-B332-4A8B-9658-1512A54FDAA7}" destId="{F1BE749B-9BFA-4D2D-8FA9-49C9C417CE6D}" srcOrd="0" destOrd="0" presId="urn:microsoft.com/office/officeart/2005/8/layout/hierarchy5"/>
    <dgm:cxn modelId="{45EE3AE8-F937-44E0-B360-974F54AE69A4}" type="presOf" srcId="{E3BE6DBC-1061-4E80-BC5F-362C439D5E61}" destId="{EB970DCA-1C36-4485-944F-7377DBB7FCDE}" srcOrd="0" destOrd="0" presId="urn:microsoft.com/office/officeart/2005/8/layout/hierarchy5"/>
    <dgm:cxn modelId="{B3672D79-9EA9-4262-B0B7-F966BC878C52}" type="presOf" srcId="{AE3D7EB3-B3DC-4F05-8A14-CD47D7C6C57B}" destId="{47965747-423E-4978-B5D3-B95913AD9559}" srcOrd="0" destOrd="0" presId="urn:microsoft.com/office/officeart/2005/8/layout/hierarchy5"/>
    <dgm:cxn modelId="{52C2F37D-5956-434D-808A-5C9E52AB5BEE}" type="presOf" srcId="{63A303A1-1F80-4DF0-8095-AEA29606D315}" destId="{4F8BC475-8708-47BD-BBC7-5F306EF31BA2}" srcOrd="0" destOrd="0" presId="urn:microsoft.com/office/officeart/2005/8/layout/hierarchy5"/>
    <dgm:cxn modelId="{FC701A85-4D38-49DC-BF22-8E549820FBB3}" type="presOf" srcId="{3C239DA3-128F-42F5-A646-FFDDA9DABC5D}" destId="{E1551A3C-8665-4177-A64F-D07329DD4C48}" srcOrd="1" destOrd="0" presId="urn:microsoft.com/office/officeart/2005/8/layout/hierarchy5"/>
    <dgm:cxn modelId="{A1DD4EAE-DC8E-46A0-A92C-62EE6DAB4FA5}" srcId="{FB722BE6-A4DE-4F3C-912A-1994C03A7890}" destId="{55ABE364-9813-4327-95FD-D953A9B50271}" srcOrd="0" destOrd="0" parTransId="{4C46C7C2-EFAF-44CB-AE3E-A3982D8564EF}" sibTransId="{AF7B0077-DA65-463D-B9E6-E7FD74DCF39E}"/>
    <dgm:cxn modelId="{B9FEF15F-5A9B-443D-B4B4-C41770B93279}" type="presOf" srcId="{1077FD7F-90FC-4C10-9048-DEF7B6E22600}" destId="{221073AF-822E-416A-BF60-08D1FF5468B4}" srcOrd="1" destOrd="0" presId="urn:microsoft.com/office/officeart/2005/8/layout/hierarchy5"/>
    <dgm:cxn modelId="{17185058-E340-45D7-8B58-BF867F18B568}" type="presOf" srcId="{27681932-506D-4377-B544-C6F96C4B6969}" destId="{5853DA12-D144-4E12-B032-6CD4B32F3BDE}" srcOrd="1" destOrd="0" presId="urn:microsoft.com/office/officeart/2005/8/layout/hierarchy5"/>
    <dgm:cxn modelId="{50509DB5-CA38-44DD-A29E-4C1CCDC3CDCF}" type="presOf" srcId="{63D1CAD4-AE55-4E88-9DC6-BF21E48FFE6A}" destId="{AF9FF9E8-D656-4D33-9DC1-901359D48080}" srcOrd="0" destOrd="0" presId="urn:microsoft.com/office/officeart/2005/8/layout/hierarchy5"/>
    <dgm:cxn modelId="{9CF3DBD8-046E-4358-A90F-5D1C5525532A}" srcId="{1F80D8DE-B889-4A96-A1AC-C1227D6FFE51}" destId="{63D1CAD4-AE55-4E88-9DC6-BF21E48FFE6A}" srcOrd="6" destOrd="0" parTransId="{E809106B-D0E0-456F-871C-150234F073C3}" sibTransId="{D7F05F70-6EDD-40A4-A940-C12B4783F889}"/>
    <dgm:cxn modelId="{156E18A2-C17B-47D4-930E-C084C358A935}" type="presOf" srcId="{78632F65-7BA2-43AF-A5C0-848B347C80A2}" destId="{31700D40-77E7-4B87-8D29-B311358F2C2C}" srcOrd="1" destOrd="0" presId="urn:microsoft.com/office/officeart/2005/8/layout/hierarchy5"/>
    <dgm:cxn modelId="{7CD3BD64-5C0F-43D0-8C20-46DA7EA5EAC3}" type="presOf" srcId="{B1F86AAC-3A9F-44D6-8CD6-CD2D8FB14309}" destId="{D03546FD-E392-48B4-9EDB-126924653E4B}" srcOrd="0" destOrd="0" presId="urn:microsoft.com/office/officeart/2005/8/layout/hierarchy5"/>
    <dgm:cxn modelId="{8877A78B-2C6F-46F4-92FF-50A910F7B7F5}" srcId="{6FD7B7D7-1160-4D8C-84FF-BCA7A1481F87}" destId="{84E4D56B-4D0E-4AA5-90E2-F509D2B4BA16}" srcOrd="0" destOrd="0" parTransId="{6E964437-64B8-49F3-8F82-972B348BBBE0}" sibTransId="{09DEFA24-16E9-4C51-8905-7F6FFCED48D7}"/>
    <dgm:cxn modelId="{965FC6F8-0B0F-4813-97F7-E87AB1004D7D}" srcId="{1F80D8DE-B889-4A96-A1AC-C1227D6FFE51}" destId="{AB640857-8600-4D2C-A930-7B3597BE49E3}" srcOrd="5" destOrd="0" parTransId="{29603D9A-1C52-4A02-B630-95E996638392}" sibTransId="{6B890278-15F0-4E23-8846-83E36AA91564}"/>
    <dgm:cxn modelId="{704571D0-2767-4DDC-9543-5B64F2AA37E5}" type="presOf" srcId="{DE9D9B06-6325-4591-AF68-944CF2D1FF1E}" destId="{10403541-CF1B-4FC2-BCAE-32EF7BDA41B2}" srcOrd="1" destOrd="0" presId="urn:microsoft.com/office/officeart/2005/8/layout/hierarchy5"/>
    <dgm:cxn modelId="{AAEBAA1C-258C-4210-9180-3E53250431A1}" type="presOf" srcId="{E3BE6DBC-1061-4E80-BC5F-362C439D5E61}" destId="{D5DE4772-7324-4961-9213-9DB7431199A2}" srcOrd="1" destOrd="0" presId="urn:microsoft.com/office/officeart/2005/8/layout/hierarchy5"/>
    <dgm:cxn modelId="{D7D81C71-862A-4E25-A929-27FC3A44AEA3}" srcId="{55ABE364-9813-4327-95FD-D953A9B50271}" destId="{27158B29-4A77-439D-BD3F-83766B2A03C2}" srcOrd="2" destOrd="0" parTransId="{27681932-506D-4377-B544-C6F96C4B6969}" sibTransId="{4EEA94E2-6776-4404-9095-E6036E6784E5}"/>
    <dgm:cxn modelId="{3AF3CB00-8519-46E5-9CB9-383B4CF7E8B0}" srcId="{AFFB6A0B-F428-4ED9-AE65-4BC4384FD24B}" destId="{74195B85-9546-4DFB-B1E4-5FDD19E58302}" srcOrd="0" destOrd="0" parTransId="{A4003ED7-65B0-4EA5-9D57-2368D9FD2643}" sibTransId="{2DDA0260-18DC-4E54-A27E-9F35684688DB}"/>
    <dgm:cxn modelId="{027D4B7E-DC7B-4B74-B5F6-AB03AAB01348}" srcId="{74195B85-9546-4DFB-B1E4-5FDD19E58302}" destId="{708C321E-7521-4E3F-A2DF-4A44331AB05E}" srcOrd="0" destOrd="0" parTransId="{19456D4B-3E16-4103-AD80-D7FA7A975DE5}" sibTransId="{A18832DF-F06D-45A9-B0B2-5B6A83813EC0}"/>
    <dgm:cxn modelId="{CD7AF518-C47F-4D15-B8DB-B82C65F9C0EC}" type="presOf" srcId="{04DF4273-BC56-4AAB-83FF-1C2F437CE28C}" destId="{DA58EB02-6344-45F3-84A1-9B1186E0894E}" srcOrd="1" destOrd="0" presId="urn:microsoft.com/office/officeart/2005/8/layout/hierarchy5"/>
    <dgm:cxn modelId="{9C64DB49-8C99-4AA8-B31F-E04832E024EC}" type="presParOf" srcId="{AE5613D9-8564-4B26-809A-57E45497E24B}" destId="{565FC671-605C-4F75-A2CA-9C3898C64158}" srcOrd="0" destOrd="0" presId="urn:microsoft.com/office/officeart/2005/8/layout/hierarchy5"/>
    <dgm:cxn modelId="{F91A5FD7-A5B1-45CC-9BC7-BB945842CD91}" type="presParOf" srcId="{565FC671-605C-4F75-A2CA-9C3898C64158}" destId="{3FE033E1-841D-4F99-96D9-BB9DDFBA07A3}" srcOrd="0" destOrd="0" presId="urn:microsoft.com/office/officeart/2005/8/layout/hierarchy5"/>
    <dgm:cxn modelId="{39626C58-F5FB-4B40-A004-ECFBD60D9242}" type="presParOf" srcId="{565FC671-605C-4F75-A2CA-9C3898C64158}" destId="{5FB04060-30E0-4719-A915-708AD61F6963}" srcOrd="1" destOrd="0" presId="urn:microsoft.com/office/officeart/2005/8/layout/hierarchy5"/>
    <dgm:cxn modelId="{6ECECF04-FC91-433E-895C-EC5DDAFB63A3}" type="presParOf" srcId="{5FB04060-30E0-4719-A915-708AD61F6963}" destId="{31C12F85-6E7B-4B6C-AC49-16863BE5829E}" srcOrd="0" destOrd="0" presId="urn:microsoft.com/office/officeart/2005/8/layout/hierarchy5"/>
    <dgm:cxn modelId="{6B18CFCC-1712-4DDB-888F-062F05CA6EF9}" type="presParOf" srcId="{31C12F85-6E7B-4B6C-AC49-16863BE5829E}" destId="{76111A11-947B-4222-8748-F65C544BFFE2}" srcOrd="0" destOrd="0" presId="urn:microsoft.com/office/officeart/2005/8/layout/hierarchy5"/>
    <dgm:cxn modelId="{5B73CDA0-FFFE-41F9-B4C6-48403CDD2C15}" type="presParOf" srcId="{31C12F85-6E7B-4B6C-AC49-16863BE5829E}" destId="{EB564498-8751-43BE-A723-2B4731C5FB1D}" srcOrd="1" destOrd="0" presId="urn:microsoft.com/office/officeart/2005/8/layout/hierarchy5"/>
    <dgm:cxn modelId="{0BC23521-F8B9-4A20-9FEC-AFD75E863BA3}" type="presParOf" srcId="{EB564498-8751-43BE-A723-2B4731C5FB1D}" destId="{2F168BD5-0838-4A16-9CF2-9757D42BA9E4}" srcOrd="0" destOrd="0" presId="urn:microsoft.com/office/officeart/2005/8/layout/hierarchy5"/>
    <dgm:cxn modelId="{006FAACA-F4F9-435B-B5B5-4E54E8BF9CEE}" type="presParOf" srcId="{2F168BD5-0838-4A16-9CF2-9757D42BA9E4}" destId="{B991398C-2FD2-4DE5-ADC3-E358FDEDBE6F}" srcOrd="0" destOrd="0" presId="urn:microsoft.com/office/officeart/2005/8/layout/hierarchy5"/>
    <dgm:cxn modelId="{4570EE59-D6E3-4DD0-9ABB-80B37AAD5005}" type="presParOf" srcId="{EB564498-8751-43BE-A723-2B4731C5FB1D}" destId="{529EA993-0F49-4516-A265-99C7247B3435}" srcOrd="1" destOrd="0" presId="urn:microsoft.com/office/officeart/2005/8/layout/hierarchy5"/>
    <dgm:cxn modelId="{0D54E8C3-8FF3-497F-8047-44695EE09E59}" type="presParOf" srcId="{529EA993-0F49-4516-A265-99C7247B3435}" destId="{22CE14DF-0C48-491A-9DD3-BBE8BC574D05}" srcOrd="0" destOrd="0" presId="urn:microsoft.com/office/officeart/2005/8/layout/hierarchy5"/>
    <dgm:cxn modelId="{89E694E1-C58C-4D81-8453-BFC9392CBD8A}" type="presParOf" srcId="{529EA993-0F49-4516-A265-99C7247B3435}" destId="{177F26B7-867F-4ABC-87C7-7E0F4249B195}" srcOrd="1" destOrd="0" presId="urn:microsoft.com/office/officeart/2005/8/layout/hierarchy5"/>
    <dgm:cxn modelId="{EB61ACDA-877F-484F-AABE-2D820C6DBCAF}" type="presParOf" srcId="{EB564498-8751-43BE-A723-2B4731C5FB1D}" destId="{4F8BC475-8708-47BD-BBC7-5F306EF31BA2}" srcOrd="2" destOrd="0" presId="urn:microsoft.com/office/officeart/2005/8/layout/hierarchy5"/>
    <dgm:cxn modelId="{92C25E4C-B7B2-4A5A-945C-86CDA04650D1}" type="presParOf" srcId="{4F8BC475-8708-47BD-BBC7-5F306EF31BA2}" destId="{BFC2E4EA-CEE6-405C-A481-93ECC8994B08}" srcOrd="0" destOrd="0" presId="urn:microsoft.com/office/officeart/2005/8/layout/hierarchy5"/>
    <dgm:cxn modelId="{B709679B-DE3C-4693-9FD0-99B1E807A235}" type="presParOf" srcId="{EB564498-8751-43BE-A723-2B4731C5FB1D}" destId="{4041BEE9-52B2-4FD2-A4AC-603549EFBF8F}" srcOrd="3" destOrd="0" presId="urn:microsoft.com/office/officeart/2005/8/layout/hierarchy5"/>
    <dgm:cxn modelId="{A34E28CF-FD46-4A3F-93F9-E2DDA5FA71AA}" type="presParOf" srcId="{4041BEE9-52B2-4FD2-A4AC-603549EFBF8F}" destId="{DD07C432-0FE6-488F-918B-4FA6F84023B0}" srcOrd="0" destOrd="0" presId="urn:microsoft.com/office/officeart/2005/8/layout/hierarchy5"/>
    <dgm:cxn modelId="{4723E9C8-433D-48E5-96B7-42593B8DAE4B}" type="presParOf" srcId="{4041BEE9-52B2-4FD2-A4AC-603549EFBF8F}" destId="{7129DF0B-AC84-4795-8551-09AA1667588E}" srcOrd="1" destOrd="0" presId="urn:microsoft.com/office/officeart/2005/8/layout/hierarchy5"/>
    <dgm:cxn modelId="{79080D2F-A7A8-4C9C-B3EE-688FD29E1304}" type="presParOf" srcId="{EB564498-8751-43BE-A723-2B4731C5FB1D}" destId="{3B94A610-388D-4EC7-9C1F-DD0A9CDA761E}" srcOrd="4" destOrd="0" presId="urn:microsoft.com/office/officeart/2005/8/layout/hierarchy5"/>
    <dgm:cxn modelId="{CA1D9A92-9157-4385-9136-BADB4CE7E84F}" type="presParOf" srcId="{3B94A610-388D-4EC7-9C1F-DD0A9CDA761E}" destId="{DA58EB02-6344-45F3-84A1-9B1186E0894E}" srcOrd="0" destOrd="0" presId="urn:microsoft.com/office/officeart/2005/8/layout/hierarchy5"/>
    <dgm:cxn modelId="{D6ACE5EA-4071-45E4-A7E8-258F4A5AC5BA}" type="presParOf" srcId="{EB564498-8751-43BE-A723-2B4731C5FB1D}" destId="{2855CD6B-6E44-4449-8BF2-15010C5141CF}" srcOrd="5" destOrd="0" presId="urn:microsoft.com/office/officeart/2005/8/layout/hierarchy5"/>
    <dgm:cxn modelId="{DBE82DC5-60D3-4F18-8A7E-E0015A53CD5B}" type="presParOf" srcId="{2855CD6B-6E44-4449-8BF2-15010C5141CF}" destId="{877C0119-A17C-4D1F-9731-D2B05FFF54D3}" srcOrd="0" destOrd="0" presId="urn:microsoft.com/office/officeart/2005/8/layout/hierarchy5"/>
    <dgm:cxn modelId="{35D0F4A9-29D3-4F69-ACCA-315AEF9482D1}" type="presParOf" srcId="{2855CD6B-6E44-4449-8BF2-15010C5141CF}" destId="{5F28C497-D5B0-4EBD-86B3-AA040A8C0BD3}" srcOrd="1" destOrd="0" presId="urn:microsoft.com/office/officeart/2005/8/layout/hierarchy5"/>
    <dgm:cxn modelId="{EB67B952-8309-40E6-8D61-2AE2502EA1D5}" type="presParOf" srcId="{EB564498-8751-43BE-A723-2B4731C5FB1D}" destId="{7239B207-6DD0-410F-9F26-5500CCC8E21A}" srcOrd="6" destOrd="0" presId="urn:microsoft.com/office/officeart/2005/8/layout/hierarchy5"/>
    <dgm:cxn modelId="{26FC24B5-E739-48D1-B7C2-0548FAC5A1ED}" type="presParOf" srcId="{7239B207-6DD0-410F-9F26-5500CCC8E21A}" destId="{31700D40-77E7-4B87-8D29-B311358F2C2C}" srcOrd="0" destOrd="0" presId="urn:microsoft.com/office/officeart/2005/8/layout/hierarchy5"/>
    <dgm:cxn modelId="{60947250-BC62-468B-98EA-86C49412319B}" type="presParOf" srcId="{EB564498-8751-43BE-A723-2B4731C5FB1D}" destId="{73B7DED2-A699-455C-9DBE-E35C047C7BC3}" srcOrd="7" destOrd="0" presId="urn:microsoft.com/office/officeart/2005/8/layout/hierarchy5"/>
    <dgm:cxn modelId="{D3FD39B8-BABD-42A5-B2F1-9251A2885B3C}" type="presParOf" srcId="{73B7DED2-A699-455C-9DBE-E35C047C7BC3}" destId="{F98BD9F4-6004-44EA-8A3E-58C11577C460}" srcOrd="0" destOrd="0" presId="urn:microsoft.com/office/officeart/2005/8/layout/hierarchy5"/>
    <dgm:cxn modelId="{E3984527-99FA-4082-8668-05C55777204B}" type="presParOf" srcId="{73B7DED2-A699-455C-9DBE-E35C047C7BC3}" destId="{CB49627C-6C96-449F-8ADA-E39C749427B2}" srcOrd="1" destOrd="0" presId="urn:microsoft.com/office/officeart/2005/8/layout/hierarchy5"/>
    <dgm:cxn modelId="{BB88A24D-64A5-43B9-9D38-0CC047D177F9}" type="presParOf" srcId="{CB49627C-6C96-449F-8ADA-E39C749427B2}" destId="{A6380128-D471-46CB-AE1C-6385CF770746}" srcOrd="0" destOrd="0" presId="urn:microsoft.com/office/officeart/2005/8/layout/hierarchy5"/>
    <dgm:cxn modelId="{F93843EE-89FA-471D-9366-D6F5EC621A6A}" type="presParOf" srcId="{A6380128-D471-46CB-AE1C-6385CF770746}" destId="{EBA2F88C-2F3C-48D1-9080-B6C32C950C7A}" srcOrd="0" destOrd="0" presId="urn:microsoft.com/office/officeart/2005/8/layout/hierarchy5"/>
    <dgm:cxn modelId="{7E99A5D2-D808-4318-AEA3-4354A4EE6935}" type="presParOf" srcId="{CB49627C-6C96-449F-8ADA-E39C749427B2}" destId="{2FB15F02-7E53-43A3-974E-A2079F875275}" srcOrd="1" destOrd="0" presId="urn:microsoft.com/office/officeart/2005/8/layout/hierarchy5"/>
    <dgm:cxn modelId="{33474669-8779-4282-840C-EF4F9249CE0A}" type="presParOf" srcId="{2FB15F02-7E53-43A3-974E-A2079F875275}" destId="{4D6BCB0A-7758-46D7-A8D9-612D15D55D49}" srcOrd="0" destOrd="0" presId="urn:microsoft.com/office/officeart/2005/8/layout/hierarchy5"/>
    <dgm:cxn modelId="{D592DCAE-6741-4AD3-BFA2-8C46F46D20C6}" type="presParOf" srcId="{2FB15F02-7E53-43A3-974E-A2079F875275}" destId="{56743E40-605C-4632-A09C-EC48F17672BF}" srcOrd="1" destOrd="0" presId="urn:microsoft.com/office/officeart/2005/8/layout/hierarchy5"/>
    <dgm:cxn modelId="{BC56E5B1-C33E-406F-97DD-8C90C7A8C831}" type="presParOf" srcId="{56743E40-605C-4632-A09C-EC48F17672BF}" destId="{BFDC04E9-46EF-4071-9C12-CB7343E22862}" srcOrd="0" destOrd="0" presId="urn:microsoft.com/office/officeart/2005/8/layout/hierarchy5"/>
    <dgm:cxn modelId="{2DBD88A8-CB6A-4BE0-BEE7-C10B30D17135}" type="presParOf" srcId="{BFDC04E9-46EF-4071-9C12-CB7343E22862}" destId="{E1551A3C-8665-4177-A64F-D07329DD4C48}" srcOrd="0" destOrd="0" presId="urn:microsoft.com/office/officeart/2005/8/layout/hierarchy5"/>
    <dgm:cxn modelId="{3D5092BD-6DA3-46B3-AC6F-F01D0BEB53A2}" type="presParOf" srcId="{56743E40-605C-4632-A09C-EC48F17672BF}" destId="{F8043FA9-7503-4F5E-8887-78D5CC242D57}" srcOrd="1" destOrd="0" presId="urn:microsoft.com/office/officeart/2005/8/layout/hierarchy5"/>
    <dgm:cxn modelId="{86267737-2928-45A1-BBB2-EBC9A7DD6C65}" type="presParOf" srcId="{F8043FA9-7503-4F5E-8887-78D5CC242D57}" destId="{83EB7B35-1A0E-4EF2-A7E5-FE769BE2E4DA}" srcOrd="0" destOrd="0" presId="urn:microsoft.com/office/officeart/2005/8/layout/hierarchy5"/>
    <dgm:cxn modelId="{FBFEF473-2CC3-484F-923C-2864D7E47828}" type="presParOf" srcId="{F8043FA9-7503-4F5E-8887-78D5CC242D57}" destId="{024E6C8C-45B2-4828-B51E-4C7ECD08B467}" srcOrd="1" destOrd="0" presId="urn:microsoft.com/office/officeart/2005/8/layout/hierarchy5"/>
    <dgm:cxn modelId="{785D182A-1DF5-47AA-A2AB-1AECAF0F59FE}" type="presParOf" srcId="{56743E40-605C-4632-A09C-EC48F17672BF}" destId="{05CEF289-E550-470E-A7A0-530A77085DE8}" srcOrd="2" destOrd="0" presId="urn:microsoft.com/office/officeart/2005/8/layout/hierarchy5"/>
    <dgm:cxn modelId="{FDB925E8-72E7-47CD-ABB0-699F620A1E06}" type="presParOf" srcId="{05CEF289-E550-470E-A7A0-530A77085DE8}" destId="{047C6CAB-BA23-4778-8AAF-CD28658682E2}" srcOrd="0" destOrd="0" presId="urn:microsoft.com/office/officeart/2005/8/layout/hierarchy5"/>
    <dgm:cxn modelId="{930FE6B1-5579-4469-91A5-E30D43BE3531}" type="presParOf" srcId="{56743E40-605C-4632-A09C-EC48F17672BF}" destId="{9ABF7116-AE7A-4260-B746-56CF62388826}" srcOrd="3" destOrd="0" presId="urn:microsoft.com/office/officeart/2005/8/layout/hierarchy5"/>
    <dgm:cxn modelId="{5593E0D5-B89E-41EE-B1D1-CE74099F7BA0}" type="presParOf" srcId="{9ABF7116-AE7A-4260-B746-56CF62388826}" destId="{1092C915-5B71-41BE-90A0-935BE1694484}" srcOrd="0" destOrd="0" presId="urn:microsoft.com/office/officeart/2005/8/layout/hierarchy5"/>
    <dgm:cxn modelId="{4C9DC58B-F54A-4B14-B0E3-ADC2380D577B}" type="presParOf" srcId="{9ABF7116-AE7A-4260-B746-56CF62388826}" destId="{CC8ADDDA-CD5B-4E0F-A739-7C345E0D8A1E}" srcOrd="1" destOrd="0" presId="urn:microsoft.com/office/officeart/2005/8/layout/hierarchy5"/>
    <dgm:cxn modelId="{2A63EC1B-F76B-477E-A6E2-13E41774CC52}" type="presParOf" srcId="{56743E40-605C-4632-A09C-EC48F17672BF}" destId="{B826EB43-3799-452A-A0BA-5607443C0EC5}" srcOrd="4" destOrd="0" presId="urn:microsoft.com/office/officeart/2005/8/layout/hierarchy5"/>
    <dgm:cxn modelId="{6BBB4C91-AD03-4228-864E-371FFEE05BF0}" type="presParOf" srcId="{B826EB43-3799-452A-A0BA-5607443C0EC5}" destId="{5853DA12-D144-4E12-B032-6CD4B32F3BDE}" srcOrd="0" destOrd="0" presId="urn:microsoft.com/office/officeart/2005/8/layout/hierarchy5"/>
    <dgm:cxn modelId="{18D15DDF-514E-410E-99BC-500FE56EA984}" type="presParOf" srcId="{56743E40-605C-4632-A09C-EC48F17672BF}" destId="{ACC5810D-9040-4F1C-8ABB-C536F7FB6D90}" srcOrd="5" destOrd="0" presId="urn:microsoft.com/office/officeart/2005/8/layout/hierarchy5"/>
    <dgm:cxn modelId="{60F7F0C9-3BF1-4078-8DE0-704DC8782F24}" type="presParOf" srcId="{ACC5810D-9040-4F1C-8ABB-C536F7FB6D90}" destId="{A65462FD-6198-4E3F-9EB8-07B145F68E44}" srcOrd="0" destOrd="0" presId="urn:microsoft.com/office/officeart/2005/8/layout/hierarchy5"/>
    <dgm:cxn modelId="{03BFDEFC-F345-484E-A196-609D109C0B5F}" type="presParOf" srcId="{ACC5810D-9040-4F1C-8ABB-C536F7FB6D90}" destId="{D6BABC40-5CA0-412D-9D88-D3BA56429537}" srcOrd="1" destOrd="0" presId="urn:microsoft.com/office/officeart/2005/8/layout/hierarchy5"/>
    <dgm:cxn modelId="{EFC6C537-487D-46F8-9FF7-FEE67EC54B0B}" type="presParOf" srcId="{CB49627C-6C96-449F-8ADA-E39C749427B2}" destId="{C89156BA-45EF-468B-A884-02703BE1B0FA}" srcOrd="2" destOrd="0" presId="urn:microsoft.com/office/officeart/2005/8/layout/hierarchy5"/>
    <dgm:cxn modelId="{5D7EBD7D-1956-483B-B151-82B42ADDE735}" type="presParOf" srcId="{C89156BA-45EF-468B-A884-02703BE1B0FA}" destId="{10403541-CF1B-4FC2-BCAE-32EF7BDA41B2}" srcOrd="0" destOrd="0" presId="urn:microsoft.com/office/officeart/2005/8/layout/hierarchy5"/>
    <dgm:cxn modelId="{106A4F0D-1B22-4DF3-AB55-6F56140D7E6C}" type="presParOf" srcId="{CB49627C-6C96-449F-8ADA-E39C749427B2}" destId="{B37F56FF-C92D-4BED-A437-20C798531BB6}" srcOrd="3" destOrd="0" presId="urn:microsoft.com/office/officeart/2005/8/layout/hierarchy5"/>
    <dgm:cxn modelId="{9DDED4E8-D12F-467F-846A-FFC77916E438}" type="presParOf" srcId="{B37F56FF-C92D-4BED-A437-20C798531BB6}" destId="{7CB71D35-20FB-468A-BAA4-5CEC3FC583BF}" srcOrd="0" destOrd="0" presId="urn:microsoft.com/office/officeart/2005/8/layout/hierarchy5"/>
    <dgm:cxn modelId="{7275DC6A-47C5-4147-9C0B-BD3F9AE7C62F}" type="presParOf" srcId="{B37F56FF-C92D-4BED-A437-20C798531BB6}" destId="{B3F95E34-754E-4205-8697-B7F360BA62BC}" srcOrd="1" destOrd="0" presId="urn:microsoft.com/office/officeart/2005/8/layout/hierarchy5"/>
    <dgm:cxn modelId="{55926BA9-7BBB-42EB-9F6A-C43BFBD51F94}" type="presParOf" srcId="{B3F95E34-754E-4205-8697-B7F360BA62BC}" destId="{29D2DE11-A88C-4F4E-9501-553C4378A39E}" srcOrd="0" destOrd="0" presId="urn:microsoft.com/office/officeart/2005/8/layout/hierarchy5"/>
    <dgm:cxn modelId="{35F24C53-72F9-4F76-BB3B-9B1466507975}" type="presParOf" srcId="{29D2DE11-A88C-4F4E-9501-553C4378A39E}" destId="{A5461E9D-D9E6-4C4D-BC22-0B6356135928}" srcOrd="0" destOrd="0" presId="urn:microsoft.com/office/officeart/2005/8/layout/hierarchy5"/>
    <dgm:cxn modelId="{1588E68E-65A5-4747-8E46-C20AC82FC767}" type="presParOf" srcId="{B3F95E34-754E-4205-8697-B7F360BA62BC}" destId="{68EAAA0F-57F0-4508-B5EE-8F4548FD2335}" srcOrd="1" destOrd="0" presId="urn:microsoft.com/office/officeart/2005/8/layout/hierarchy5"/>
    <dgm:cxn modelId="{BDAD87B1-3CF6-4E56-B977-B824E3995A98}" type="presParOf" srcId="{68EAAA0F-57F0-4508-B5EE-8F4548FD2335}" destId="{81FD66C9-2E49-4FB1-A678-2763A2EC946F}" srcOrd="0" destOrd="0" presId="urn:microsoft.com/office/officeart/2005/8/layout/hierarchy5"/>
    <dgm:cxn modelId="{BA46F65B-253C-40BE-BF95-9CC8EB87439E}" type="presParOf" srcId="{68EAAA0F-57F0-4508-B5EE-8F4548FD2335}" destId="{200206D1-66DF-4EA2-A494-99B62A5F7CE3}" srcOrd="1" destOrd="0" presId="urn:microsoft.com/office/officeart/2005/8/layout/hierarchy5"/>
    <dgm:cxn modelId="{95080EFB-08B7-4C5A-83EC-3FA30BF7024D}" type="presParOf" srcId="{200206D1-66DF-4EA2-A494-99B62A5F7CE3}" destId="{43085299-E20C-4D51-9499-58D6F770A5C9}" srcOrd="0" destOrd="0" presId="urn:microsoft.com/office/officeart/2005/8/layout/hierarchy5"/>
    <dgm:cxn modelId="{0E129E3F-35FE-4646-B5F9-AD42D7CC0595}" type="presParOf" srcId="{43085299-E20C-4D51-9499-58D6F770A5C9}" destId="{635E895B-9CED-4BFE-B02B-0C1056ABC59C}" srcOrd="0" destOrd="0" presId="urn:microsoft.com/office/officeart/2005/8/layout/hierarchy5"/>
    <dgm:cxn modelId="{4E8C4F0A-767E-4D38-B2DE-52214FE920DA}" type="presParOf" srcId="{200206D1-66DF-4EA2-A494-99B62A5F7CE3}" destId="{AC51748E-5028-4D6D-B37D-286F9E98205C}" srcOrd="1" destOrd="0" presId="urn:microsoft.com/office/officeart/2005/8/layout/hierarchy5"/>
    <dgm:cxn modelId="{038AADFF-D27D-4A38-9DDE-383E2E84C2DD}" type="presParOf" srcId="{AC51748E-5028-4D6D-B37D-286F9E98205C}" destId="{9C42533E-AAB0-4060-8777-3BBD134C2556}" srcOrd="0" destOrd="0" presId="urn:microsoft.com/office/officeart/2005/8/layout/hierarchy5"/>
    <dgm:cxn modelId="{7E72DD1B-2013-44FE-8577-F71243D2ECFC}" type="presParOf" srcId="{AC51748E-5028-4D6D-B37D-286F9E98205C}" destId="{F0C32B17-5F9F-40BF-88F8-6A8638C5CD6D}" srcOrd="1" destOrd="0" presId="urn:microsoft.com/office/officeart/2005/8/layout/hierarchy5"/>
    <dgm:cxn modelId="{84B8E0FC-6212-4DCA-B82A-E77763BBBDA3}" type="presParOf" srcId="{F0C32B17-5F9F-40BF-88F8-6A8638C5CD6D}" destId="{F1BE749B-9BFA-4D2D-8FA9-49C9C417CE6D}" srcOrd="0" destOrd="0" presId="urn:microsoft.com/office/officeart/2005/8/layout/hierarchy5"/>
    <dgm:cxn modelId="{6F9DDBA7-96CA-4D0A-8FF6-AACAE6A9A627}" type="presParOf" srcId="{F1BE749B-9BFA-4D2D-8FA9-49C9C417CE6D}" destId="{B196DF92-C2D6-4B8E-BA9F-547115309757}" srcOrd="0" destOrd="0" presId="urn:microsoft.com/office/officeart/2005/8/layout/hierarchy5"/>
    <dgm:cxn modelId="{E0A77127-1719-44E9-B36F-8CCB3E80CE9A}" type="presParOf" srcId="{F0C32B17-5F9F-40BF-88F8-6A8638C5CD6D}" destId="{7ECA63FE-AD9C-445E-A7A0-E7A569518663}" srcOrd="1" destOrd="0" presId="urn:microsoft.com/office/officeart/2005/8/layout/hierarchy5"/>
    <dgm:cxn modelId="{AD8441BA-2AF5-424C-A95F-34E53A5C3A04}" type="presParOf" srcId="{7ECA63FE-AD9C-445E-A7A0-E7A569518663}" destId="{9376C1D8-2E6C-4C78-9C48-740530AFD83A}" srcOrd="0" destOrd="0" presId="urn:microsoft.com/office/officeart/2005/8/layout/hierarchy5"/>
    <dgm:cxn modelId="{3E1365E7-58A7-4D75-8316-6D395AA2F084}" type="presParOf" srcId="{7ECA63FE-AD9C-445E-A7A0-E7A569518663}" destId="{F4C3A525-39C6-41C6-9386-389F00C0A555}" srcOrd="1" destOrd="0" presId="urn:microsoft.com/office/officeart/2005/8/layout/hierarchy5"/>
    <dgm:cxn modelId="{D30A3823-8CD9-4AEC-AD90-46074875760D}" type="presParOf" srcId="{F4C3A525-39C6-41C6-9386-389F00C0A555}" destId="{FEC9E2CC-223E-474F-9325-10DD7060D0DC}" srcOrd="0" destOrd="0" presId="urn:microsoft.com/office/officeart/2005/8/layout/hierarchy5"/>
    <dgm:cxn modelId="{042F911D-9A88-44F6-AB12-1D89E194B64F}" type="presParOf" srcId="{FEC9E2CC-223E-474F-9325-10DD7060D0DC}" destId="{2A3670F1-5D25-4BB6-960E-517CEB062C0C}" srcOrd="0" destOrd="0" presId="urn:microsoft.com/office/officeart/2005/8/layout/hierarchy5"/>
    <dgm:cxn modelId="{F46B888B-8370-4EB8-8DE5-54DFEFB1301A}" type="presParOf" srcId="{F4C3A525-39C6-41C6-9386-389F00C0A555}" destId="{2F9C3BE4-59EF-46A6-AE24-EA311F07E9BF}" srcOrd="1" destOrd="0" presId="urn:microsoft.com/office/officeart/2005/8/layout/hierarchy5"/>
    <dgm:cxn modelId="{3070CAC6-AE2E-45FA-9DD2-8DE4897E2ADE}" type="presParOf" srcId="{2F9C3BE4-59EF-46A6-AE24-EA311F07E9BF}" destId="{9E1050F8-13D9-439F-8853-2434B69B5D86}" srcOrd="0" destOrd="0" presId="urn:microsoft.com/office/officeart/2005/8/layout/hierarchy5"/>
    <dgm:cxn modelId="{77658B6D-EAF9-4CF8-9289-541B1A1BDCBC}" type="presParOf" srcId="{2F9C3BE4-59EF-46A6-AE24-EA311F07E9BF}" destId="{458D6A29-950A-4390-9FE8-FF91E7B7486A}" srcOrd="1" destOrd="0" presId="urn:microsoft.com/office/officeart/2005/8/layout/hierarchy5"/>
    <dgm:cxn modelId="{60A24381-883D-4157-A864-DB75588B632C}" type="presParOf" srcId="{AE5613D9-8564-4B26-809A-57E45497E24B}" destId="{EE23A26C-E3D2-46E6-9ACE-418D9BBA5F70}" srcOrd="1" destOrd="0" presId="urn:microsoft.com/office/officeart/2005/8/layout/hierarchy5"/>
    <dgm:cxn modelId="{A5C5E7A3-18A2-48C1-BDF9-0A8C1938FAF0}" type="presParOf" srcId="{EE23A26C-E3D2-46E6-9ACE-418D9BBA5F70}" destId="{A989D076-D0C8-4D87-A9BA-44630FD102C2}" srcOrd="0" destOrd="0" presId="urn:microsoft.com/office/officeart/2005/8/layout/hierarchy5"/>
    <dgm:cxn modelId="{05F29FCC-7191-49E2-A742-5120AA0CD78C}" type="presParOf" srcId="{A989D076-D0C8-4D87-A9BA-44630FD102C2}" destId="{47965747-423E-4978-B5D3-B95913AD9559}" srcOrd="0" destOrd="0" presId="urn:microsoft.com/office/officeart/2005/8/layout/hierarchy5"/>
    <dgm:cxn modelId="{DE9E9F1A-BB35-4443-AE62-B6DA084FA841}" type="presParOf" srcId="{A989D076-D0C8-4D87-A9BA-44630FD102C2}" destId="{DC15D0D5-8909-4B77-8CE7-FFA256B34B9E}" srcOrd="1" destOrd="0" presId="urn:microsoft.com/office/officeart/2005/8/layout/hierarchy5"/>
    <dgm:cxn modelId="{FAC11E0F-640F-4BD8-9501-7EACA7FC1112}" type="presParOf" srcId="{EE23A26C-E3D2-46E6-9ACE-418D9BBA5F70}" destId="{7AA741F2-B69D-4A42-BD99-E134A250C0EF}" srcOrd="1" destOrd="0" presId="urn:microsoft.com/office/officeart/2005/8/layout/hierarchy5"/>
    <dgm:cxn modelId="{8DFF31FE-1649-4985-9CA7-77025432805B}" type="presParOf" srcId="{7AA741F2-B69D-4A42-BD99-E134A250C0EF}" destId="{DD0E48A9-0D5F-49EA-8079-7B56C62B7731}" srcOrd="0" destOrd="0" presId="urn:microsoft.com/office/officeart/2005/8/layout/hierarchy5"/>
    <dgm:cxn modelId="{44BAFF78-B545-41FD-A822-E863ABF866F0}" type="presParOf" srcId="{EE23A26C-E3D2-46E6-9ACE-418D9BBA5F70}" destId="{62BA2FA4-6EDE-49F3-8DC5-EBA898458633}" srcOrd="2" destOrd="0" presId="urn:microsoft.com/office/officeart/2005/8/layout/hierarchy5"/>
    <dgm:cxn modelId="{24942722-F0E4-46A9-97F9-D92EB9E9EA4B}" type="presParOf" srcId="{62BA2FA4-6EDE-49F3-8DC5-EBA898458633}" destId="{D03546FD-E392-48B4-9EDB-126924653E4B}" srcOrd="0" destOrd="0" presId="urn:microsoft.com/office/officeart/2005/8/layout/hierarchy5"/>
    <dgm:cxn modelId="{9D664AE1-EA94-4D7E-AF43-8902224779B1}" type="presParOf" srcId="{62BA2FA4-6EDE-49F3-8DC5-EBA898458633}" destId="{D64040E9-63D2-4EAD-B44E-820EA7F7FB78}" srcOrd="1" destOrd="0" presId="urn:microsoft.com/office/officeart/2005/8/layout/hierarchy5"/>
    <dgm:cxn modelId="{735A3275-D8EC-46CA-9E97-E00620FC1729}" type="presParOf" srcId="{EE23A26C-E3D2-46E6-9ACE-418D9BBA5F70}" destId="{65839665-8221-4F46-8439-BACA7DC62F16}" srcOrd="3" destOrd="0" presId="urn:microsoft.com/office/officeart/2005/8/layout/hierarchy5"/>
    <dgm:cxn modelId="{E782E632-8931-426E-A660-B11A015D6CEB}" type="presParOf" srcId="{65839665-8221-4F46-8439-BACA7DC62F16}" destId="{38EE12C6-9C2B-493E-B412-A9A55E50060C}" srcOrd="0" destOrd="0" presId="urn:microsoft.com/office/officeart/2005/8/layout/hierarchy5"/>
    <dgm:cxn modelId="{DC66BA3D-CB02-4480-A87E-55C2E9730D0F}" type="presParOf" srcId="{EE23A26C-E3D2-46E6-9ACE-418D9BBA5F70}" destId="{F54CC8B9-48AC-45CF-8453-2B6BE216D3C9}" srcOrd="4" destOrd="0" presId="urn:microsoft.com/office/officeart/2005/8/layout/hierarchy5"/>
    <dgm:cxn modelId="{8FDAEF3F-00B7-4BB0-94F2-9ACCD9A001F1}" type="presParOf" srcId="{F54CC8B9-48AC-45CF-8453-2B6BE216D3C9}" destId="{636D8488-1833-4982-8AEC-6EB8DC1F0A42}" srcOrd="0" destOrd="0" presId="urn:microsoft.com/office/officeart/2005/8/layout/hierarchy5"/>
    <dgm:cxn modelId="{0F9B8027-8510-474F-8F25-08904A3BB696}" type="presParOf" srcId="{F54CC8B9-48AC-45CF-8453-2B6BE216D3C9}" destId="{221073AF-822E-416A-BF60-08D1FF5468B4}" srcOrd="1" destOrd="0" presId="urn:microsoft.com/office/officeart/2005/8/layout/hierarchy5"/>
    <dgm:cxn modelId="{9D46643B-8D90-4752-8870-A2D22A7B073D}" type="presParOf" srcId="{EE23A26C-E3D2-46E6-9ACE-418D9BBA5F70}" destId="{220ED43A-8714-4442-8116-06B5BD047C87}" srcOrd="5" destOrd="0" presId="urn:microsoft.com/office/officeart/2005/8/layout/hierarchy5"/>
    <dgm:cxn modelId="{2CA65279-F171-43A2-8A76-BDB96D74B4F9}" type="presParOf" srcId="{220ED43A-8714-4442-8116-06B5BD047C87}" destId="{B2A6DE96-6577-4D77-8B03-03F16BE01C94}" srcOrd="0" destOrd="0" presId="urn:microsoft.com/office/officeart/2005/8/layout/hierarchy5"/>
    <dgm:cxn modelId="{CD1D33CE-48E8-466E-A9D1-4A2F34558285}" type="presParOf" srcId="{EE23A26C-E3D2-46E6-9ACE-418D9BBA5F70}" destId="{968FF239-D158-4A87-AB2E-972129E3DAE3}" srcOrd="6" destOrd="0" presId="urn:microsoft.com/office/officeart/2005/8/layout/hierarchy5"/>
    <dgm:cxn modelId="{7D8FF81C-F04A-46CE-8160-EC09AC8DDA7C}" type="presParOf" srcId="{968FF239-D158-4A87-AB2E-972129E3DAE3}" destId="{344EDBB3-7FA8-4C33-80CA-9DFE195E2443}" srcOrd="0" destOrd="0" presId="urn:microsoft.com/office/officeart/2005/8/layout/hierarchy5"/>
    <dgm:cxn modelId="{5F9E7A02-FAA1-4B35-8F31-6BDAA391A7B5}" type="presParOf" srcId="{968FF239-D158-4A87-AB2E-972129E3DAE3}" destId="{A0539CDC-0915-4B11-9BEC-37C39DCBF6B6}" srcOrd="1" destOrd="0" presId="urn:microsoft.com/office/officeart/2005/8/layout/hierarchy5"/>
    <dgm:cxn modelId="{56514C44-82FC-4599-8F5B-D7FC66C4812B}" type="presParOf" srcId="{EE23A26C-E3D2-46E6-9ACE-418D9BBA5F70}" destId="{9F1B2AD0-514E-45BC-83AF-C3C225B5E8DE}" srcOrd="7" destOrd="0" presId="urn:microsoft.com/office/officeart/2005/8/layout/hierarchy5"/>
    <dgm:cxn modelId="{FCB1CA8B-F92B-4A21-97C1-1DE4956E31D5}" type="presParOf" srcId="{9F1B2AD0-514E-45BC-83AF-C3C225B5E8DE}" destId="{ED2FD1A9-6387-4646-B090-20390D31B344}" srcOrd="0" destOrd="0" presId="urn:microsoft.com/office/officeart/2005/8/layout/hierarchy5"/>
    <dgm:cxn modelId="{57F2F152-1E30-4C1E-8560-277F06BBCA64}" type="presParOf" srcId="{EE23A26C-E3D2-46E6-9ACE-418D9BBA5F70}" destId="{FA439274-9EB1-482E-BE24-988D6FDC5ED7}" srcOrd="8" destOrd="0" presId="urn:microsoft.com/office/officeart/2005/8/layout/hierarchy5"/>
    <dgm:cxn modelId="{B5D8B897-BF04-4DE8-B1FA-1AAFA6752345}" type="presParOf" srcId="{FA439274-9EB1-482E-BE24-988D6FDC5ED7}" destId="{716965CA-3010-4286-A811-0EF041D65F93}" srcOrd="0" destOrd="0" presId="urn:microsoft.com/office/officeart/2005/8/layout/hierarchy5"/>
    <dgm:cxn modelId="{320AD892-D00C-4C8C-ACA1-097C3F059025}" type="presParOf" srcId="{FA439274-9EB1-482E-BE24-988D6FDC5ED7}" destId="{1545480B-201F-4869-A703-49B4E9BA8170}" srcOrd="1" destOrd="0" presId="urn:microsoft.com/office/officeart/2005/8/layout/hierarchy5"/>
    <dgm:cxn modelId="{1A63AC3D-DCC9-437D-A4ED-76E99EFB7592}" type="presParOf" srcId="{EE23A26C-E3D2-46E6-9ACE-418D9BBA5F70}" destId="{6651672E-BB67-475F-BC73-23856E77B7E5}" srcOrd="9" destOrd="0" presId="urn:microsoft.com/office/officeart/2005/8/layout/hierarchy5"/>
    <dgm:cxn modelId="{1AB9045F-26DE-4AD2-A0E4-14B7016D3661}" type="presParOf" srcId="{6651672E-BB67-475F-BC73-23856E77B7E5}" destId="{EEB96A77-7D01-48EF-AC30-BFACC6504C78}" srcOrd="0" destOrd="0" presId="urn:microsoft.com/office/officeart/2005/8/layout/hierarchy5"/>
    <dgm:cxn modelId="{CDB46EC3-73F5-4F64-8BB7-804433E2E4B0}" type="presParOf" srcId="{EE23A26C-E3D2-46E6-9ACE-418D9BBA5F70}" destId="{5DE3577E-08B0-4C43-938B-ADE0358EF9D1}" srcOrd="10" destOrd="0" presId="urn:microsoft.com/office/officeart/2005/8/layout/hierarchy5"/>
    <dgm:cxn modelId="{78A6FC23-1841-4BCB-B53B-9750EB5F46ED}" type="presParOf" srcId="{5DE3577E-08B0-4C43-938B-ADE0358EF9D1}" destId="{AF9FF9E8-D656-4D33-9DC1-901359D48080}" srcOrd="0" destOrd="0" presId="urn:microsoft.com/office/officeart/2005/8/layout/hierarchy5"/>
    <dgm:cxn modelId="{1BDD0BA9-C2F8-47DF-99D5-0099AB026A24}" type="presParOf" srcId="{5DE3577E-08B0-4C43-938B-ADE0358EF9D1}" destId="{37030A23-31E8-41B8-BB4D-89DD3E02A165}" srcOrd="1" destOrd="0" presId="urn:microsoft.com/office/officeart/2005/8/layout/hierarchy5"/>
    <dgm:cxn modelId="{F318174B-3B84-40F8-98E3-9A291113835F}" type="presParOf" srcId="{EE23A26C-E3D2-46E6-9ACE-418D9BBA5F70}" destId="{7B8DC7AD-C175-4EB3-B3C3-4B8F62EF2BD4}" srcOrd="11" destOrd="0" presId="urn:microsoft.com/office/officeart/2005/8/layout/hierarchy5"/>
    <dgm:cxn modelId="{67F8A1B9-2DB7-45B6-BD70-0FD3029B422E}" type="presParOf" srcId="{7B8DC7AD-C175-4EB3-B3C3-4B8F62EF2BD4}" destId="{C392A033-4C0F-4539-B17C-9CFED4A912FF}" srcOrd="0" destOrd="0" presId="urn:microsoft.com/office/officeart/2005/8/layout/hierarchy5"/>
    <dgm:cxn modelId="{CFC9DE77-F6FC-43B7-A26A-85F1673F6796}" type="presParOf" srcId="{EE23A26C-E3D2-46E6-9ACE-418D9BBA5F70}" destId="{9D3ACEB7-4C7F-482D-A45B-4E9A3D0550B0}" srcOrd="12" destOrd="0" presId="urn:microsoft.com/office/officeart/2005/8/layout/hierarchy5"/>
    <dgm:cxn modelId="{06F84E6D-5F40-4CC3-ABC5-39E06251CCDC}" type="presParOf" srcId="{9D3ACEB7-4C7F-482D-A45B-4E9A3D0550B0}" destId="{EB970DCA-1C36-4485-944F-7377DBB7FCDE}" srcOrd="0" destOrd="0" presId="urn:microsoft.com/office/officeart/2005/8/layout/hierarchy5"/>
    <dgm:cxn modelId="{40D710C5-99F4-4D50-BD9A-E186881803A9}" type="presParOf" srcId="{9D3ACEB7-4C7F-482D-A45B-4E9A3D0550B0}" destId="{D5DE4772-7324-4961-9213-9DB7431199A2}" srcOrd="1" destOrd="0" presId="urn:microsoft.com/office/officeart/2005/8/layout/hierarchy5"/>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B970DCA-1C36-4485-944F-7377DBB7FCDE}">
      <dsp:nvSpPr>
        <dsp:cNvPr id="0" name=""/>
        <dsp:cNvSpPr/>
      </dsp:nvSpPr>
      <dsp:spPr>
        <a:xfrm>
          <a:off x="9543318" y="0"/>
          <a:ext cx="1201106" cy="4248472"/>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endParaRPr lang="zh-CN" altLang="en-US" sz="2000" kern="1200" dirty="0"/>
        </a:p>
      </dsp:txBody>
      <dsp:txXfrm>
        <a:off x="9543318" y="0"/>
        <a:ext cx="1201106" cy="1274541"/>
      </dsp:txXfrm>
    </dsp:sp>
    <dsp:sp modelId="{AF9FF9E8-D656-4D33-9DC1-901359D48080}">
      <dsp:nvSpPr>
        <dsp:cNvPr id="0" name=""/>
        <dsp:cNvSpPr/>
      </dsp:nvSpPr>
      <dsp:spPr>
        <a:xfrm>
          <a:off x="8142027" y="0"/>
          <a:ext cx="1201106" cy="4248472"/>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kern="1200" dirty="0" smtClean="0"/>
            <a:t>列族</a:t>
          </a:r>
          <a:endParaRPr lang="zh-CN" altLang="en-US" sz="2000" kern="1200" dirty="0"/>
        </a:p>
      </dsp:txBody>
      <dsp:txXfrm>
        <a:off x="8142027" y="0"/>
        <a:ext cx="1201106" cy="1274541"/>
      </dsp:txXfrm>
    </dsp:sp>
    <dsp:sp modelId="{716965CA-3010-4286-A811-0EF041D65F93}">
      <dsp:nvSpPr>
        <dsp:cNvPr id="0" name=""/>
        <dsp:cNvSpPr/>
      </dsp:nvSpPr>
      <dsp:spPr>
        <a:xfrm>
          <a:off x="6740737" y="0"/>
          <a:ext cx="1201106" cy="4248472"/>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altLang="zh-CN" sz="2000" kern="1200" dirty="0" smtClean="0"/>
            <a:t>Region(</a:t>
          </a:r>
          <a:r>
            <a:rPr lang="en-US" altLang="zh-CN" sz="2000" kern="1200" dirty="0" err="1" smtClean="0"/>
            <a:t>tablename,startRowkey,timestamp</a:t>
          </a:r>
          <a:r>
            <a:rPr lang="en-US" altLang="zh-CN" sz="2000" kern="1200" dirty="0" smtClean="0"/>
            <a:t>)</a:t>
          </a:r>
          <a:endParaRPr lang="zh-CN" altLang="en-US" sz="2000" kern="1200" dirty="0"/>
        </a:p>
      </dsp:txBody>
      <dsp:txXfrm>
        <a:off x="6740737" y="0"/>
        <a:ext cx="1201106" cy="1274541"/>
      </dsp:txXfrm>
    </dsp:sp>
    <dsp:sp modelId="{344EDBB3-7FA8-4C33-80CA-9DFE195E2443}">
      <dsp:nvSpPr>
        <dsp:cNvPr id="0" name=""/>
        <dsp:cNvSpPr/>
      </dsp:nvSpPr>
      <dsp:spPr>
        <a:xfrm>
          <a:off x="5339446" y="0"/>
          <a:ext cx="1201106" cy="4248472"/>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kern="1200" dirty="0" smtClean="0"/>
            <a:t>表名</a:t>
          </a:r>
          <a:endParaRPr lang="zh-CN" altLang="en-US" sz="2000" kern="1200" dirty="0"/>
        </a:p>
      </dsp:txBody>
      <dsp:txXfrm>
        <a:off x="5339446" y="0"/>
        <a:ext cx="1201106" cy="1274541"/>
      </dsp:txXfrm>
    </dsp:sp>
    <dsp:sp modelId="{636D8488-1833-4982-8AEC-6EB8DC1F0A42}">
      <dsp:nvSpPr>
        <dsp:cNvPr id="0" name=""/>
        <dsp:cNvSpPr/>
      </dsp:nvSpPr>
      <dsp:spPr>
        <a:xfrm>
          <a:off x="3938156" y="0"/>
          <a:ext cx="1201106" cy="4248472"/>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kern="1200" dirty="0" smtClean="0"/>
            <a:t>命名空间</a:t>
          </a:r>
          <a:endParaRPr lang="zh-CN" altLang="en-US" sz="2000" kern="1200" dirty="0"/>
        </a:p>
      </dsp:txBody>
      <dsp:txXfrm>
        <a:off x="3938156" y="0"/>
        <a:ext cx="1201106" cy="1274541"/>
      </dsp:txXfrm>
    </dsp:sp>
    <dsp:sp modelId="{D03546FD-E392-48B4-9EDB-126924653E4B}">
      <dsp:nvSpPr>
        <dsp:cNvPr id="0" name=""/>
        <dsp:cNvSpPr/>
      </dsp:nvSpPr>
      <dsp:spPr>
        <a:xfrm>
          <a:off x="2536866" y="0"/>
          <a:ext cx="1201106" cy="4248472"/>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endParaRPr lang="zh-CN" altLang="en-US" sz="2000" kern="1200" dirty="0"/>
        </a:p>
      </dsp:txBody>
      <dsp:txXfrm>
        <a:off x="2536866" y="0"/>
        <a:ext cx="1201106" cy="1274541"/>
      </dsp:txXfrm>
    </dsp:sp>
    <dsp:sp modelId="{47965747-423E-4978-B5D3-B95913AD9559}">
      <dsp:nvSpPr>
        <dsp:cNvPr id="0" name=""/>
        <dsp:cNvSpPr/>
      </dsp:nvSpPr>
      <dsp:spPr>
        <a:xfrm>
          <a:off x="1135575" y="0"/>
          <a:ext cx="1201106" cy="4248472"/>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altLang="zh-CN" sz="2000" kern="1200" dirty="0" err="1" smtClean="0"/>
            <a:t>HBase</a:t>
          </a:r>
          <a:r>
            <a:rPr lang="en-US" altLang="zh-CN" sz="2000" kern="1200" dirty="0" smtClean="0"/>
            <a:t> root</a:t>
          </a:r>
          <a:r>
            <a:rPr lang="zh-CN" altLang="en-US" sz="2000" kern="1200" dirty="0" smtClean="0"/>
            <a:t>根目录</a:t>
          </a:r>
          <a:r>
            <a:rPr lang="en-US" altLang="zh-CN" sz="2000" kern="1200" dirty="0" smtClean="0"/>
            <a:t> </a:t>
          </a:r>
          <a:endParaRPr lang="zh-CN" altLang="en-US" sz="2000" kern="1200" dirty="0"/>
        </a:p>
      </dsp:txBody>
      <dsp:txXfrm>
        <a:off x="1135575" y="0"/>
        <a:ext cx="1201106" cy="1274541"/>
      </dsp:txXfrm>
    </dsp:sp>
    <dsp:sp modelId="{76111A11-947B-4222-8748-F65C544BFFE2}">
      <dsp:nvSpPr>
        <dsp:cNvPr id="0" name=""/>
        <dsp:cNvSpPr/>
      </dsp:nvSpPr>
      <dsp:spPr>
        <a:xfrm>
          <a:off x="1235667" y="2138541"/>
          <a:ext cx="1000921" cy="50046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err="1" smtClean="0"/>
            <a:t>Hbase</a:t>
          </a:r>
          <a:endParaRPr lang="zh-CN" altLang="en-US" sz="2000" kern="1200" dirty="0"/>
        </a:p>
      </dsp:txBody>
      <dsp:txXfrm>
        <a:off x="1235667" y="2138541"/>
        <a:ext cx="1000921" cy="500460"/>
      </dsp:txXfrm>
    </dsp:sp>
    <dsp:sp modelId="{2F168BD5-0838-4A16-9CF2-9757D42BA9E4}">
      <dsp:nvSpPr>
        <dsp:cNvPr id="0" name=""/>
        <dsp:cNvSpPr/>
      </dsp:nvSpPr>
      <dsp:spPr>
        <a:xfrm rot="17692822">
          <a:off x="1960965" y="1946523"/>
          <a:ext cx="951616" cy="21203"/>
        </a:xfrm>
        <a:custGeom>
          <a:avLst/>
          <a:gdLst/>
          <a:ahLst/>
          <a:cxnLst/>
          <a:rect l="0" t="0" r="0" b="0"/>
          <a:pathLst>
            <a:path>
              <a:moveTo>
                <a:pt x="0" y="10601"/>
              </a:moveTo>
              <a:lnTo>
                <a:pt x="951616" y="10601"/>
              </a:lnTo>
            </a:path>
          </a:pathLst>
        </a:custGeom>
        <a:noFill/>
        <a:ln w="25400" cap="flat" cmpd="sng" algn="ctr">
          <a:solidFill>
            <a:schemeClr val="dk1"/>
          </a:solidFill>
          <a:prstDash val="solid"/>
        </a:ln>
        <a:effectLst>
          <a:outerShdw blurRad="40000" dist="20000" dir="5400000" rotWithShape="0">
            <a:srgbClr val="000000">
              <a:alpha val="38000"/>
            </a:srgbClr>
          </a:outerShdw>
        </a:effectLst>
      </dsp:spPr>
      <dsp:style>
        <a:lnRef idx="2">
          <a:schemeClr val="dk1"/>
        </a:lnRef>
        <a:fillRef idx="0">
          <a:schemeClr val="dk1"/>
        </a:fillRef>
        <a:effectRef idx="1">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7692822">
        <a:off x="2412983" y="1933334"/>
        <a:ext cx="47580" cy="47580"/>
      </dsp:txXfrm>
    </dsp:sp>
    <dsp:sp modelId="{22CE14DF-0C48-491A-9DD3-BBE8BC574D05}">
      <dsp:nvSpPr>
        <dsp:cNvPr id="0" name=""/>
        <dsp:cNvSpPr/>
      </dsp:nvSpPr>
      <dsp:spPr>
        <a:xfrm>
          <a:off x="2636958" y="1275246"/>
          <a:ext cx="1000921" cy="50046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smtClean="0"/>
            <a:t>Id</a:t>
          </a:r>
          <a:endParaRPr lang="zh-CN" altLang="en-US" sz="2000" kern="1200" dirty="0"/>
        </a:p>
      </dsp:txBody>
      <dsp:txXfrm>
        <a:off x="2636958" y="1275246"/>
        <a:ext cx="1000921" cy="500460"/>
      </dsp:txXfrm>
    </dsp:sp>
    <dsp:sp modelId="{4F8BC475-8708-47BD-BBC7-5F306EF31BA2}">
      <dsp:nvSpPr>
        <dsp:cNvPr id="0" name=""/>
        <dsp:cNvSpPr/>
      </dsp:nvSpPr>
      <dsp:spPr>
        <a:xfrm rot="19457599">
          <a:off x="2190246" y="2234288"/>
          <a:ext cx="493055" cy="21203"/>
        </a:xfrm>
        <a:custGeom>
          <a:avLst/>
          <a:gdLst/>
          <a:ahLst/>
          <a:cxnLst/>
          <a:rect l="0" t="0" r="0" b="0"/>
          <a:pathLst>
            <a:path>
              <a:moveTo>
                <a:pt x="0" y="10601"/>
              </a:moveTo>
              <a:lnTo>
                <a:pt x="493055" y="10601"/>
              </a:lnTo>
            </a:path>
          </a:pathLst>
        </a:custGeom>
        <a:noFill/>
        <a:ln w="25400" cap="flat" cmpd="sng" algn="ctr">
          <a:solidFill>
            <a:schemeClr val="dk1"/>
          </a:solidFill>
          <a:prstDash val="solid"/>
        </a:ln>
        <a:effectLst>
          <a:outerShdw blurRad="40000" dist="20000" dir="5400000" rotWithShape="0">
            <a:srgbClr val="000000">
              <a:alpha val="38000"/>
            </a:srgbClr>
          </a:outerShdw>
        </a:effectLst>
      </dsp:spPr>
      <dsp:style>
        <a:lnRef idx="2">
          <a:schemeClr val="dk1"/>
        </a:lnRef>
        <a:fillRef idx="0">
          <a:schemeClr val="dk1"/>
        </a:fillRef>
        <a:effectRef idx="1">
          <a:schemeClr val="dk1"/>
        </a:effectRef>
        <a:fontRef idx="minor">
          <a:schemeClr val="tx1"/>
        </a:fontRef>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9457599">
        <a:off x="2424447" y="2232563"/>
        <a:ext cx="24652" cy="24652"/>
      </dsp:txXfrm>
    </dsp:sp>
    <dsp:sp modelId="{DD07C432-0FE6-488F-918B-4FA6F84023B0}">
      <dsp:nvSpPr>
        <dsp:cNvPr id="0" name=""/>
        <dsp:cNvSpPr/>
      </dsp:nvSpPr>
      <dsp:spPr>
        <a:xfrm>
          <a:off x="2636958" y="1850776"/>
          <a:ext cx="1000921" cy="50046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smtClean="0"/>
            <a:t>Version</a:t>
          </a:r>
          <a:endParaRPr lang="zh-CN" altLang="en-US" sz="2000" kern="1200" dirty="0"/>
        </a:p>
      </dsp:txBody>
      <dsp:txXfrm>
        <a:off x="2636958" y="1850776"/>
        <a:ext cx="1000921" cy="500460"/>
      </dsp:txXfrm>
    </dsp:sp>
    <dsp:sp modelId="{3B94A610-388D-4EC7-9C1F-DD0A9CDA761E}">
      <dsp:nvSpPr>
        <dsp:cNvPr id="0" name=""/>
        <dsp:cNvSpPr/>
      </dsp:nvSpPr>
      <dsp:spPr>
        <a:xfrm rot="2142401">
          <a:off x="2190246" y="2522053"/>
          <a:ext cx="493055" cy="21203"/>
        </a:xfrm>
        <a:custGeom>
          <a:avLst/>
          <a:gdLst/>
          <a:ahLst/>
          <a:cxnLst/>
          <a:rect l="0" t="0" r="0" b="0"/>
          <a:pathLst>
            <a:path>
              <a:moveTo>
                <a:pt x="0" y="10601"/>
              </a:moveTo>
              <a:lnTo>
                <a:pt x="493055" y="1060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2142401">
        <a:off x="2424447" y="2520328"/>
        <a:ext cx="24652" cy="24652"/>
      </dsp:txXfrm>
    </dsp:sp>
    <dsp:sp modelId="{877C0119-A17C-4D1F-9731-D2B05FFF54D3}">
      <dsp:nvSpPr>
        <dsp:cNvPr id="0" name=""/>
        <dsp:cNvSpPr/>
      </dsp:nvSpPr>
      <dsp:spPr>
        <a:xfrm>
          <a:off x="2636958" y="2426306"/>
          <a:ext cx="1000921" cy="50046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err="1" smtClean="0"/>
            <a:t>WALs</a:t>
          </a:r>
          <a:endParaRPr lang="zh-CN" altLang="en-US" sz="2000" kern="1200" dirty="0"/>
        </a:p>
      </dsp:txBody>
      <dsp:txXfrm>
        <a:off x="2636958" y="2426306"/>
        <a:ext cx="1000921" cy="500460"/>
      </dsp:txXfrm>
    </dsp:sp>
    <dsp:sp modelId="{7239B207-6DD0-410F-9F26-5500CCC8E21A}">
      <dsp:nvSpPr>
        <dsp:cNvPr id="0" name=""/>
        <dsp:cNvSpPr/>
      </dsp:nvSpPr>
      <dsp:spPr>
        <a:xfrm rot="3907178">
          <a:off x="1960965" y="2809818"/>
          <a:ext cx="951616" cy="21203"/>
        </a:xfrm>
        <a:custGeom>
          <a:avLst/>
          <a:gdLst/>
          <a:ahLst/>
          <a:cxnLst/>
          <a:rect l="0" t="0" r="0" b="0"/>
          <a:pathLst>
            <a:path>
              <a:moveTo>
                <a:pt x="0" y="10601"/>
              </a:moveTo>
              <a:lnTo>
                <a:pt x="951616" y="10601"/>
              </a:lnTo>
            </a:path>
          </a:pathLst>
        </a:custGeom>
        <a:no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rot="3907178">
        <a:off x="2412983" y="2796629"/>
        <a:ext cx="47580" cy="47580"/>
      </dsp:txXfrm>
    </dsp:sp>
    <dsp:sp modelId="{F98BD9F4-6004-44EA-8A3E-58C11577C460}">
      <dsp:nvSpPr>
        <dsp:cNvPr id="0" name=""/>
        <dsp:cNvSpPr/>
      </dsp:nvSpPr>
      <dsp:spPr>
        <a:xfrm>
          <a:off x="2636958" y="3001836"/>
          <a:ext cx="1000921" cy="50046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smtClean="0"/>
            <a:t>Data</a:t>
          </a:r>
          <a:endParaRPr lang="zh-CN" altLang="en-US" sz="2000" kern="1200" dirty="0"/>
        </a:p>
      </dsp:txBody>
      <dsp:txXfrm>
        <a:off x="2636958" y="3001836"/>
        <a:ext cx="1000921" cy="500460"/>
      </dsp:txXfrm>
    </dsp:sp>
    <dsp:sp modelId="{A6380128-D471-46CB-AE1C-6385CF770746}">
      <dsp:nvSpPr>
        <dsp:cNvPr id="0" name=""/>
        <dsp:cNvSpPr/>
      </dsp:nvSpPr>
      <dsp:spPr>
        <a:xfrm rot="18289469">
          <a:off x="3487518" y="2953700"/>
          <a:ext cx="701091" cy="21203"/>
        </a:xfrm>
        <a:custGeom>
          <a:avLst/>
          <a:gdLst/>
          <a:ahLst/>
          <a:cxnLst/>
          <a:rect l="0" t="0" r="0" b="0"/>
          <a:pathLst>
            <a:path>
              <a:moveTo>
                <a:pt x="0" y="10601"/>
              </a:moveTo>
              <a:lnTo>
                <a:pt x="701091" y="10601"/>
              </a:lnTo>
            </a:path>
          </a:pathLst>
        </a:custGeom>
        <a:no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rot="18289469">
        <a:off x="3820537" y="2946775"/>
        <a:ext cx="35054" cy="35054"/>
      </dsp:txXfrm>
    </dsp:sp>
    <dsp:sp modelId="{4D6BCB0A-7758-46D7-A8D9-612D15D55D49}">
      <dsp:nvSpPr>
        <dsp:cNvPr id="0" name=""/>
        <dsp:cNvSpPr/>
      </dsp:nvSpPr>
      <dsp:spPr>
        <a:xfrm>
          <a:off x="4038248" y="2426306"/>
          <a:ext cx="1000921" cy="50046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err="1" smtClean="0"/>
            <a:t>Hbase</a:t>
          </a:r>
          <a:endParaRPr lang="zh-CN" altLang="en-US" sz="2000" kern="1200" dirty="0"/>
        </a:p>
      </dsp:txBody>
      <dsp:txXfrm>
        <a:off x="4038248" y="2426306"/>
        <a:ext cx="1000921" cy="500460"/>
      </dsp:txXfrm>
    </dsp:sp>
    <dsp:sp modelId="{BFDC04E9-46EF-4071-9C12-CB7343E22862}">
      <dsp:nvSpPr>
        <dsp:cNvPr id="0" name=""/>
        <dsp:cNvSpPr/>
      </dsp:nvSpPr>
      <dsp:spPr>
        <a:xfrm rot="18289469">
          <a:off x="4888808" y="2378170"/>
          <a:ext cx="701091" cy="21203"/>
        </a:xfrm>
        <a:custGeom>
          <a:avLst/>
          <a:gdLst/>
          <a:ahLst/>
          <a:cxnLst/>
          <a:rect l="0" t="0" r="0" b="0"/>
          <a:pathLst>
            <a:path>
              <a:moveTo>
                <a:pt x="0" y="10601"/>
              </a:moveTo>
              <a:lnTo>
                <a:pt x="701091" y="10601"/>
              </a:lnTo>
            </a:path>
          </a:pathLst>
        </a:custGeom>
        <a:no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rot="18289469">
        <a:off x="5221827" y="2371245"/>
        <a:ext cx="35054" cy="35054"/>
      </dsp:txXfrm>
    </dsp:sp>
    <dsp:sp modelId="{83EB7B35-1A0E-4EF2-A7E5-FE769BE2E4DA}">
      <dsp:nvSpPr>
        <dsp:cNvPr id="0" name=""/>
        <dsp:cNvSpPr/>
      </dsp:nvSpPr>
      <dsp:spPr>
        <a:xfrm>
          <a:off x="5439539" y="1850776"/>
          <a:ext cx="1000921" cy="50046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smtClean="0"/>
            <a:t>ACL</a:t>
          </a:r>
          <a:endParaRPr lang="zh-CN" altLang="en-US" sz="2000" kern="1200" dirty="0"/>
        </a:p>
      </dsp:txBody>
      <dsp:txXfrm>
        <a:off x="5439539" y="1850776"/>
        <a:ext cx="1000921" cy="500460"/>
      </dsp:txXfrm>
    </dsp:sp>
    <dsp:sp modelId="{05CEF289-E550-470E-A7A0-530A77085DE8}">
      <dsp:nvSpPr>
        <dsp:cNvPr id="0" name=""/>
        <dsp:cNvSpPr/>
      </dsp:nvSpPr>
      <dsp:spPr>
        <a:xfrm>
          <a:off x="5039170" y="2665935"/>
          <a:ext cx="400368" cy="21203"/>
        </a:xfrm>
        <a:custGeom>
          <a:avLst/>
          <a:gdLst/>
          <a:ahLst/>
          <a:cxnLst/>
          <a:rect l="0" t="0" r="0" b="0"/>
          <a:pathLst>
            <a:path>
              <a:moveTo>
                <a:pt x="0" y="10601"/>
              </a:moveTo>
              <a:lnTo>
                <a:pt x="400368" y="10601"/>
              </a:lnTo>
            </a:path>
          </a:pathLst>
        </a:custGeom>
        <a:no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5229345" y="2666528"/>
        <a:ext cx="20018" cy="20018"/>
      </dsp:txXfrm>
    </dsp:sp>
    <dsp:sp modelId="{1092C915-5B71-41BE-90A0-935BE1694484}">
      <dsp:nvSpPr>
        <dsp:cNvPr id="0" name=""/>
        <dsp:cNvSpPr/>
      </dsp:nvSpPr>
      <dsp:spPr>
        <a:xfrm>
          <a:off x="5439539" y="2426306"/>
          <a:ext cx="1000921" cy="50046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smtClean="0"/>
            <a:t>.</a:t>
          </a:r>
          <a:r>
            <a:rPr lang="en-US" altLang="zh-CN" sz="2000" kern="1200" dirty="0" smtClean="0"/>
            <a:t>META.</a:t>
          </a:r>
          <a:endParaRPr lang="zh-CN" altLang="en-US" sz="2000" kern="1200" dirty="0"/>
        </a:p>
      </dsp:txBody>
      <dsp:txXfrm>
        <a:off x="5439539" y="2426306"/>
        <a:ext cx="1000921" cy="500460"/>
      </dsp:txXfrm>
    </dsp:sp>
    <dsp:sp modelId="{B826EB43-3799-452A-A0BA-5607443C0EC5}">
      <dsp:nvSpPr>
        <dsp:cNvPr id="0" name=""/>
        <dsp:cNvSpPr/>
      </dsp:nvSpPr>
      <dsp:spPr>
        <a:xfrm rot="3310531">
          <a:off x="4888808" y="2953700"/>
          <a:ext cx="701091" cy="21203"/>
        </a:xfrm>
        <a:custGeom>
          <a:avLst/>
          <a:gdLst/>
          <a:ahLst/>
          <a:cxnLst/>
          <a:rect l="0" t="0" r="0" b="0"/>
          <a:pathLst>
            <a:path>
              <a:moveTo>
                <a:pt x="0" y="10601"/>
              </a:moveTo>
              <a:lnTo>
                <a:pt x="701091" y="10601"/>
              </a:lnTo>
            </a:path>
          </a:pathLst>
        </a:custGeom>
        <a:no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rot="3310531">
        <a:off x="5221827" y="2946775"/>
        <a:ext cx="35054" cy="35054"/>
      </dsp:txXfrm>
    </dsp:sp>
    <dsp:sp modelId="{A65462FD-6198-4E3F-9EB8-07B145F68E44}">
      <dsp:nvSpPr>
        <dsp:cNvPr id="0" name=""/>
        <dsp:cNvSpPr/>
      </dsp:nvSpPr>
      <dsp:spPr>
        <a:xfrm>
          <a:off x="5439539" y="3001836"/>
          <a:ext cx="1000921" cy="50046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smtClean="0"/>
            <a:t>namespace</a:t>
          </a:r>
          <a:endParaRPr lang="zh-CN" altLang="en-US" sz="2000" kern="1200" dirty="0"/>
        </a:p>
      </dsp:txBody>
      <dsp:txXfrm>
        <a:off x="5439539" y="3001836"/>
        <a:ext cx="1000921" cy="500460"/>
      </dsp:txXfrm>
    </dsp:sp>
    <dsp:sp modelId="{C89156BA-45EF-468B-A884-02703BE1B0FA}">
      <dsp:nvSpPr>
        <dsp:cNvPr id="0" name=""/>
        <dsp:cNvSpPr/>
      </dsp:nvSpPr>
      <dsp:spPr>
        <a:xfrm rot="3310531">
          <a:off x="3487518" y="3529230"/>
          <a:ext cx="701091" cy="21203"/>
        </a:xfrm>
        <a:custGeom>
          <a:avLst/>
          <a:gdLst/>
          <a:ahLst/>
          <a:cxnLst/>
          <a:rect l="0" t="0" r="0" b="0"/>
          <a:pathLst>
            <a:path>
              <a:moveTo>
                <a:pt x="0" y="10601"/>
              </a:moveTo>
              <a:lnTo>
                <a:pt x="701091" y="10601"/>
              </a:lnTo>
            </a:path>
          </a:pathLst>
        </a:custGeom>
        <a:no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rot="3310531">
        <a:off x="3820537" y="3522305"/>
        <a:ext cx="35054" cy="35054"/>
      </dsp:txXfrm>
    </dsp:sp>
    <dsp:sp modelId="{7CB71D35-20FB-468A-BAA4-5CEC3FC583BF}">
      <dsp:nvSpPr>
        <dsp:cNvPr id="0" name=""/>
        <dsp:cNvSpPr/>
      </dsp:nvSpPr>
      <dsp:spPr>
        <a:xfrm>
          <a:off x="4038248" y="3577366"/>
          <a:ext cx="1000921" cy="50046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smtClean="0"/>
            <a:t>default</a:t>
          </a:r>
          <a:endParaRPr lang="zh-CN" altLang="en-US" sz="2000" kern="1200" dirty="0"/>
        </a:p>
      </dsp:txBody>
      <dsp:txXfrm>
        <a:off x="4038248" y="3577366"/>
        <a:ext cx="1000921" cy="500460"/>
      </dsp:txXfrm>
    </dsp:sp>
    <dsp:sp modelId="{29D2DE11-A88C-4F4E-9501-553C4378A39E}">
      <dsp:nvSpPr>
        <dsp:cNvPr id="0" name=""/>
        <dsp:cNvSpPr/>
      </dsp:nvSpPr>
      <dsp:spPr>
        <a:xfrm>
          <a:off x="5039170" y="3816995"/>
          <a:ext cx="400368" cy="21203"/>
        </a:xfrm>
        <a:custGeom>
          <a:avLst/>
          <a:gdLst/>
          <a:ahLst/>
          <a:cxnLst/>
          <a:rect l="0" t="0" r="0" b="0"/>
          <a:pathLst>
            <a:path>
              <a:moveTo>
                <a:pt x="0" y="10601"/>
              </a:moveTo>
              <a:lnTo>
                <a:pt x="400368" y="10601"/>
              </a:lnTo>
            </a:path>
          </a:pathLst>
        </a:custGeom>
        <a:no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5229345" y="3817588"/>
        <a:ext cx="20018" cy="20018"/>
      </dsp:txXfrm>
    </dsp:sp>
    <dsp:sp modelId="{81FD66C9-2E49-4FB1-A678-2763A2EC946F}">
      <dsp:nvSpPr>
        <dsp:cNvPr id="0" name=""/>
        <dsp:cNvSpPr/>
      </dsp:nvSpPr>
      <dsp:spPr>
        <a:xfrm>
          <a:off x="5439539" y="3577366"/>
          <a:ext cx="1000921" cy="50046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smtClean="0"/>
            <a:t>Table</a:t>
          </a:r>
          <a:endParaRPr lang="zh-CN" altLang="en-US" sz="2000" kern="1200" dirty="0"/>
        </a:p>
      </dsp:txBody>
      <dsp:txXfrm>
        <a:off x="5439539" y="3577366"/>
        <a:ext cx="1000921" cy="500460"/>
      </dsp:txXfrm>
    </dsp:sp>
    <dsp:sp modelId="{43085299-E20C-4D51-9499-58D6F770A5C9}">
      <dsp:nvSpPr>
        <dsp:cNvPr id="0" name=""/>
        <dsp:cNvSpPr/>
      </dsp:nvSpPr>
      <dsp:spPr>
        <a:xfrm>
          <a:off x="6440460" y="3816995"/>
          <a:ext cx="400368" cy="21203"/>
        </a:xfrm>
        <a:custGeom>
          <a:avLst/>
          <a:gdLst/>
          <a:ahLst/>
          <a:cxnLst/>
          <a:rect l="0" t="0" r="0" b="0"/>
          <a:pathLst>
            <a:path>
              <a:moveTo>
                <a:pt x="0" y="10601"/>
              </a:moveTo>
              <a:lnTo>
                <a:pt x="400368" y="10601"/>
              </a:lnTo>
            </a:path>
          </a:pathLst>
        </a:custGeom>
        <a:no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6630636" y="3817588"/>
        <a:ext cx="20018" cy="20018"/>
      </dsp:txXfrm>
    </dsp:sp>
    <dsp:sp modelId="{9C42533E-AAB0-4060-8777-3BBD134C2556}">
      <dsp:nvSpPr>
        <dsp:cNvPr id="0" name=""/>
        <dsp:cNvSpPr/>
      </dsp:nvSpPr>
      <dsp:spPr>
        <a:xfrm>
          <a:off x="6840829" y="3577366"/>
          <a:ext cx="1000921" cy="50046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smtClean="0"/>
            <a:t>Region</a:t>
          </a:r>
          <a:endParaRPr lang="zh-CN" altLang="en-US" sz="2000" kern="1200" dirty="0"/>
        </a:p>
      </dsp:txBody>
      <dsp:txXfrm>
        <a:off x="6840829" y="3577366"/>
        <a:ext cx="1000921" cy="500460"/>
      </dsp:txXfrm>
    </dsp:sp>
    <dsp:sp modelId="{F1BE749B-9BFA-4D2D-8FA9-49C9C417CE6D}">
      <dsp:nvSpPr>
        <dsp:cNvPr id="0" name=""/>
        <dsp:cNvSpPr/>
      </dsp:nvSpPr>
      <dsp:spPr>
        <a:xfrm>
          <a:off x="7841751" y="3816995"/>
          <a:ext cx="400368" cy="21203"/>
        </a:xfrm>
        <a:custGeom>
          <a:avLst/>
          <a:gdLst/>
          <a:ahLst/>
          <a:cxnLst/>
          <a:rect l="0" t="0" r="0" b="0"/>
          <a:pathLst>
            <a:path>
              <a:moveTo>
                <a:pt x="0" y="10601"/>
              </a:moveTo>
              <a:lnTo>
                <a:pt x="400368" y="10601"/>
              </a:lnTo>
            </a:path>
          </a:pathLst>
        </a:custGeom>
        <a:no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8031926" y="3817588"/>
        <a:ext cx="20018" cy="20018"/>
      </dsp:txXfrm>
    </dsp:sp>
    <dsp:sp modelId="{9376C1D8-2E6C-4C78-9C48-740530AFD83A}">
      <dsp:nvSpPr>
        <dsp:cNvPr id="0" name=""/>
        <dsp:cNvSpPr/>
      </dsp:nvSpPr>
      <dsp:spPr>
        <a:xfrm>
          <a:off x="8242120" y="3577366"/>
          <a:ext cx="1000921" cy="50046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smtClean="0"/>
            <a:t>CF</a:t>
          </a:r>
          <a:endParaRPr lang="zh-CN" altLang="en-US" sz="2000" kern="1200" dirty="0"/>
        </a:p>
      </dsp:txBody>
      <dsp:txXfrm>
        <a:off x="8242120" y="3577366"/>
        <a:ext cx="1000921" cy="500460"/>
      </dsp:txXfrm>
    </dsp:sp>
    <dsp:sp modelId="{FEC9E2CC-223E-474F-9325-10DD7060D0DC}">
      <dsp:nvSpPr>
        <dsp:cNvPr id="0" name=""/>
        <dsp:cNvSpPr/>
      </dsp:nvSpPr>
      <dsp:spPr>
        <a:xfrm>
          <a:off x="9243041" y="3816995"/>
          <a:ext cx="400368" cy="21203"/>
        </a:xfrm>
        <a:custGeom>
          <a:avLst/>
          <a:gdLst/>
          <a:ahLst/>
          <a:cxnLst/>
          <a:rect l="0" t="0" r="0" b="0"/>
          <a:pathLst>
            <a:path>
              <a:moveTo>
                <a:pt x="0" y="10601"/>
              </a:moveTo>
              <a:lnTo>
                <a:pt x="400368" y="10601"/>
              </a:lnTo>
            </a:path>
          </a:pathLst>
        </a:custGeom>
        <a:no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9433216" y="3817588"/>
        <a:ext cx="20018" cy="20018"/>
      </dsp:txXfrm>
    </dsp:sp>
    <dsp:sp modelId="{9E1050F8-13D9-439F-8853-2434B69B5D86}">
      <dsp:nvSpPr>
        <dsp:cNvPr id="0" name=""/>
        <dsp:cNvSpPr/>
      </dsp:nvSpPr>
      <dsp:spPr>
        <a:xfrm>
          <a:off x="9643410" y="3577366"/>
          <a:ext cx="1000921" cy="500460"/>
        </a:xfrm>
        <a:prstGeom prst="roundRect">
          <a:avLst>
            <a:gd name="adj" fmla="val 10000"/>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err="1" smtClean="0"/>
            <a:t>Hfile</a:t>
          </a:r>
          <a:endParaRPr lang="zh-CN" altLang="en-US" sz="2000" kern="1200" dirty="0"/>
        </a:p>
      </dsp:txBody>
      <dsp:txXfrm>
        <a:off x="9643410" y="3577366"/>
        <a:ext cx="1000921" cy="50046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86139A-A79B-4645-92A0-09FBA3C9B72F}" type="datetimeFigureOut">
              <a:rPr lang="zh-CN" altLang="en-US" smtClean="0"/>
              <a:pPr/>
              <a:t>2017/10/22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906AC1-A2C3-49E6-95F4-01B67F45C1C1}" type="slidenum">
              <a:rPr lang="zh-CN" altLang="en-US" smtClean="0"/>
              <a:pPr/>
              <a:t>‹#›</a:t>
            </a:fld>
            <a:endParaRPr lang="zh-CN" altLang="en-US"/>
          </a:p>
        </p:txBody>
      </p:sp>
    </p:spTree>
    <p:extLst>
      <p:ext uri="{BB962C8B-B14F-4D97-AF65-F5344CB8AC3E}">
        <p14:creationId xmlns="" xmlns:p14="http://schemas.microsoft.com/office/powerpoint/2010/main" val="4282036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1</a:t>
            </a:fld>
            <a:endParaRPr lang="zh-CN" altLang="en-US"/>
          </a:p>
        </p:txBody>
      </p:sp>
    </p:spTree>
    <p:extLst>
      <p:ext uri="{BB962C8B-B14F-4D97-AF65-F5344CB8AC3E}">
        <p14:creationId xmlns="" xmlns:p14="http://schemas.microsoft.com/office/powerpoint/2010/main" val="4025368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1.Region</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128M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Meta</a:t>
            </a:r>
            <a:r>
              <a:rPr lang="zh-CN" altLang="en-US" sz="1200" b="0" i="0" kern="1200" dirty="0" smtClean="0">
                <a:solidFill>
                  <a:schemeClr val="tx1"/>
                </a:solidFill>
                <a:effectLst/>
                <a:latin typeface="+mn-lt"/>
                <a:ea typeface="+mn-ea"/>
                <a:cs typeface="+mn-cs"/>
              </a:rPr>
              <a:t>表一行数据</a:t>
            </a:r>
            <a:r>
              <a:rPr lang="en-US" altLang="zh-CN" sz="1200" b="0" i="0" kern="1200" dirty="0" smtClean="0">
                <a:solidFill>
                  <a:schemeClr val="tx1"/>
                </a:solidFill>
                <a:effectLst/>
                <a:latin typeface="+mn-lt"/>
                <a:ea typeface="+mn-ea"/>
                <a:cs typeface="+mn-cs"/>
              </a:rPr>
              <a:t>1kb</a:t>
            </a:r>
            <a:r>
              <a:rPr lang="zh-CN" altLang="en-US" sz="1200" b="0" i="0" kern="1200" dirty="0" smtClean="0">
                <a:solidFill>
                  <a:schemeClr val="tx1"/>
                </a:solidFill>
                <a:effectLst/>
                <a:latin typeface="+mn-lt"/>
                <a:ea typeface="+mn-ea"/>
                <a:cs typeface="+mn-cs"/>
              </a:rPr>
              <a:t>，一个</a:t>
            </a:r>
            <a:r>
              <a:rPr lang="en-US" altLang="zh-CN" sz="1200" b="0" i="0" kern="1200" dirty="0" err="1" smtClean="0">
                <a:solidFill>
                  <a:schemeClr val="tx1"/>
                </a:solidFill>
                <a:effectLst/>
                <a:latin typeface="+mn-lt"/>
                <a:ea typeface="+mn-ea"/>
                <a:cs typeface="+mn-cs"/>
              </a:rPr>
              <a:t>regin</a:t>
            </a:r>
            <a:r>
              <a:rPr lang="zh-CN" altLang="en-US" sz="1200" b="0" i="0" kern="1200" dirty="0" smtClean="0">
                <a:solidFill>
                  <a:schemeClr val="tx1"/>
                </a:solidFill>
                <a:effectLst/>
                <a:latin typeface="+mn-lt"/>
                <a:ea typeface="+mn-ea"/>
                <a:cs typeface="+mn-cs"/>
              </a:rPr>
              <a:t>可以存储</a:t>
            </a:r>
            <a:r>
              <a:rPr lang="en-US" altLang="zh-CN" sz="1200" b="0" i="0" kern="1200" dirty="0" smtClean="0">
                <a:solidFill>
                  <a:schemeClr val="tx1"/>
                </a:solidFill>
                <a:effectLst/>
                <a:latin typeface="+mn-lt"/>
                <a:ea typeface="+mn-ea"/>
                <a:cs typeface="+mn-cs"/>
              </a:rPr>
              <a:t>131027</a:t>
            </a:r>
            <a:r>
              <a:rPr lang="zh-CN" altLang="en-US" sz="1200" b="0" i="0" kern="1200" dirty="0" smtClean="0">
                <a:solidFill>
                  <a:schemeClr val="tx1"/>
                </a:solidFill>
                <a:effectLst/>
                <a:latin typeface="+mn-lt"/>
                <a:ea typeface="+mn-ea"/>
                <a:cs typeface="+mn-cs"/>
              </a:rPr>
              <a:t>行数据。</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客户端会</a:t>
            </a:r>
            <a:r>
              <a:rPr lang="en-US" altLang="zh-CN" sz="1200" b="0" i="0" kern="1200" dirty="0" smtClean="0">
                <a:solidFill>
                  <a:schemeClr val="tx1"/>
                </a:solidFill>
                <a:effectLst/>
                <a:latin typeface="+mn-lt"/>
                <a:ea typeface="+mn-ea"/>
                <a:cs typeface="+mn-cs"/>
              </a:rPr>
              <a:t>cache</a:t>
            </a:r>
            <a:r>
              <a:rPr lang="zh-CN" altLang="en-US" sz="1200" b="0" i="0" kern="1200" dirty="0" smtClean="0">
                <a:solidFill>
                  <a:schemeClr val="tx1"/>
                </a:solidFill>
                <a:effectLst/>
                <a:latin typeface="+mn-lt"/>
                <a:ea typeface="+mn-ea"/>
                <a:cs typeface="+mn-cs"/>
              </a:rPr>
              <a:t>查询到的</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信息。</a:t>
            </a:r>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10</a:t>
            </a:fld>
            <a:endParaRPr lang="zh-CN" altLang="en-US"/>
          </a:p>
        </p:txBody>
      </p:sp>
    </p:spTree>
    <p:extLst>
      <p:ext uri="{BB962C8B-B14F-4D97-AF65-F5344CB8AC3E}">
        <p14:creationId xmlns="" xmlns:p14="http://schemas.microsoft.com/office/powerpoint/2010/main" val="932397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1.BlockCache</a:t>
            </a:r>
            <a:r>
              <a:rPr lang="en-US" altLang="zh-CN" sz="1200" b="0" i="0" kern="1200" baseline="0" dirty="0" smtClean="0">
                <a:solidFill>
                  <a:schemeClr val="tx1"/>
                </a:solidFill>
                <a:effectLst/>
                <a:latin typeface="+mn-lt"/>
                <a:ea typeface="+mn-ea"/>
                <a:cs typeface="+mn-cs"/>
              </a:rPr>
              <a:t> </a:t>
            </a:r>
            <a:r>
              <a:rPr lang="zh-CN" altLang="en-US" sz="1200" b="0" i="0" kern="1200" baseline="0" dirty="0" smtClean="0">
                <a:solidFill>
                  <a:schemeClr val="tx1"/>
                </a:solidFill>
                <a:effectLst/>
                <a:latin typeface="+mn-lt"/>
                <a:ea typeface="+mn-ea"/>
                <a:cs typeface="+mn-cs"/>
              </a:rPr>
              <a:t>读缓存，使用</a:t>
            </a:r>
            <a:r>
              <a:rPr lang="en-US" altLang="zh-CN" sz="1200" b="0" i="0" kern="1200" baseline="0" dirty="0" smtClean="0">
                <a:solidFill>
                  <a:schemeClr val="tx1"/>
                </a:solidFill>
                <a:effectLst/>
                <a:latin typeface="+mn-lt"/>
                <a:ea typeface="+mn-ea"/>
                <a:cs typeface="+mn-cs"/>
              </a:rPr>
              <a:t>LRU</a:t>
            </a:r>
            <a:r>
              <a:rPr lang="zh-CN" altLang="en-US" sz="1200" b="0" i="0" kern="1200" baseline="0" dirty="0" smtClean="0">
                <a:solidFill>
                  <a:schemeClr val="tx1"/>
                </a:solidFill>
                <a:effectLst/>
                <a:latin typeface="+mn-lt"/>
                <a:ea typeface="+mn-ea"/>
                <a:cs typeface="+mn-cs"/>
              </a:rPr>
              <a:t>算法。</a:t>
            </a:r>
            <a:endParaRPr lang="en-US" altLang="zh-CN" sz="1200" b="0" i="0" kern="1200" baseline="0" dirty="0" smtClean="0">
              <a:solidFill>
                <a:schemeClr val="tx1"/>
              </a:solidFill>
              <a:effectLst/>
              <a:latin typeface="+mn-lt"/>
              <a:ea typeface="+mn-ea"/>
              <a:cs typeface="+mn-cs"/>
            </a:endParaRPr>
          </a:p>
          <a:p>
            <a:r>
              <a:rPr lang="en-US" altLang="zh-CN" sz="1200" b="0" i="0" kern="1200" baseline="0" dirty="0" smtClean="0">
                <a:solidFill>
                  <a:schemeClr val="tx1"/>
                </a:solidFill>
                <a:effectLst/>
                <a:latin typeface="+mn-lt"/>
                <a:ea typeface="+mn-ea"/>
                <a:cs typeface="+mn-cs"/>
              </a:rPr>
              <a:t>2.MemStore </a:t>
            </a:r>
            <a:r>
              <a:rPr lang="zh-CN" altLang="en-US" sz="1200" b="0" i="0" kern="1200" baseline="0" dirty="0" smtClean="0">
                <a:solidFill>
                  <a:schemeClr val="tx1"/>
                </a:solidFill>
                <a:effectLst/>
                <a:latin typeface="+mn-lt"/>
                <a:ea typeface="+mn-ea"/>
                <a:cs typeface="+mn-cs"/>
              </a:rPr>
              <a:t>写缓存。</a:t>
            </a:r>
            <a:endParaRPr lang="en-US" altLang="zh-CN" sz="1200" b="0" i="0" kern="1200" baseline="0" dirty="0" smtClean="0">
              <a:solidFill>
                <a:schemeClr val="tx1"/>
              </a:solidFill>
              <a:effectLst/>
              <a:latin typeface="+mn-lt"/>
              <a:ea typeface="+mn-ea"/>
              <a:cs typeface="+mn-cs"/>
            </a:endParaRPr>
          </a:p>
          <a:p>
            <a:r>
              <a:rPr lang="en-US" altLang="zh-CN" sz="1200" b="0" i="0" kern="1200" baseline="0" dirty="0" smtClean="0">
                <a:solidFill>
                  <a:schemeClr val="tx1"/>
                </a:solidFill>
                <a:effectLst/>
                <a:latin typeface="+mn-lt"/>
                <a:ea typeface="+mn-ea"/>
                <a:cs typeface="+mn-cs"/>
              </a:rPr>
              <a:t>3.Stor</a:t>
            </a:r>
            <a:r>
              <a:rPr lang="zh-CN" altLang="en-US" sz="1200" b="0" i="0" kern="1200" baseline="0" dirty="0" smtClean="0">
                <a:solidFill>
                  <a:schemeClr val="tx1"/>
                </a:solidFill>
                <a:effectLst/>
                <a:latin typeface="+mn-lt"/>
                <a:ea typeface="+mn-ea"/>
                <a:cs typeface="+mn-cs"/>
              </a:rPr>
              <a:t>代表一个</a:t>
            </a:r>
            <a:r>
              <a:rPr lang="en-US" altLang="zh-CN" sz="1200" b="0" i="0" kern="1200" baseline="0" dirty="0" smtClean="0">
                <a:solidFill>
                  <a:schemeClr val="tx1"/>
                </a:solidFill>
                <a:effectLst/>
                <a:latin typeface="+mn-lt"/>
                <a:ea typeface="+mn-ea"/>
                <a:cs typeface="+mn-cs"/>
              </a:rPr>
              <a:t>CF</a:t>
            </a:r>
            <a:r>
              <a:rPr lang="zh-CN" altLang="en-US" sz="1200" b="0" i="0" kern="1200" baseline="0" dirty="0" smtClean="0">
                <a:solidFill>
                  <a:schemeClr val="tx1"/>
                </a:solidFill>
                <a:effectLst/>
                <a:latin typeface="+mn-lt"/>
                <a:ea typeface="+mn-ea"/>
                <a:cs typeface="+mn-cs"/>
              </a:rPr>
              <a:t>，作为集中存储单元，因此相同</a:t>
            </a:r>
            <a:r>
              <a:rPr lang="en-US" altLang="zh-CN" sz="1200" b="0" i="0" kern="1200" baseline="0" dirty="0" smtClean="0">
                <a:solidFill>
                  <a:schemeClr val="tx1"/>
                </a:solidFill>
                <a:effectLst/>
                <a:latin typeface="+mn-lt"/>
                <a:ea typeface="+mn-ea"/>
                <a:cs typeface="+mn-cs"/>
              </a:rPr>
              <a:t>IO</a:t>
            </a:r>
            <a:r>
              <a:rPr lang="zh-CN" altLang="en-US" sz="1200" b="0" i="0" kern="1200" baseline="0" dirty="0" smtClean="0">
                <a:solidFill>
                  <a:schemeClr val="tx1"/>
                </a:solidFill>
                <a:effectLst/>
                <a:latin typeface="+mn-lt"/>
                <a:ea typeface="+mn-ea"/>
                <a:cs typeface="+mn-cs"/>
              </a:rPr>
              <a:t>属性的</a:t>
            </a:r>
            <a:r>
              <a:rPr lang="en-US" altLang="zh-CN" sz="1200" b="0" i="0" kern="1200" baseline="0" dirty="0" smtClean="0">
                <a:solidFill>
                  <a:schemeClr val="tx1"/>
                </a:solidFill>
                <a:effectLst/>
                <a:latin typeface="+mn-lt"/>
                <a:ea typeface="+mn-ea"/>
                <a:cs typeface="+mn-cs"/>
              </a:rPr>
              <a:t>Column</a:t>
            </a:r>
            <a:r>
              <a:rPr lang="zh-CN" altLang="en-US" sz="1200" b="0" i="0" kern="1200" baseline="0" dirty="0" smtClean="0">
                <a:solidFill>
                  <a:schemeClr val="tx1"/>
                </a:solidFill>
                <a:effectLst/>
                <a:latin typeface="+mn-lt"/>
                <a:ea typeface="+mn-ea"/>
                <a:cs typeface="+mn-cs"/>
              </a:rPr>
              <a:t>应放入同一个</a:t>
            </a:r>
            <a:r>
              <a:rPr lang="en-US" altLang="zh-CN" sz="1200" b="0" i="0" kern="1200" baseline="0" dirty="0" smtClean="0">
                <a:solidFill>
                  <a:schemeClr val="tx1"/>
                </a:solidFill>
                <a:effectLst/>
                <a:latin typeface="+mn-lt"/>
                <a:ea typeface="+mn-ea"/>
                <a:cs typeface="+mn-cs"/>
              </a:rPr>
              <a:t>CF</a:t>
            </a:r>
            <a:r>
              <a:rPr lang="zh-CN" altLang="en-US" sz="1200" b="0" i="0" kern="1200" baseline="0" dirty="0" smtClean="0">
                <a:solidFill>
                  <a:schemeClr val="tx1"/>
                </a:solidFill>
                <a:effectLst/>
                <a:latin typeface="+mn-lt"/>
                <a:ea typeface="+mn-ea"/>
                <a:cs typeface="+mn-cs"/>
              </a:rPr>
              <a:t>中。</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11</a:t>
            </a:fld>
            <a:endParaRPr lang="zh-CN" altLang="en-US"/>
          </a:p>
        </p:txBody>
      </p:sp>
    </p:spTree>
    <p:extLst>
      <p:ext uri="{BB962C8B-B14F-4D97-AF65-F5344CB8AC3E}">
        <p14:creationId xmlns="" xmlns:p14="http://schemas.microsoft.com/office/powerpoint/2010/main" val="932397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a:t>
            </a: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12</a:t>
            </a:fld>
            <a:endParaRPr lang="zh-CN" altLang="en-US"/>
          </a:p>
        </p:txBody>
      </p:sp>
    </p:spTree>
    <p:extLst>
      <p:ext uri="{BB962C8B-B14F-4D97-AF65-F5344CB8AC3E}">
        <p14:creationId xmlns="" xmlns:p14="http://schemas.microsoft.com/office/powerpoint/2010/main" val="9323979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1.WAL</a:t>
            </a:r>
            <a:r>
              <a:rPr lang="zh-CN" altLang="en-US" sz="1200" b="0" i="0" kern="1200" dirty="0" smtClean="0">
                <a:solidFill>
                  <a:schemeClr val="tx1"/>
                </a:solidFill>
                <a:effectLst/>
                <a:latin typeface="+mn-lt"/>
                <a:ea typeface="+mn-ea"/>
                <a:cs typeface="+mn-cs"/>
              </a:rPr>
              <a:t>中的数据存在顺序。</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2.WAL</a:t>
            </a:r>
            <a:r>
              <a:rPr lang="zh-CN" altLang="en-US" sz="1200" b="0" i="0" kern="1200" dirty="0" smtClean="0">
                <a:solidFill>
                  <a:schemeClr val="tx1"/>
                </a:solidFill>
                <a:effectLst/>
                <a:latin typeface="+mn-lt"/>
                <a:ea typeface="+mn-ea"/>
                <a:cs typeface="+mn-cs"/>
              </a:rPr>
              <a:t>就是</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上的文件，一个</a:t>
            </a:r>
            <a:r>
              <a:rPr lang="en-US" altLang="zh-CN" sz="1200" b="0" i="0" kern="1200" dirty="0" err="1" smtClean="0">
                <a:solidFill>
                  <a:schemeClr val="tx1"/>
                </a:solidFill>
                <a:effectLst/>
                <a:latin typeface="+mn-lt"/>
                <a:ea typeface="+mn-ea"/>
                <a:cs typeface="+mn-cs"/>
              </a:rPr>
              <a:t>RegionServer</a:t>
            </a:r>
            <a:r>
              <a:rPr lang="zh-CN" altLang="en-US" sz="1200" b="0" i="0" kern="1200" dirty="0" smtClean="0">
                <a:solidFill>
                  <a:schemeClr val="tx1"/>
                </a:solidFill>
                <a:effectLst/>
                <a:latin typeface="+mn-lt"/>
                <a:ea typeface="+mn-ea"/>
                <a:cs typeface="+mn-cs"/>
              </a:rPr>
              <a:t>一个</a:t>
            </a:r>
            <a:r>
              <a:rPr lang="en-US" altLang="zh-CN" sz="1200" b="0" i="0" kern="1200" dirty="0" smtClean="0">
                <a:solidFill>
                  <a:schemeClr val="tx1"/>
                </a:solidFill>
                <a:effectLst/>
                <a:latin typeface="+mn-lt"/>
                <a:ea typeface="+mn-ea"/>
                <a:cs typeface="+mn-cs"/>
              </a:rPr>
              <a:t>WAL</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13</a:t>
            </a:fld>
            <a:endParaRPr lang="zh-CN" altLang="en-US"/>
          </a:p>
        </p:txBody>
      </p:sp>
    </p:spTree>
    <p:extLst>
      <p:ext uri="{BB962C8B-B14F-4D97-AF65-F5344CB8AC3E}">
        <p14:creationId xmlns="" xmlns:p14="http://schemas.microsoft.com/office/powerpoint/2010/main" val="932397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14</a:t>
            </a:fld>
            <a:endParaRPr lang="zh-CN" altLang="en-US"/>
          </a:p>
        </p:txBody>
      </p:sp>
    </p:spTree>
    <p:extLst>
      <p:ext uri="{BB962C8B-B14F-4D97-AF65-F5344CB8AC3E}">
        <p14:creationId xmlns="" xmlns:p14="http://schemas.microsoft.com/office/powerpoint/2010/main" val="932397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1.Flush</a:t>
            </a:r>
            <a:r>
              <a:rPr lang="zh-CN" altLang="en-US" sz="1200" b="0" i="0" kern="1200" dirty="0" smtClean="0">
                <a:solidFill>
                  <a:schemeClr val="tx1"/>
                </a:solidFill>
                <a:effectLst/>
                <a:latin typeface="+mn-lt"/>
                <a:ea typeface="+mn-ea"/>
                <a:cs typeface="+mn-cs"/>
              </a:rPr>
              <a:t>的最小单元是</a:t>
            </a:r>
            <a:r>
              <a:rPr lang="en-US" altLang="zh-CN" sz="1200" b="0" i="0" kern="1200" dirty="0" err="1" smtClean="0">
                <a:solidFill>
                  <a:schemeClr val="tx1"/>
                </a:solidFill>
                <a:effectLst/>
                <a:latin typeface="+mn-lt"/>
                <a:ea typeface="+mn-ea"/>
                <a:cs typeface="+mn-cs"/>
              </a:rPr>
              <a:t>Hregion</a:t>
            </a:r>
            <a:r>
              <a:rPr lang="zh-CN" altLang="en-US" sz="1200" b="0" i="0" kern="1200" dirty="0" smtClean="0">
                <a:solidFill>
                  <a:schemeClr val="tx1"/>
                </a:solidFill>
                <a:effectLst/>
                <a:latin typeface="+mn-lt"/>
                <a:ea typeface="+mn-ea"/>
                <a:cs typeface="+mn-cs"/>
              </a:rPr>
              <a:t>，而不是</a:t>
            </a:r>
            <a:r>
              <a:rPr lang="en-US" altLang="zh-CN" sz="1200" b="0" i="0" kern="1200" dirty="0" err="1" smtClean="0">
                <a:solidFill>
                  <a:schemeClr val="tx1"/>
                </a:solidFill>
                <a:effectLst/>
                <a:latin typeface="+mn-lt"/>
                <a:ea typeface="+mn-ea"/>
                <a:cs typeface="+mn-cs"/>
              </a:rPr>
              <a:t>Memstore</a:t>
            </a:r>
            <a:r>
              <a:rPr lang="zh-CN" altLang="en-US" sz="1200" b="0" i="0" kern="1200" dirty="0" smtClean="0">
                <a:solidFill>
                  <a:schemeClr val="tx1"/>
                </a:solidFill>
                <a:effectLst/>
                <a:latin typeface="+mn-lt"/>
                <a:ea typeface="+mn-ea"/>
                <a:cs typeface="+mn-cs"/>
              </a:rPr>
              <a:t>。这也是列族不宜过多的原因。</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2.Memstore</a:t>
            </a:r>
            <a:r>
              <a:rPr lang="en-US" altLang="zh-CN" sz="1200" b="0" i="0" kern="1200" baseline="0" dirty="0" smtClean="0">
                <a:solidFill>
                  <a:schemeClr val="tx1"/>
                </a:solidFill>
                <a:effectLst/>
                <a:latin typeface="+mn-lt"/>
                <a:ea typeface="+mn-ea"/>
                <a:cs typeface="+mn-cs"/>
              </a:rPr>
              <a:t> Flush</a:t>
            </a:r>
            <a:r>
              <a:rPr lang="zh-CN" altLang="en-US" sz="1200" b="0" i="0" kern="1200" baseline="0" dirty="0" smtClean="0">
                <a:solidFill>
                  <a:schemeClr val="tx1"/>
                </a:solidFill>
                <a:effectLst/>
                <a:latin typeface="+mn-lt"/>
                <a:ea typeface="+mn-ea"/>
                <a:cs typeface="+mn-cs"/>
              </a:rPr>
              <a:t>形成单独的</a:t>
            </a:r>
            <a:r>
              <a:rPr lang="en-US" altLang="zh-CN" sz="1200" b="0" i="0" kern="1200" baseline="0" dirty="0" err="1" smtClean="0">
                <a:solidFill>
                  <a:schemeClr val="tx1"/>
                </a:solidFill>
                <a:effectLst/>
                <a:latin typeface="+mn-lt"/>
                <a:ea typeface="+mn-ea"/>
                <a:cs typeface="+mn-cs"/>
              </a:rPr>
              <a:t>Hfile</a:t>
            </a:r>
            <a:r>
              <a:rPr lang="zh-CN" altLang="en-US" sz="1200" b="0" i="0" kern="1200" baseline="0" dirty="0" smtClean="0">
                <a:solidFill>
                  <a:schemeClr val="tx1"/>
                </a:solidFill>
                <a:effectLst/>
                <a:latin typeface="+mn-lt"/>
                <a:ea typeface="+mn-ea"/>
                <a:cs typeface="+mn-cs"/>
              </a:rPr>
              <a:t>。</a:t>
            </a:r>
            <a:endParaRPr lang="en-US" altLang="zh-CN" sz="1200" b="0" i="0" kern="1200" baseline="0" dirty="0" smtClean="0">
              <a:solidFill>
                <a:schemeClr val="tx1"/>
              </a:solidFill>
              <a:effectLst/>
              <a:latin typeface="+mn-lt"/>
              <a:ea typeface="+mn-ea"/>
              <a:cs typeface="+mn-cs"/>
            </a:endParaRPr>
          </a:p>
          <a:p>
            <a:r>
              <a:rPr lang="en-US" altLang="zh-CN" sz="1200" b="0" i="0" kern="1200" baseline="0" dirty="0" smtClean="0">
                <a:solidFill>
                  <a:schemeClr val="tx1"/>
                </a:solidFill>
                <a:effectLst/>
                <a:latin typeface="+mn-lt"/>
                <a:ea typeface="+mn-ea"/>
                <a:cs typeface="+mn-cs"/>
              </a:rPr>
              <a:t>3.Region</a:t>
            </a:r>
            <a:r>
              <a:rPr lang="zh-CN" altLang="en-US" sz="1200" b="0" i="0" kern="1200" baseline="0" dirty="0" smtClean="0">
                <a:solidFill>
                  <a:schemeClr val="tx1"/>
                </a:solidFill>
                <a:effectLst/>
                <a:latin typeface="+mn-lt"/>
                <a:ea typeface="+mn-ea"/>
                <a:cs typeface="+mn-cs"/>
              </a:rPr>
              <a:t>启动时读取上次记录的</a:t>
            </a:r>
            <a:r>
              <a:rPr lang="en-US" altLang="zh-CN" sz="1200" b="0" i="0" kern="1200" baseline="0" dirty="0" smtClean="0">
                <a:solidFill>
                  <a:schemeClr val="tx1"/>
                </a:solidFill>
                <a:effectLst/>
                <a:latin typeface="+mn-lt"/>
                <a:ea typeface="+mn-ea"/>
                <a:cs typeface="+mn-cs"/>
              </a:rPr>
              <a:t>sequence</a:t>
            </a:r>
            <a:r>
              <a:rPr lang="zh-CN" altLang="en-US" sz="1200" b="0" i="0" kern="1200" baseline="0" dirty="0" smtClean="0">
                <a:solidFill>
                  <a:schemeClr val="tx1"/>
                </a:solidFill>
                <a:effectLst/>
                <a:latin typeface="+mn-lt"/>
                <a:ea typeface="+mn-ea"/>
                <a:cs typeface="+mn-cs"/>
              </a:rPr>
              <a:t>作为启示</a:t>
            </a:r>
            <a:r>
              <a:rPr lang="en-US" altLang="zh-CN" sz="1200" b="0" i="0" kern="1200" baseline="0" dirty="0" smtClean="0">
                <a:solidFill>
                  <a:schemeClr val="tx1"/>
                </a:solidFill>
                <a:effectLst/>
                <a:latin typeface="+mn-lt"/>
                <a:ea typeface="+mn-ea"/>
                <a:cs typeface="+mn-cs"/>
              </a:rPr>
              <a:t>sequence</a:t>
            </a:r>
            <a:r>
              <a:rPr lang="zh-CN" altLang="en-US" sz="1200" b="0" i="0" kern="1200" baseline="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15</a:t>
            </a:fld>
            <a:endParaRPr lang="zh-CN" altLang="en-US"/>
          </a:p>
        </p:txBody>
      </p:sp>
    </p:spTree>
    <p:extLst>
      <p:ext uri="{BB962C8B-B14F-4D97-AF65-F5344CB8AC3E}">
        <p14:creationId xmlns="" xmlns:p14="http://schemas.microsoft.com/office/powerpoint/2010/main" val="9323979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16</a:t>
            </a:fld>
            <a:endParaRPr lang="zh-CN" altLang="en-US"/>
          </a:p>
        </p:txBody>
      </p:sp>
    </p:spTree>
    <p:extLst>
      <p:ext uri="{BB962C8B-B14F-4D97-AF65-F5344CB8AC3E}">
        <p14:creationId xmlns="" xmlns:p14="http://schemas.microsoft.com/office/powerpoint/2010/main" val="932397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18</a:t>
            </a:fld>
            <a:endParaRPr lang="zh-CN" altLang="en-US"/>
          </a:p>
        </p:txBody>
      </p:sp>
    </p:spTree>
    <p:extLst>
      <p:ext uri="{BB962C8B-B14F-4D97-AF65-F5344CB8AC3E}">
        <p14:creationId xmlns="" xmlns:p14="http://schemas.microsoft.com/office/powerpoint/2010/main" val="3948208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命令执行顺序：</a:t>
            </a:r>
            <a:r>
              <a:rPr lang="en-US" altLang="zh-CN" dirty="0" smtClean="0"/>
              <a:t>create-&gt;list-&gt;describe-&gt;alter(</a:t>
            </a:r>
            <a:r>
              <a:rPr lang="zh-CN" altLang="en-US" dirty="0" smtClean="0"/>
              <a:t>列族添加，删除</a:t>
            </a:r>
            <a:r>
              <a:rPr lang="en-US" altLang="zh-CN" dirty="0" smtClean="0"/>
              <a:t>)-&gt;put(version)-&gt;scan-&gt;get-&gt;put(version)-&gt;alter-&gt;put-&gt;get-&gt;scan</a:t>
            </a:r>
            <a:r>
              <a:rPr lang="en-US" altLang="zh-CN" baseline="0" dirty="0" smtClean="0"/>
              <a:t> </a:t>
            </a:r>
            <a:r>
              <a:rPr lang="zh-CN" altLang="en-US" baseline="0" dirty="0" smtClean="0"/>
              <a:t>常用命令</a:t>
            </a:r>
            <a:r>
              <a:rPr lang="en-US" altLang="zh-CN" baseline="0" dirty="0" smtClean="0"/>
              <a:t>-&gt;</a:t>
            </a:r>
            <a:r>
              <a:rPr lang="en-US" altLang="zh-CN" dirty="0" smtClean="0"/>
              <a:t>delete-&gt;</a:t>
            </a:r>
            <a:r>
              <a:rPr lang="en-US" altLang="zh-CN" dirty="0" err="1" smtClean="0"/>
              <a:t>deleteall</a:t>
            </a:r>
            <a:r>
              <a:rPr lang="en-US" altLang="zh-CN" dirty="0" smtClean="0"/>
              <a:t>-&gt;truncate-&gt;disable-&gt;drop</a:t>
            </a:r>
          </a:p>
          <a:p>
            <a:endParaRPr lang="en-US" altLang="zh-CN" dirty="0" smtClean="0"/>
          </a:p>
          <a:p>
            <a:r>
              <a:rPr lang="en-US" altLang="zh-CN" dirty="0" smtClean="0"/>
              <a:t>1.</a:t>
            </a:r>
            <a:r>
              <a:rPr lang="zh-CN" altLang="en-US" baseline="0" dirty="0" smtClean="0"/>
              <a:t>布隆过滤器（</a:t>
            </a:r>
            <a:r>
              <a:rPr lang="en-US" altLang="zh-CN" baseline="0" dirty="0" err="1" smtClean="0"/>
              <a:t>storeFile</a:t>
            </a:r>
            <a:r>
              <a:rPr lang="zh-CN" altLang="en-US" baseline="0" dirty="0" smtClean="0"/>
              <a:t>中过滤规则：</a:t>
            </a:r>
            <a:r>
              <a:rPr lang="en-US" altLang="zh-CN" baseline="0" dirty="0" smtClean="0"/>
              <a:t>row</a:t>
            </a:r>
            <a:r>
              <a:rPr lang="zh-CN" altLang="en-US" baseline="0" dirty="0" smtClean="0"/>
              <a:t>；</a:t>
            </a:r>
            <a:r>
              <a:rPr lang="en-US" altLang="zh-CN" baseline="0" dirty="0" smtClean="0"/>
              <a:t>row column</a:t>
            </a:r>
            <a:r>
              <a:rPr lang="zh-CN" altLang="en-US" baseline="0" dirty="0" smtClean="0"/>
              <a:t>）</a:t>
            </a:r>
            <a:endParaRPr lang="en-US" altLang="zh-CN" baseline="0" dirty="0" smtClean="0"/>
          </a:p>
          <a:p>
            <a:r>
              <a:rPr lang="zh-CN" altLang="en-US" baseline="0" dirty="0" smtClean="0"/>
              <a:t>   </a:t>
            </a:r>
            <a:r>
              <a:rPr lang="en-US" altLang="zh-CN" baseline="0" dirty="0" smtClean="0"/>
              <a:t>VERSIONS</a:t>
            </a:r>
            <a:r>
              <a:rPr lang="zh-CN" altLang="en-US" baseline="0" dirty="0" smtClean="0"/>
              <a:t>（版本个数）</a:t>
            </a:r>
            <a:endParaRPr lang="en-US" altLang="zh-CN" baseline="0" dirty="0" smtClean="0"/>
          </a:p>
          <a:p>
            <a:r>
              <a:rPr lang="zh-CN" altLang="en-US" baseline="0" dirty="0" smtClean="0"/>
              <a:t>   </a:t>
            </a:r>
            <a:r>
              <a:rPr lang="en-US" altLang="zh-CN" baseline="0" dirty="0" smtClean="0"/>
              <a:t>IN_MEMORY</a:t>
            </a:r>
            <a:r>
              <a:rPr lang="zh-CN" altLang="en-US" baseline="0" dirty="0" smtClean="0"/>
              <a:t>（缓存级别：</a:t>
            </a:r>
            <a:r>
              <a:rPr lang="en-US" altLang="zh-CN" baseline="0" dirty="0" smtClean="0"/>
              <a:t>single</a:t>
            </a:r>
            <a:r>
              <a:rPr lang="zh-CN" altLang="en-US" baseline="0" dirty="0" smtClean="0"/>
              <a:t>；</a:t>
            </a:r>
            <a:r>
              <a:rPr lang="en-US" altLang="zh-CN" baseline="0" dirty="0" smtClean="0"/>
              <a:t>multi</a:t>
            </a:r>
            <a:r>
              <a:rPr lang="zh-CN" altLang="en-US" baseline="0" dirty="0" smtClean="0"/>
              <a:t>；</a:t>
            </a:r>
            <a:r>
              <a:rPr lang="en-US" altLang="zh-CN" baseline="0" dirty="0" err="1" smtClean="0"/>
              <a:t>inmemory</a:t>
            </a:r>
            <a:r>
              <a:rPr lang="zh-CN" altLang="en-US" baseline="0" dirty="0" smtClean="0"/>
              <a:t>）</a:t>
            </a:r>
            <a:endParaRPr lang="en-US" altLang="zh-CN" baseline="0" dirty="0" smtClean="0"/>
          </a:p>
          <a:p>
            <a:r>
              <a:rPr lang="zh-CN" altLang="en-US" baseline="0" dirty="0" smtClean="0"/>
              <a:t>   </a:t>
            </a:r>
            <a:r>
              <a:rPr lang="en-US" altLang="zh-CN" baseline="0" dirty="0" smtClean="0"/>
              <a:t>KEEP_DELETED_CELLS</a:t>
            </a:r>
            <a:r>
              <a:rPr lang="zh-CN" altLang="en-US" baseline="0" dirty="0" smtClean="0"/>
              <a:t>（基于时间删除后可见）</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   COMPRESSION</a:t>
            </a:r>
            <a:r>
              <a:rPr lang="zh-CN" altLang="en-US" baseline="0" dirty="0" smtClean="0"/>
              <a:t>（是否解压缩）</a:t>
            </a:r>
            <a:endParaRPr lang="en-US" altLang="zh-CN" baseline="0" dirty="0" smtClean="0"/>
          </a:p>
          <a:p>
            <a:r>
              <a:rPr lang="zh-CN" altLang="en-US" baseline="0" dirty="0" smtClean="0"/>
              <a:t>   </a:t>
            </a:r>
            <a:r>
              <a:rPr lang="en-US" altLang="zh-CN" baseline="0" dirty="0" smtClean="0"/>
              <a:t>DATA_BLOCK_ENCODING</a:t>
            </a:r>
            <a:r>
              <a:rPr lang="zh-CN" altLang="en-US" baseline="0" dirty="0" smtClean="0"/>
              <a:t>（是否编解码），</a:t>
            </a:r>
            <a:r>
              <a:rPr lang="en-US" altLang="zh-CN" baseline="0" dirty="0" smtClean="0"/>
              <a:t>TTL</a:t>
            </a:r>
            <a:r>
              <a:rPr lang="zh-CN" altLang="en-US" baseline="0" dirty="0" smtClean="0"/>
              <a:t>（生命周期），</a:t>
            </a:r>
            <a:r>
              <a:rPr lang="en-US" altLang="zh-CN" sz="1200" b="0" i="0" kern="1200" dirty="0" smtClean="0">
                <a:solidFill>
                  <a:schemeClr val="tx1"/>
                </a:solidFill>
                <a:effectLst/>
                <a:latin typeface="+mn-lt"/>
                <a:ea typeface="+mn-ea"/>
                <a:cs typeface="+mn-cs"/>
              </a:rPr>
              <a:t>MIN_VERSIONS=&gt; '0'</a:t>
            </a:r>
            <a:r>
              <a:rPr lang="zh-CN" altLang="en-US" sz="1200" b="0" i="0" kern="1200" dirty="0" smtClean="0">
                <a:solidFill>
                  <a:schemeClr val="tx1"/>
                </a:solidFill>
                <a:effectLst/>
                <a:latin typeface="+mn-lt"/>
                <a:ea typeface="+mn-ea"/>
                <a:cs typeface="+mn-cs"/>
              </a:rPr>
              <a:t>：最小版本数</a:t>
            </a:r>
          </a:p>
          <a:p>
            <a:r>
              <a:rPr lang="zh-CN" altLang="en-US" sz="1200" b="0" i="0" kern="1200" dirty="0" smtClean="0">
                <a:solidFill>
                  <a:schemeClr val="tx1"/>
                </a:solidFill>
                <a:effectLst/>
                <a:latin typeface="+mn-lt"/>
                <a:ea typeface="+mn-ea"/>
                <a:cs typeface="+mn-cs"/>
              </a:rPr>
              <a:t>  </a:t>
            </a:r>
            <a:r>
              <a:rPr lang="zh-CN" altLang="en-US"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TTL=&gt; ‘FOREVER’</a:t>
            </a:r>
            <a:r>
              <a:rPr lang="zh-CN" altLang="en-US" sz="1200" b="0" i="0" kern="1200" dirty="0" smtClean="0">
                <a:solidFill>
                  <a:schemeClr val="tx1"/>
                </a:solidFill>
                <a:effectLst/>
                <a:latin typeface="+mn-lt"/>
                <a:ea typeface="+mn-ea"/>
                <a:cs typeface="+mn-cs"/>
              </a:rPr>
              <a:t>：版本存活时间，假设</a:t>
            </a:r>
            <a:r>
              <a:rPr lang="en-US" altLang="zh-CN" sz="1200" b="0" i="0" kern="1200" dirty="0" smtClean="0">
                <a:solidFill>
                  <a:schemeClr val="tx1"/>
                </a:solidFill>
                <a:effectLst/>
                <a:latin typeface="+mn-lt"/>
                <a:ea typeface="+mn-ea"/>
                <a:cs typeface="+mn-cs"/>
              </a:rPr>
              <a:t>versions=10,mini_version=4</a:t>
            </a:r>
            <a:r>
              <a:rPr lang="zh-CN" altLang="en-US" sz="1200" b="0" i="0" kern="1200" dirty="0" smtClean="0">
                <a:solidFill>
                  <a:schemeClr val="tx1"/>
                </a:solidFill>
                <a:effectLst/>
                <a:latin typeface="+mn-lt"/>
                <a:ea typeface="+mn-ea"/>
                <a:cs typeface="+mn-cs"/>
              </a:rPr>
              <a:t>，到达</a:t>
            </a:r>
            <a:r>
              <a:rPr lang="en-US" altLang="zh-CN" sz="1200" b="0" i="0" kern="1200" dirty="0" smtClean="0">
                <a:solidFill>
                  <a:schemeClr val="tx1"/>
                </a:solidFill>
                <a:effectLst/>
                <a:latin typeface="+mn-lt"/>
                <a:ea typeface="+mn-ea"/>
                <a:cs typeface="+mn-cs"/>
              </a:rPr>
              <a:t>TTL</a:t>
            </a:r>
            <a:r>
              <a:rPr lang="zh-CN" altLang="en-US" sz="1200" b="0" i="0" kern="1200" dirty="0" smtClean="0">
                <a:solidFill>
                  <a:schemeClr val="tx1"/>
                </a:solidFill>
                <a:effectLst/>
                <a:latin typeface="+mn-lt"/>
                <a:ea typeface="+mn-ea"/>
                <a:cs typeface="+mn-cs"/>
              </a:rPr>
              <a:t>时间后，</a:t>
            </a:r>
            <a:r>
              <a:rPr lang="en-US" altLang="zh-CN" sz="1200" b="0" i="0" kern="1200" dirty="0" smtClean="0">
                <a:solidFill>
                  <a:schemeClr val="tx1"/>
                </a:solidFill>
                <a:effectLst/>
                <a:latin typeface="+mn-lt"/>
                <a:ea typeface="+mn-ea"/>
                <a:cs typeface="+mn-cs"/>
              </a:rPr>
              <a:t>version-</a:t>
            </a:r>
            <a:r>
              <a:rPr lang="en-US" altLang="zh-CN" sz="1200" b="0" i="0" kern="1200" dirty="0" err="1" smtClean="0">
                <a:solidFill>
                  <a:schemeClr val="tx1"/>
                </a:solidFill>
                <a:effectLst/>
                <a:latin typeface="+mn-lt"/>
                <a:ea typeface="+mn-ea"/>
                <a:cs typeface="+mn-cs"/>
              </a:rPr>
              <a:t>mini_version</a:t>
            </a: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，最老的</a:t>
            </a: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个版本的值会被清空</a:t>
            </a:r>
          </a:p>
          <a:p>
            <a:r>
              <a:rPr lang="en-US" altLang="zh-CN" baseline="0" dirty="0" smtClean="0"/>
              <a:t>   BLOCKCACHE</a:t>
            </a:r>
            <a:r>
              <a:rPr lang="zh-CN" altLang="en-US" baseline="0" dirty="0" smtClean="0"/>
              <a:t>（是否开启缓存）</a:t>
            </a:r>
            <a:endParaRPr lang="en-US" altLang="zh-CN" baseline="0" dirty="0" smtClean="0"/>
          </a:p>
          <a:p>
            <a:r>
              <a:rPr lang="zh-CN" altLang="en-US" baseline="0" dirty="0" smtClean="0"/>
              <a:t>   </a:t>
            </a:r>
            <a:r>
              <a:rPr lang="en-US" altLang="zh-CN" baseline="0" dirty="0" smtClean="0"/>
              <a:t>BLOCKSIZE</a:t>
            </a:r>
            <a:r>
              <a:rPr lang="zh-CN" altLang="en-US" baseline="0" dirty="0" smtClean="0"/>
              <a:t>（块大小，默认</a:t>
            </a:r>
            <a:r>
              <a:rPr lang="en-US" altLang="zh-CN" baseline="0" dirty="0" smtClean="0"/>
              <a:t>64M</a:t>
            </a:r>
            <a:r>
              <a:rPr lang="zh-CN" altLang="en-US" baseline="0" dirty="0" smtClean="0"/>
              <a:t>，</a:t>
            </a:r>
            <a:r>
              <a:rPr lang="en-US" altLang="zh-CN" baseline="0" dirty="0" smtClean="0"/>
              <a:t>65536k</a:t>
            </a:r>
            <a:r>
              <a:rPr lang="zh-CN" altLang="en-US" baseline="0" dirty="0" smtClean="0"/>
              <a:t>，</a:t>
            </a:r>
            <a:r>
              <a:rPr lang="en-US" altLang="zh-CN" baseline="0" dirty="0" smtClean="0"/>
              <a:t>get</a:t>
            </a:r>
            <a:r>
              <a:rPr lang="zh-CN" altLang="en-US" baseline="0" dirty="0" smtClean="0"/>
              <a:t>小，</a:t>
            </a:r>
            <a:r>
              <a:rPr lang="en-US" altLang="zh-CN" baseline="0" dirty="0" smtClean="0"/>
              <a:t>scan</a:t>
            </a:r>
            <a:r>
              <a:rPr lang="zh-CN" altLang="en-US" baseline="0" dirty="0" smtClean="0"/>
              <a:t>大，调整后测试）</a:t>
            </a:r>
            <a:endParaRPr lang="en-US" altLang="zh-CN" baseline="0" dirty="0" smtClean="0"/>
          </a:p>
          <a:p>
            <a:r>
              <a:rPr lang="en-US" altLang="zh-CN" baseline="0" dirty="0" smtClean="0"/>
              <a:t>   REPLICATION_SCOPE</a:t>
            </a:r>
            <a:r>
              <a:rPr lang="zh-CN" altLang="en-US" baseline="0" dirty="0" smtClean="0"/>
              <a:t>（主从节点间备份）</a:t>
            </a:r>
            <a:endParaRPr lang="en-US" altLang="zh-CN" baseline="0" dirty="0" smtClean="0"/>
          </a:p>
          <a:p>
            <a:endParaRPr lang="en-US" altLang="zh-CN" dirty="0" smtClean="0"/>
          </a:p>
          <a:p>
            <a:r>
              <a:rPr lang="en-US" altLang="zh-CN" dirty="0" smtClean="0"/>
              <a:t>2.</a:t>
            </a:r>
            <a:r>
              <a:rPr lang="zh-CN" altLang="en-US" dirty="0" smtClean="0"/>
              <a:t>表格</a:t>
            </a:r>
            <a:r>
              <a:rPr lang="en-US" altLang="zh-CN" dirty="0" smtClean="0"/>
              <a:t>versions</a:t>
            </a:r>
            <a:r>
              <a:rPr lang="zh-CN" altLang="en-US" dirty="0" smtClean="0"/>
              <a:t>更改演示；</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 默认的版本数为</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，过量的</a:t>
            </a:r>
            <a:r>
              <a:rPr lang="en-US" altLang="zh-CN" sz="1200" b="0" i="0" kern="1200" dirty="0" smtClean="0">
                <a:solidFill>
                  <a:schemeClr val="tx1"/>
                </a:solidFill>
                <a:effectLst/>
                <a:latin typeface="+mn-lt"/>
                <a:ea typeface="+mn-ea"/>
                <a:cs typeface="+mn-cs"/>
              </a:rPr>
              <a:t>Version</a:t>
            </a:r>
            <a:r>
              <a:rPr lang="zh-CN" altLang="en-US" sz="1200" b="0" i="0" kern="1200" dirty="0" smtClean="0">
                <a:solidFill>
                  <a:schemeClr val="tx1"/>
                </a:solidFill>
                <a:effectLst/>
                <a:latin typeface="+mn-lt"/>
                <a:ea typeface="+mn-ea"/>
                <a:cs typeface="+mn-cs"/>
              </a:rPr>
              <a:t>数据将在</a:t>
            </a:r>
            <a:r>
              <a:rPr lang="en-US" altLang="zh-CN" sz="1200" b="0" i="0" kern="1200" dirty="0" smtClean="0">
                <a:solidFill>
                  <a:schemeClr val="tx1"/>
                </a:solidFill>
                <a:effectLst/>
                <a:latin typeface="+mn-lt"/>
                <a:ea typeface="+mn-ea"/>
                <a:cs typeface="+mn-cs"/>
              </a:rPr>
              <a:t>Compact</a:t>
            </a:r>
            <a:r>
              <a:rPr lang="zh-CN" altLang="en-US" sz="1200" b="0" i="0" kern="1200" dirty="0" smtClean="0">
                <a:solidFill>
                  <a:schemeClr val="tx1"/>
                </a:solidFill>
                <a:effectLst/>
                <a:latin typeface="+mn-lt"/>
                <a:ea typeface="+mn-ea"/>
                <a:cs typeface="+mn-cs"/>
              </a:rPr>
              <a:t>的过程中被删除，官方的建议是</a:t>
            </a:r>
            <a:r>
              <a:rPr lang="en-US" altLang="zh-CN" sz="1200" b="0" i="0" kern="1200" dirty="0" smtClean="0">
                <a:solidFill>
                  <a:schemeClr val="tx1"/>
                </a:solidFill>
                <a:effectLst/>
                <a:latin typeface="+mn-lt"/>
                <a:ea typeface="+mn-ea"/>
                <a:cs typeface="+mn-cs"/>
              </a:rPr>
              <a:t>Version</a:t>
            </a:r>
            <a:r>
              <a:rPr lang="zh-CN" altLang="en-US" sz="1200" b="0" i="0" kern="1200" dirty="0" smtClean="0">
                <a:solidFill>
                  <a:schemeClr val="tx1"/>
                </a:solidFill>
                <a:effectLst/>
                <a:latin typeface="+mn-lt"/>
                <a:ea typeface="+mn-ea"/>
                <a:cs typeface="+mn-cs"/>
              </a:rPr>
              <a:t>最大数最好不要超过</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，因为这样会很大程度上消耗存储空间</a:t>
            </a:r>
            <a:endParaRPr lang="en-US" altLang="zh-CN" sz="1200" b="0" i="0" kern="1200" dirty="0" smtClean="0">
              <a:solidFill>
                <a:schemeClr val="tx1"/>
              </a:solidFill>
              <a:effectLst/>
              <a:latin typeface="+mn-lt"/>
              <a:ea typeface="+mn-ea"/>
              <a:cs typeface="+mn-cs"/>
            </a:endParaRPr>
          </a:p>
          <a:p>
            <a:r>
              <a:rPr lang="en-US" altLang="zh-CN" dirty="0" smtClean="0"/>
              <a:t>3.Timestamp</a:t>
            </a:r>
            <a:r>
              <a:rPr lang="zh-CN" altLang="en-US" dirty="0" smtClean="0"/>
              <a:t>（精确到毫秒）演示；</a:t>
            </a:r>
            <a:endParaRPr lang="en-US" altLang="zh-CN" dirty="0" smtClean="0"/>
          </a:p>
          <a:p>
            <a:r>
              <a:rPr lang="en-US" altLang="zh-CN" dirty="0" smtClean="0"/>
              <a:t>4.Scan</a:t>
            </a:r>
            <a:r>
              <a:rPr lang="zh-CN" altLang="en-US" dirty="0" smtClean="0"/>
              <a:t>的</a:t>
            </a:r>
            <a:r>
              <a:rPr lang="en-US" altLang="zh-CN" dirty="0" err="1" smtClean="0"/>
              <a:t>starrow</a:t>
            </a:r>
            <a:r>
              <a:rPr lang="zh-CN" altLang="en-US" dirty="0" smtClean="0"/>
              <a:t>，</a:t>
            </a:r>
            <a:r>
              <a:rPr lang="en-US" altLang="zh-CN" dirty="0" err="1" smtClean="0"/>
              <a:t>endrow</a:t>
            </a:r>
            <a:r>
              <a:rPr lang="zh-CN" altLang="en-US" dirty="0" smtClean="0"/>
              <a:t>，</a:t>
            </a:r>
            <a:r>
              <a:rPr lang="en-US" altLang="zh-CN" dirty="0" err="1" smtClean="0"/>
              <a:t>limit,reversed</a:t>
            </a:r>
            <a:endParaRPr lang="en-US" altLang="zh-CN" dirty="0" smtClean="0"/>
          </a:p>
          <a:p>
            <a:r>
              <a:rPr lang="en-US" altLang="zh-CN" dirty="0" smtClean="0"/>
              <a:t>5.Get</a:t>
            </a:r>
            <a:r>
              <a:rPr lang="zh-CN" altLang="en-US" dirty="0" smtClean="0"/>
              <a:t>和</a:t>
            </a:r>
            <a:r>
              <a:rPr lang="en-US" altLang="zh-CN" dirty="0" smtClean="0"/>
              <a:t>scan</a:t>
            </a:r>
            <a:r>
              <a:rPr lang="zh-CN" altLang="en-US" dirty="0" smtClean="0"/>
              <a:t>的区别，</a:t>
            </a:r>
            <a:r>
              <a:rPr lang="en-US" altLang="zh-CN" dirty="0" smtClean="0"/>
              <a:t>get</a:t>
            </a:r>
            <a:r>
              <a:rPr lang="zh-CN" altLang="en-US" dirty="0" smtClean="0"/>
              <a:t>必须指定</a:t>
            </a:r>
            <a:r>
              <a:rPr lang="en-US" altLang="zh-CN" dirty="0" err="1" smtClean="0"/>
              <a:t>rowkey</a:t>
            </a:r>
            <a:r>
              <a:rPr lang="zh-CN" altLang="en-US" dirty="0" smtClean="0"/>
              <a:t>。</a:t>
            </a:r>
            <a:endParaRPr lang="en-US" altLang="zh-CN" dirty="0" smtClean="0"/>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19</a:t>
            </a:fld>
            <a:endParaRPr lang="zh-CN" altLang="en-US"/>
          </a:p>
        </p:txBody>
      </p:sp>
    </p:spTree>
    <p:extLst>
      <p:ext uri="{BB962C8B-B14F-4D97-AF65-F5344CB8AC3E}">
        <p14:creationId xmlns="" xmlns:p14="http://schemas.microsoft.com/office/powerpoint/2010/main" val="3489573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展示</a:t>
            </a:r>
            <a:r>
              <a:rPr lang="en-US" altLang="zh-CN" dirty="0" smtClean="0"/>
              <a:t>Java</a:t>
            </a:r>
            <a:r>
              <a:rPr lang="en-US" altLang="zh-CN" baseline="0" dirty="0" smtClean="0"/>
              <a:t> API </a:t>
            </a:r>
            <a:r>
              <a:rPr lang="zh-CN" altLang="en-US" baseline="0" dirty="0" smtClean="0"/>
              <a:t>例子。</a:t>
            </a:r>
            <a:endParaRPr lang="zh-CN" altLang="en-US" dirty="0"/>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20</a:t>
            </a:fld>
            <a:endParaRPr lang="zh-CN" altLang="en-US"/>
          </a:p>
        </p:txBody>
      </p:sp>
    </p:spTree>
    <p:extLst>
      <p:ext uri="{BB962C8B-B14F-4D97-AF65-F5344CB8AC3E}">
        <p14:creationId xmlns="" xmlns:p14="http://schemas.microsoft.com/office/powerpoint/2010/main" val="1770292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E9AD36-4E38-48AE-9B2C-3ABFEA0CB5B0}" type="slidenum">
              <a:rPr lang="zh-CN" altLang="en-US" smtClean="0"/>
              <a:pPr/>
              <a:t>2</a:t>
            </a:fld>
            <a:endParaRPr lang="zh-CN" altLang="en-US"/>
          </a:p>
        </p:txBody>
      </p:sp>
    </p:spTree>
    <p:extLst>
      <p:ext uri="{BB962C8B-B14F-4D97-AF65-F5344CB8AC3E}">
        <p14:creationId xmlns="" xmlns:p14="http://schemas.microsoft.com/office/powerpoint/2010/main" val="14774394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21</a:t>
            </a:fld>
            <a:endParaRPr lang="zh-CN" altLang="en-US"/>
          </a:p>
        </p:txBody>
      </p:sp>
    </p:spTree>
    <p:extLst>
      <p:ext uri="{BB962C8B-B14F-4D97-AF65-F5344CB8AC3E}">
        <p14:creationId xmlns="" xmlns:p14="http://schemas.microsoft.com/office/powerpoint/2010/main" val="3852124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22</a:t>
            </a:fld>
            <a:endParaRPr lang="zh-CN" altLang="en-US"/>
          </a:p>
        </p:txBody>
      </p:sp>
    </p:spTree>
    <p:extLst>
      <p:ext uri="{BB962C8B-B14F-4D97-AF65-F5344CB8AC3E}">
        <p14:creationId xmlns="" xmlns:p14="http://schemas.microsoft.com/office/powerpoint/2010/main" val="2966663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23</a:t>
            </a:fld>
            <a:endParaRPr lang="zh-CN" altLang="en-US"/>
          </a:p>
        </p:txBody>
      </p:sp>
    </p:spTree>
    <p:extLst>
      <p:ext uri="{BB962C8B-B14F-4D97-AF65-F5344CB8AC3E}">
        <p14:creationId xmlns="" xmlns:p14="http://schemas.microsoft.com/office/powerpoint/2010/main" val="2081235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3</a:t>
            </a:fld>
            <a:endParaRPr lang="zh-CN" altLang="en-US"/>
          </a:p>
        </p:txBody>
      </p:sp>
    </p:spTree>
    <p:extLst>
      <p:ext uri="{BB962C8B-B14F-4D97-AF65-F5344CB8AC3E}">
        <p14:creationId xmlns="" xmlns:p14="http://schemas.microsoft.com/office/powerpoint/2010/main" val="3466736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海量存储：</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适合存储</a:t>
            </a:r>
            <a:r>
              <a:rPr lang="en-US" altLang="zh-CN" sz="1200" b="0" i="0" kern="1200" dirty="0" smtClean="0">
                <a:solidFill>
                  <a:schemeClr val="tx1"/>
                </a:solidFill>
                <a:effectLst/>
                <a:latin typeface="+mn-lt"/>
                <a:ea typeface="+mn-ea"/>
                <a:cs typeface="+mn-cs"/>
              </a:rPr>
              <a:t>PB</a:t>
            </a:r>
            <a:r>
              <a:rPr lang="zh-CN" altLang="en-US" sz="1200" b="0" i="0" kern="1200" dirty="0" smtClean="0">
                <a:solidFill>
                  <a:schemeClr val="tx1"/>
                </a:solidFill>
                <a:effectLst/>
                <a:latin typeface="+mn-lt"/>
                <a:ea typeface="+mn-ea"/>
                <a:cs typeface="+mn-cs"/>
              </a:rPr>
              <a:t>级别的海量数据，在</a:t>
            </a:r>
            <a:r>
              <a:rPr lang="en-US" altLang="zh-CN" sz="1200" b="0" i="0" kern="1200" dirty="0" smtClean="0">
                <a:solidFill>
                  <a:schemeClr val="tx1"/>
                </a:solidFill>
                <a:effectLst/>
                <a:latin typeface="+mn-lt"/>
                <a:ea typeface="+mn-ea"/>
                <a:cs typeface="+mn-cs"/>
              </a:rPr>
              <a:t>PB</a:t>
            </a:r>
            <a:r>
              <a:rPr lang="zh-CN" altLang="en-US" sz="1200" b="0" i="0" kern="1200" dirty="0" smtClean="0">
                <a:solidFill>
                  <a:schemeClr val="tx1"/>
                </a:solidFill>
                <a:effectLst/>
                <a:latin typeface="+mn-lt"/>
                <a:ea typeface="+mn-ea"/>
                <a:cs typeface="+mn-cs"/>
              </a:rPr>
              <a:t>级别的数据以及采用廉价</a:t>
            </a:r>
            <a:r>
              <a:rPr lang="en-US" altLang="zh-CN" sz="1200" b="0" i="0" kern="1200" dirty="0" smtClean="0">
                <a:solidFill>
                  <a:schemeClr val="tx1"/>
                </a:solidFill>
                <a:effectLst/>
                <a:latin typeface="+mn-lt"/>
                <a:ea typeface="+mn-ea"/>
                <a:cs typeface="+mn-cs"/>
              </a:rPr>
              <a:t>PC</a:t>
            </a:r>
            <a:r>
              <a:rPr lang="zh-CN" altLang="en-US" sz="1200" b="0" i="0" kern="1200" dirty="0" smtClean="0">
                <a:solidFill>
                  <a:schemeClr val="tx1"/>
                </a:solidFill>
                <a:effectLst/>
                <a:latin typeface="+mn-lt"/>
                <a:ea typeface="+mn-ea"/>
                <a:cs typeface="+mn-cs"/>
              </a:rPr>
              <a:t>存储的情况下，能在几十到百毫秒内返回数据。这与</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的极易扩展性息息相关。正式因为</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良好的扩展性，才为海量数据的存储提供了便利。</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列式存储：面向列族的存储和权限控制，列族独立检索。</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极易扩展：</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的扩展性主要体现在两个方面，一个是基于上层处理能力（</a:t>
            </a:r>
            <a:r>
              <a:rPr lang="en-US" altLang="zh-CN" sz="1200" b="0" i="0" kern="1200" dirty="0" err="1" smtClean="0">
                <a:solidFill>
                  <a:schemeClr val="tx1"/>
                </a:solidFill>
                <a:effectLst/>
                <a:latin typeface="+mn-lt"/>
                <a:ea typeface="+mn-ea"/>
                <a:cs typeface="+mn-cs"/>
              </a:rPr>
              <a:t>RegionServer</a:t>
            </a:r>
            <a:r>
              <a:rPr lang="zh-CN" altLang="en-US" sz="1200" b="0" i="0" kern="1200" dirty="0" smtClean="0">
                <a:solidFill>
                  <a:schemeClr val="tx1"/>
                </a:solidFill>
                <a:effectLst/>
                <a:latin typeface="+mn-lt"/>
                <a:ea typeface="+mn-ea"/>
                <a:cs typeface="+mn-cs"/>
              </a:rPr>
              <a:t>）的扩展，一个是基于存储的扩展（</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高并发：并发情况下廉价机器的</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延时并未显著提高。</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稀疏</a:t>
            </a:r>
            <a:r>
              <a:rPr lang="zh-CN" altLang="en-US" sz="1200" b="0" i="0" kern="1200" baseline="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稀疏主要是针对</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列的灵活性，在列族中，你可以指定任意多的列，在列数据为空的情况下，是不会占用存储空间的。</a:t>
            </a:r>
            <a:endParaRPr lang="zh-CN" altLang="en-US" dirty="0"/>
          </a:p>
        </p:txBody>
      </p:sp>
      <p:sp>
        <p:nvSpPr>
          <p:cNvPr id="4" name="灯片编号占位符 3"/>
          <p:cNvSpPr>
            <a:spLocks noGrp="1"/>
          </p:cNvSpPr>
          <p:nvPr>
            <p:ph type="sldNum" sz="quarter" idx="10"/>
          </p:nvPr>
        </p:nvSpPr>
        <p:spPr/>
        <p:txBody>
          <a:bodyPr/>
          <a:lstStyle/>
          <a:p>
            <a:fld id="{DA906AC1-A2C3-49E6-95F4-01B67F45C1C1}" type="slidenum">
              <a:rPr lang="zh-CN" altLang="en-US" smtClean="0"/>
              <a:pPr/>
              <a:t>4</a:t>
            </a:fld>
            <a:endParaRPr lang="zh-CN" altLang="en-US"/>
          </a:p>
        </p:txBody>
      </p:sp>
    </p:spTree>
    <p:extLst>
      <p:ext uri="{BB962C8B-B14F-4D97-AF65-F5344CB8AC3E}">
        <p14:creationId xmlns="" xmlns:p14="http://schemas.microsoft.com/office/powerpoint/2010/main" val="3345140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1.Hbase</a:t>
            </a:r>
            <a:r>
              <a:rPr lang="zh-CN" altLang="en-US" dirty="0" smtClean="0"/>
              <a:t>以表存储数据。</a:t>
            </a:r>
            <a:endParaRPr lang="en-US" altLang="zh-CN" dirty="0" smtClean="0"/>
          </a:p>
          <a:p>
            <a:r>
              <a:rPr lang="en-US" altLang="zh-CN" dirty="0" smtClean="0"/>
              <a:t>2.</a:t>
            </a:r>
            <a:r>
              <a:rPr lang="en-US" altLang="zh-CN" baseline="0" dirty="0" smtClean="0"/>
              <a:t> </a:t>
            </a:r>
            <a:r>
              <a:rPr lang="en-US" altLang="zh-CN" dirty="0" err="1" smtClean="0"/>
              <a:t>Rowkey</a:t>
            </a:r>
            <a:r>
              <a:rPr lang="zh-CN" altLang="en-US" dirty="0" smtClean="0"/>
              <a:t>：</a:t>
            </a:r>
            <a:r>
              <a:rPr lang="en-US" altLang="zh-CN" dirty="0" err="1" smtClean="0"/>
              <a:t>HBase</a:t>
            </a:r>
            <a:r>
              <a:rPr lang="zh-CN" altLang="en-US" dirty="0" smtClean="0"/>
              <a:t>中表的扫描都是基于</a:t>
            </a:r>
            <a:r>
              <a:rPr lang="en-US" altLang="zh-CN" dirty="0" err="1" smtClean="0"/>
              <a:t>Rowkey</a:t>
            </a:r>
            <a:r>
              <a:rPr lang="zh-CN" altLang="en-US" dirty="0" smtClean="0"/>
              <a:t>的，因此</a:t>
            </a:r>
            <a:r>
              <a:rPr lang="en-US" altLang="zh-CN" sz="1200" b="0" i="0" kern="1200" dirty="0" err="1" smtClean="0">
                <a:solidFill>
                  <a:schemeClr val="tx1"/>
                </a:solidFill>
                <a:effectLst/>
                <a:latin typeface="+mn-lt"/>
                <a:ea typeface="+mn-ea"/>
                <a:cs typeface="+mn-cs"/>
              </a:rPr>
              <a:t>Rowkey</a:t>
            </a:r>
            <a:r>
              <a:rPr lang="zh-CN" altLang="en-US" sz="1200" b="0" i="0" kern="1200" dirty="0" smtClean="0">
                <a:solidFill>
                  <a:schemeClr val="tx1"/>
                </a:solidFill>
                <a:effectLst/>
                <a:latin typeface="+mn-lt"/>
                <a:ea typeface="+mn-ea"/>
                <a:cs typeface="+mn-cs"/>
              </a:rPr>
              <a:t>对</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的性能影响非常大，</a:t>
            </a:r>
            <a:r>
              <a:rPr lang="en-US" altLang="zh-CN" sz="1200" b="0" i="0" kern="1200" dirty="0" err="1" smtClean="0">
                <a:solidFill>
                  <a:schemeClr val="tx1"/>
                </a:solidFill>
                <a:effectLst/>
                <a:latin typeface="+mn-lt"/>
                <a:ea typeface="+mn-ea"/>
                <a:cs typeface="+mn-cs"/>
              </a:rPr>
              <a:t>Rowkey</a:t>
            </a:r>
            <a:r>
              <a:rPr lang="zh-CN" altLang="en-US" sz="1200" b="0" i="0" kern="1200" dirty="0" smtClean="0">
                <a:solidFill>
                  <a:schemeClr val="tx1"/>
                </a:solidFill>
                <a:effectLst/>
                <a:latin typeface="+mn-lt"/>
                <a:ea typeface="+mn-ea"/>
                <a:cs typeface="+mn-cs"/>
              </a:rPr>
              <a:t>的设计就显得尤为的重要。目前</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的高版本中已支持辅助索引。</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 CF</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表的创建的时候就必须指定列族。就像关系型数据库创建的时候必须指定具体的列是一样的。</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的列族不是越多越好，官方推荐的是列族最好小于或者等于</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。我们使用的场景一般是</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个列族。</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 </a:t>
            </a:r>
            <a:r>
              <a:rPr lang="en-US" altLang="zh-CN" sz="1200" b="0" i="0" kern="1200" dirty="0" err="1"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：在写入数据的时候，如果用户没有指定对应的</a:t>
            </a:r>
            <a:r>
              <a:rPr lang="en-US" altLang="zh-CN" sz="1200" b="0" i="0" kern="1200" dirty="0"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会自动添加一个</a:t>
            </a:r>
            <a:r>
              <a:rPr lang="en-US" altLang="zh-CN" sz="1200" b="0" i="0" kern="1200" dirty="0"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和服务器时间保持一致。在</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中，相同</a:t>
            </a:r>
            <a:r>
              <a:rPr lang="en-US" altLang="zh-CN" sz="1200" b="0" i="0" kern="1200" dirty="0" err="1" smtClean="0">
                <a:solidFill>
                  <a:schemeClr val="tx1"/>
                </a:solidFill>
                <a:effectLst/>
                <a:latin typeface="+mn-lt"/>
                <a:ea typeface="+mn-ea"/>
                <a:cs typeface="+mn-cs"/>
              </a:rPr>
              <a:t>rowkey</a:t>
            </a:r>
            <a:r>
              <a:rPr lang="zh-CN" altLang="en-US" sz="1200" b="0" i="0" kern="1200" dirty="0" smtClean="0">
                <a:solidFill>
                  <a:schemeClr val="tx1"/>
                </a:solidFill>
                <a:effectLst/>
                <a:latin typeface="+mn-lt"/>
                <a:ea typeface="+mn-ea"/>
                <a:cs typeface="+mn-cs"/>
              </a:rPr>
              <a:t>的数据按照</a:t>
            </a:r>
            <a:r>
              <a:rPr lang="en-US" altLang="zh-CN" sz="1200" b="0" i="0" kern="1200" dirty="0"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倒序排列。默认查询的是最新的版本，用户可同指定</a:t>
            </a:r>
            <a:r>
              <a:rPr lang="en-US" altLang="zh-CN" sz="1200" b="0" i="0" kern="1200" dirty="0" smtClean="0">
                <a:solidFill>
                  <a:schemeClr val="tx1"/>
                </a:solidFill>
                <a:effectLst/>
                <a:latin typeface="+mn-lt"/>
                <a:ea typeface="+mn-ea"/>
                <a:cs typeface="+mn-cs"/>
              </a:rPr>
              <a:t>	timestamp</a:t>
            </a:r>
            <a:r>
              <a:rPr lang="zh-CN" altLang="en-US" sz="1200" b="0" i="0" kern="1200" dirty="0" smtClean="0">
                <a:solidFill>
                  <a:schemeClr val="tx1"/>
                </a:solidFill>
                <a:effectLst/>
                <a:latin typeface="+mn-lt"/>
                <a:ea typeface="+mn-ea"/>
                <a:cs typeface="+mn-cs"/>
              </a:rPr>
              <a:t>的值来读取旧版本的数据。</a:t>
            </a: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5</a:t>
            </a:fld>
            <a:endParaRPr lang="zh-CN" altLang="en-US"/>
          </a:p>
        </p:txBody>
      </p:sp>
    </p:spTree>
    <p:extLst>
      <p:ext uri="{BB962C8B-B14F-4D97-AF65-F5344CB8AC3E}">
        <p14:creationId xmlns="" xmlns:p14="http://schemas.microsoft.com/office/powerpoint/2010/main" val="4234326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Client</a:t>
            </a:r>
            <a:r>
              <a:rPr lang="zh-CN" altLang="en-US" dirty="0" smtClean="0"/>
              <a:t>：包含了访问</a:t>
            </a:r>
            <a:r>
              <a:rPr lang="en-US" altLang="zh-CN" dirty="0" err="1" smtClean="0"/>
              <a:t>Hbase</a:t>
            </a:r>
            <a:r>
              <a:rPr lang="zh-CN" altLang="en-US" dirty="0" smtClean="0"/>
              <a:t>的接口，另外</a:t>
            </a:r>
            <a:r>
              <a:rPr lang="en-US" altLang="zh-CN" dirty="0" smtClean="0"/>
              <a:t>Client</a:t>
            </a:r>
            <a:r>
              <a:rPr lang="zh-CN" altLang="en-US" dirty="0" smtClean="0"/>
              <a:t>还维护了对应的</a:t>
            </a:r>
            <a:r>
              <a:rPr lang="en-US" altLang="zh-CN" dirty="0" smtClean="0"/>
              <a:t>cache</a:t>
            </a:r>
            <a:r>
              <a:rPr lang="zh-CN" altLang="en-US" dirty="0" smtClean="0"/>
              <a:t>来加速</a:t>
            </a:r>
            <a:r>
              <a:rPr lang="en-US" altLang="zh-CN" dirty="0" err="1" smtClean="0"/>
              <a:t>Hbase</a:t>
            </a:r>
            <a:r>
              <a:rPr lang="zh-CN" altLang="en-US" dirty="0" smtClean="0"/>
              <a:t>的访问，比如</a:t>
            </a:r>
            <a:r>
              <a:rPr lang="en-US" altLang="zh-CN" dirty="0" smtClean="0"/>
              <a:t>cache</a:t>
            </a:r>
            <a:r>
              <a:rPr lang="zh-CN" altLang="en-US" dirty="0" smtClean="0"/>
              <a:t>的</a:t>
            </a:r>
            <a:r>
              <a:rPr lang="en-US" altLang="zh-CN" dirty="0" smtClean="0"/>
              <a:t>.META.</a:t>
            </a:r>
            <a:r>
              <a:rPr lang="zh-CN" altLang="en-US" dirty="0" smtClean="0"/>
              <a:t>表元数据的信息。</a:t>
            </a:r>
            <a:endParaRPr lang="en-US" altLang="zh-CN" dirty="0" smtClean="0"/>
          </a:p>
          <a:p>
            <a:endParaRPr lang="en-US" altLang="zh-CN" dirty="0" smtClean="0"/>
          </a:p>
          <a:p>
            <a:r>
              <a:rPr lang="en-US" altLang="zh-CN" dirty="0" smtClean="0"/>
              <a:t>Zookeeper</a:t>
            </a:r>
            <a:r>
              <a:rPr lang="zh-CN" altLang="en-US" dirty="0" smtClean="0"/>
              <a:t>：实现</a:t>
            </a:r>
            <a:r>
              <a:rPr lang="en-US" altLang="zh-CN" dirty="0" err="1" smtClean="0"/>
              <a:t>HMaster</a:t>
            </a:r>
            <a:r>
              <a:rPr lang="zh-CN" altLang="en-US" dirty="0" smtClean="0"/>
              <a:t>的高可用；存储元数据的统一入口地址；监控</a:t>
            </a:r>
            <a:r>
              <a:rPr lang="en-US" altLang="zh-CN" dirty="0" err="1" smtClean="0"/>
              <a:t>RegionServer</a:t>
            </a:r>
            <a:r>
              <a:rPr lang="zh-CN" altLang="en-US" dirty="0" smtClean="0"/>
              <a:t>的状态，并将该信息通知</a:t>
            </a:r>
            <a:r>
              <a:rPr lang="en-US" altLang="zh-CN" dirty="0" err="1" smtClean="0"/>
              <a:t>HMaster</a:t>
            </a:r>
            <a:r>
              <a:rPr lang="zh-CN" altLang="en-US" dirty="0" smtClean="0"/>
              <a:t>。</a:t>
            </a:r>
            <a:endParaRPr lang="en-US" altLang="zh-CN" dirty="0" smtClean="0"/>
          </a:p>
          <a:p>
            <a:endParaRPr lang="en-US" altLang="zh-CN" dirty="0" smtClean="0"/>
          </a:p>
          <a:p>
            <a:r>
              <a:rPr lang="en-US" altLang="zh-CN" dirty="0" err="1" smtClean="0"/>
              <a:t>HMaster</a:t>
            </a:r>
            <a:r>
              <a:rPr lang="zh-CN" altLang="en-US" dirty="0" smtClean="0"/>
              <a:t>：管理</a:t>
            </a:r>
            <a:r>
              <a:rPr lang="en-US" altLang="zh-CN" dirty="0" err="1" smtClean="0"/>
              <a:t>HRegionServer</a:t>
            </a:r>
            <a:r>
              <a:rPr lang="zh-CN" altLang="en-US" dirty="0" smtClean="0"/>
              <a:t>，实现其负载均衡；管理和分配</a:t>
            </a:r>
            <a:r>
              <a:rPr lang="en-US" altLang="zh-CN" dirty="0" err="1" smtClean="0"/>
              <a:t>Hregion</a:t>
            </a:r>
            <a:r>
              <a:rPr lang="zh-CN" altLang="en-US" dirty="0" smtClean="0"/>
              <a:t>；维护集群的元数据信息；实现</a:t>
            </a:r>
            <a:r>
              <a:rPr lang="en-US" altLang="zh-CN" dirty="0" smtClean="0"/>
              <a:t>DDL</a:t>
            </a:r>
            <a:r>
              <a:rPr lang="zh-CN" altLang="en-US" dirty="0" smtClean="0"/>
              <a:t>操作。</a:t>
            </a:r>
            <a:endParaRPr lang="en-US" altLang="zh-CN" dirty="0" smtClean="0"/>
          </a:p>
          <a:p>
            <a:endParaRPr lang="en-US" altLang="zh-CN" dirty="0" smtClean="0"/>
          </a:p>
          <a:p>
            <a:r>
              <a:rPr lang="en-US" altLang="zh-CN" dirty="0" err="1" smtClean="0"/>
              <a:t>HRegionServer</a:t>
            </a:r>
            <a:r>
              <a:rPr lang="en-US" altLang="zh-CN" dirty="0" smtClean="0"/>
              <a:t> : </a:t>
            </a:r>
            <a:r>
              <a:rPr lang="zh-CN" altLang="en-US" dirty="0" smtClean="0"/>
              <a:t>管理</a:t>
            </a:r>
            <a:r>
              <a:rPr lang="en-US" altLang="zh-CN" dirty="0" smtClean="0"/>
              <a:t>master</a:t>
            </a:r>
            <a:r>
              <a:rPr lang="zh-CN" altLang="en-US" dirty="0" smtClean="0"/>
              <a:t>为其分配的</a:t>
            </a:r>
            <a:r>
              <a:rPr lang="en-US" altLang="zh-CN" dirty="0" smtClean="0"/>
              <a:t>Region;</a:t>
            </a:r>
            <a:r>
              <a:rPr lang="zh-CN" altLang="en-US" dirty="0" smtClean="0"/>
              <a:t>处理来自客户端的读写请求</a:t>
            </a:r>
            <a:r>
              <a:rPr lang="en-US" altLang="zh-CN" dirty="0" smtClean="0"/>
              <a:t>;</a:t>
            </a:r>
            <a:r>
              <a:rPr lang="zh-CN" altLang="en-US" dirty="0" smtClean="0"/>
              <a:t>负责和底层</a:t>
            </a:r>
            <a:r>
              <a:rPr lang="en-US" altLang="zh-CN" dirty="0" smtClean="0"/>
              <a:t>HDFS</a:t>
            </a:r>
            <a:r>
              <a:rPr lang="zh-CN" altLang="en-US" dirty="0" smtClean="0"/>
              <a:t>的交互，存储数据到</a:t>
            </a:r>
            <a:r>
              <a:rPr lang="en-US" altLang="zh-CN" dirty="0" smtClean="0"/>
              <a:t>HDFS;</a:t>
            </a:r>
            <a:r>
              <a:rPr lang="zh-CN" altLang="en-US" dirty="0" smtClean="0"/>
              <a:t>负责</a:t>
            </a:r>
            <a:r>
              <a:rPr lang="en-US" altLang="zh-CN" dirty="0" smtClean="0"/>
              <a:t>Region</a:t>
            </a:r>
            <a:r>
              <a:rPr lang="zh-CN" altLang="en-US" dirty="0" smtClean="0"/>
              <a:t>变大以后的拆分</a:t>
            </a:r>
            <a:r>
              <a:rPr lang="en-US" altLang="zh-CN" dirty="0" smtClean="0"/>
              <a:t>;</a:t>
            </a:r>
            <a:r>
              <a:rPr lang="zh-CN" altLang="en-US" dirty="0" smtClean="0"/>
              <a:t>负责</a:t>
            </a:r>
            <a:r>
              <a:rPr lang="en-US" altLang="zh-CN" dirty="0" err="1" smtClean="0"/>
              <a:t>Storefile</a:t>
            </a:r>
            <a:r>
              <a:rPr lang="zh-CN" altLang="en-US" dirty="0" smtClean="0"/>
              <a:t>的合并工作</a:t>
            </a:r>
            <a:endParaRPr lang="en-US" altLang="zh-CN" dirty="0" smtClean="0"/>
          </a:p>
          <a:p>
            <a:endParaRPr lang="en-US" altLang="zh-CN" dirty="0" smtClean="0"/>
          </a:p>
          <a:p>
            <a:r>
              <a:rPr lang="en-US" altLang="zh-CN" sz="1200" b="0" i="0" kern="1200" dirty="0" smtClean="0">
                <a:solidFill>
                  <a:schemeClr val="tx1"/>
                </a:solidFill>
                <a:effectLst/>
                <a:latin typeface="+mn-lt"/>
                <a:ea typeface="+mn-ea"/>
                <a:cs typeface="+mn-cs"/>
              </a:rPr>
              <a:t>HDFS : </a:t>
            </a:r>
            <a:r>
              <a:rPr lang="zh-CN" altLang="en-US" sz="1200" b="0" i="0" kern="1200" dirty="0" smtClean="0">
                <a:solidFill>
                  <a:schemeClr val="tx1"/>
                </a:solidFill>
                <a:effectLst/>
                <a:latin typeface="+mn-lt"/>
                <a:ea typeface="+mn-ea"/>
                <a:cs typeface="+mn-cs"/>
              </a:rPr>
              <a:t>为</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提供最终的底层数据存储服务，同时为</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提供高可用（</a:t>
            </a:r>
            <a:r>
              <a:rPr lang="en-US" altLang="zh-CN" sz="1200" b="0" i="0" kern="1200" dirty="0" err="1" smtClean="0">
                <a:solidFill>
                  <a:schemeClr val="tx1"/>
                </a:solidFill>
                <a:effectLst/>
                <a:latin typeface="+mn-lt"/>
                <a:ea typeface="+mn-ea"/>
                <a:cs typeface="+mn-cs"/>
              </a:rPr>
              <a:t>Hlog</a:t>
            </a:r>
            <a:r>
              <a:rPr lang="zh-CN" altLang="en-US" sz="1200" b="0" i="0" kern="1200" dirty="0" smtClean="0">
                <a:solidFill>
                  <a:schemeClr val="tx1"/>
                </a:solidFill>
                <a:effectLst/>
                <a:latin typeface="+mn-lt"/>
                <a:ea typeface="+mn-ea"/>
                <a:cs typeface="+mn-cs"/>
              </a:rPr>
              <a:t>存储在</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）的支持，具体功能概括如下：</a:t>
            </a:r>
            <a:r>
              <a:rPr lang="zh-CN" altLang="en-US" dirty="0" smtClean="0"/>
              <a:t/>
            </a:r>
            <a:br>
              <a:rPr lang="zh-CN" altLang="en-US" dirty="0" smtClean="0"/>
            </a:br>
            <a:r>
              <a:rPr lang="en-US" altLang="zh-CN" baseline="0" dirty="0" smtClean="0"/>
              <a:t>          </a:t>
            </a:r>
            <a:r>
              <a:rPr lang="zh-CN" altLang="en-US" sz="1200" b="0" i="0" kern="1200" dirty="0" smtClean="0">
                <a:solidFill>
                  <a:schemeClr val="tx1"/>
                </a:solidFill>
                <a:effectLst/>
                <a:latin typeface="+mn-lt"/>
                <a:ea typeface="+mn-ea"/>
                <a:cs typeface="+mn-cs"/>
              </a:rPr>
              <a:t>提供元数据和表数据的底层分布式存储服务</a:t>
            </a:r>
            <a:r>
              <a:rPr lang="zh-CN" altLang="en-US" dirty="0" smtClean="0"/>
              <a:t/>
            </a:r>
            <a:br>
              <a:rPr lang="zh-CN" altLang="en-US" dirty="0" smtClean="0"/>
            </a:br>
            <a:r>
              <a:rPr lang="zh-CN" altLang="en-US" dirty="0" smtClean="0"/>
              <a:t>          </a:t>
            </a:r>
            <a:r>
              <a:rPr lang="zh-CN" altLang="en-US" sz="1200" b="0" i="0" kern="1200" dirty="0" smtClean="0">
                <a:solidFill>
                  <a:schemeClr val="tx1"/>
                </a:solidFill>
                <a:effectLst/>
                <a:latin typeface="+mn-lt"/>
                <a:ea typeface="+mn-ea"/>
                <a:cs typeface="+mn-cs"/>
              </a:rPr>
              <a:t>数据多副本，保证的高可靠和高可用性</a:t>
            </a:r>
            <a:endParaRPr lang="en-US" altLang="zh-CN" dirty="0"/>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6</a:t>
            </a:fld>
            <a:endParaRPr lang="zh-CN" altLang="en-US"/>
          </a:p>
        </p:txBody>
      </p:sp>
    </p:spTree>
    <p:extLst>
      <p:ext uri="{BB962C8B-B14F-4D97-AF65-F5344CB8AC3E}">
        <p14:creationId xmlns="" xmlns:p14="http://schemas.microsoft.com/office/powerpoint/2010/main" val="717605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一个</a:t>
            </a:r>
            <a:r>
              <a:rPr lang="en-US" altLang="zh-CN" sz="1200" b="1" i="0" kern="1200" dirty="0" smtClean="0">
                <a:solidFill>
                  <a:schemeClr val="tx1"/>
                </a:solidFill>
                <a:effectLst/>
                <a:latin typeface="+mn-lt"/>
                <a:ea typeface="+mn-ea"/>
                <a:cs typeface="+mn-cs"/>
              </a:rPr>
              <a:t>WAL</a:t>
            </a:r>
            <a:r>
              <a:rPr lang="en-US" altLang="zh-CN" sz="1200" b="0" i="0" kern="1200" dirty="0" smtClean="0">
                <a:solidFill>
                  <a:schemeClr val="tx1"/>
                </a:solidFill>
                <a:effectLst/>
                <a:latin typeface="+mn-lt"/>
                <a:ea typeface="+mn-ea"/>
                <a:cs typeface="+mn-cs"/>
              </a:rPr>
              <a:t>: write ahead log. </a:t>
            </a:r>
            <a:r>
              <a:rPr lang="zh-CN" altLang="en-US" sz="1200" b="0" i="0" kern="1200" dirty="0" smtClean="0">
                <a:solidFill>
                  <a:schemeClr val="tx1"/>
                </a:solidFill>
                <a:effectLst/>
                <a:latin typeface="+mn-lt"/>
                <a:ea typeface="+mn-ea"/>
                <a:cs typeface="+mn-cs"/>
              </a:rPr>
              <a:t>该文件是落库前先写的日志文件，它最主要的作用是恢复数据用，类似于</a:t>
            </a:r>
            <a:r>
              <a:rPr lang="en-US" altLang="zh-CN" sz="1200" b="0" i="0" kern="1200" dirty="0" err="1" smtClean="0">
                <a:solidFill>
                  <a:schemeClr val="tx1"/>
                </a:solidFill>
                <a:effectLst/>
                <a:latin typeface="+mn-lt"/>
                <a:ea typeface="+mn-ea"/>
                <a:cs typeface="+mn-cs"/>
              </a:rPr>
              <a:t>mysql</a:t>
            </a:r>
            <a:r>
              <a:rPr lang="zh-CN" altLang="en-US" sz="1200" b="0" i="0" kern="1200" dirty="0" smtClean="0">
                <a:solidFill>
                  <a:schemeClr val="tx1"/>
                </a:solidFill>
                <a:effectLst/>
                <a:latin typeface="+mn-lt"/>
                <a:ea typeface="+mn-ea"/>
                <a:cs typeface="+mn-cs"/>
              </a:rPr>
              <a:t>的</a:t>
            </a:r>
            <a:r>
              <a:rPr lang="en-US" altLang="zh-CN" sz="1200" b="0" i="0" kern="1200" dirty="0" err="1" smtClean="0">
                <a:solidFill>
                  <a:schemeClr val="tx1"/>
                </a:solidFill>
                <a:effectLst/>
                <a:latin typeface="+mn-lt"/>
                <a:ea typeface="+mn-ea"/>
                <a:cs typeface="+mn-cs"/>
              </a:rPr>
              <a:t>binlog</a:t>
            </a:r>
            <a:r>
              <a:rPr lang="zh-CN" altLang="en-US" sz="1200" b="0" i="0" kern="1200" dirty="0" smtClean="0">
                <a:solidFill>
                  <a:schemeClr val="tx1"/>
                </a:solidFill>
                <a:effectLst/>
                <a:latin typeface="+mn-lt"/>
                <a:ea typeface="+mn-ea"/>
                <a:cs typeface="+mn-cs"/>
              </a:rPr>
              <a:t>。保存在</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中</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一个</a:t>
            </a:r>
            <a:r>
              <a:rPr lang="en-US" altLang="zh-CN" sz="1200" b="1" i="0" kern="1200" dirty="0" err="1" smtClean="0">
                <a:solidFill>
                  <a:schemeClr val="tx1"/>
                </a:solidFill>
                <a:effectLst/>
                <a:latin typeface="+mn-lt"/>
                <a:ea typeface="+mn-ea"/>
                <a:cs typeface="+mn-cs"/>
              </a:rPr>
              <a:t>BlockCache</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regionServer</a:t>
            </a:r>
            <a:r>
              <a:rPr lang="zh-CN" altLang="en-US" sz="1200" b="0" i="0" kern="1200" dirty="0" smtClean="0">
                <a:solidFill>
                  <a:schemeClr val="tx1"/>
                </a:solidFill>
                <a:effectLst/>
                <a:latin typeface="+mn-lt"/>
                <a:ea typeface="+mn-ea"/>
                <a:cs typeface="+mn-cs"/>
              </a:rPr>
              <a:t>的读缓存。保存使用最频繁的数据，使用</a:t>
            </a:r>
            <a:r>
              <a:rPr lang="en-US" altLang="zh-CN" sz="1200" b="0" i="0" kern="1200" dirty="0" smtClean="0">
                <a:solidFill>
                  <a:schemeClr val="tx1"/>
                </a:solidFill>
                <a:effectLst/>
                <a:latin typeface="+mn-lt"/>
                <a:ea typeface="+mn-ea"/>
                <a:cs typeface="+mn-cs"/>
              </a:rPr>
              <a:t>LRU</a:t>
            </a:r>
            <a:r>
              <a:rPr lang="zh-CN" altLang="en-US" sz="1200" b="0" i="0" kern="1200" dirty="0" smtClean="0">
                <a:solidFill>
                  <a:schemeClr val="tx1"/>
                </a:solidFill>
                <a:effectLst/>
                <a:latin typeface="+mn-lt"/>
                <a:ea typeface="+mn-ea"/>
                <a:cs typeface="+mn-cs"/>
              </a:rPr>
              <a:t>算法换出不需要的数</a:t>
            </a:r>
            <a:r>
              <a:rPr lang="zh-CN" altLang="en-US" sz="1200" b="0" i="0" kern="1200" dirty="0" smtClean="0">
                <a:solidFill>
                  <a:schemeClr val="tx1"/>
                </a:solidFill>
                <a:effectLst/>
                <a:latin typeface="+mn-lt"/>
                <a:ea typeface="+mn-ea"/>
                <a:cs typeface="+mn-cs"/>
              </a:rPr>
              <a:t>据</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两种算法</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en-US" altLang="zh-CN" sz="1200" b="1" i="0" kern="1200" dirty="0" err="1" smtClean="0">
                <a:solidFill>
                  <a:schemeClr val="tx1"/>
                </a:solidFill>
                <a:effectLst/>
                <a:latin typeface="+mn-lt"/>
                <a:ea typeface="+mn-ea"/>
                <a:cs typeface="+mn-cs"/>
              </a:rPr>
              <a:t>RegionServer</a:t>
            </a:r>
            <a:r>
              <a:rPr lang="zh-CN" altLang="en-US" sz="1200" b="0" i="0" kern="1200" dirty="0" smtClean="0">
                <a:solidFill>
                  <a:schemeClr val="tx1"/>
                </a:solidFill>
                <a:effectLst/>
                <a:latin typeface="+mn-lt"/>
                <a:ea typeface="+mn-ea"/>
                <a:cs typeface="+mn-cs"/>
              </a:rPr>
              <a:t>：包含</a:t>
            </a:r>
            <a:r>
              <a:rPr lang="en-US" altLang="zh-CN" sz="1200" b="0" i="0" kern="1200" dirty="0" smtClean="0">
                <a:solidFill>
                  <a:schemeClr val="tx1"/>
                </a:solidFill>
                <a:effectLst/>
                <a:latin typeface="+mn-lt"/>
                <a:ea typeface="+mn-ea"/>
                <a:cs typeface="+mn-cs"/>
              </a:rPr>
              <a:t>1000</a:t>
            </a:r>
            <a:r>
              <a:rPr lang="zh-CN" altLang="en-US" sz="1200" b="0" i="0" kern="1200" dirty="0" smtClean="0">
                <a:solidFill>
                  <a:schemeClr val="tx1"/>
                </a:solidFill>
                <a:effectLst/>
                <a:latin typeface="+mn-lt"/>
                <a:ea typeface="+mn-ea"/>
                <a:cs typeface="+mn-cs"/>
              </a:rPr>
              <a:t>各</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多个</a:t>
            </a:r>
            <a:r>
              <a:rPr lang="en-US" altLang="zh-CN" sz="1200" b="1" i="0" kern="1200" dirty="0" smtClean="0">
                <a:solidFill>
                  <a:schemeClr val="tx1"/>
                </a:solidFill>
                <a:effectLst/>
                <a:latin typeface="+mn-lt"/>
                <a:ea typeface="+mn-ea"/>
                <a:cs typeface="+mn-cs"/>
              </a:rPr>
              <a:t>Region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包含多个</a:t>
            </a:r>
            <a:r>
              <a:rPr lang="en-US" altLang="zh-CN" sz="1200" b="0" i="0" kern="1200" dirty="0" smtClean="0">
                <a:solidFill>
                  <a:schemeClr val="tx1"/>
                </a:solidFill>
                <a:effectLst/>
                <a:latin typeface="+mn-lt"/>
                <a:ea typeface="+mn-ea"/>
                <a:cs typeface="+mn-cs"/>
              </a:rPr>
              <a:t>store</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CF</a:t>
            </a:r>
            <a:r>
              <a:rPr lang="zh-CN" altLang="en-US" sz="1200" b="0" i="0" kern="1200" dirty="0" smtClean="0">
                <a:solidFill>
                  <a:schemeClr val="tx1"/>
                </a:solidFill>
                <a:effectLst/>
                <a:latin typeface="+mn-lt"/>
                <a:ea typeface="+mn-ea"/>
                <a:cs typeface="+mn-cs"/>
              </a:rPr>
              <a:t>拥有一个</a:t>
            </a:r>
            <a:r>
              <a:rPr lang="en-US" altLang="zh-CN" sz="1200" b="0" i="0" kern="1200" dirty="0" smtClean="0">
                <a:solidFill>
                  <a:schemeClr val="tx1"/>
                </a:solidFill>
                <a:effectLst/>
                <a:latin typeface="+mn-lt"/>
                <a:ea typeface="+mn-ea"/>
                <a:cs typeface="+mn-cs"/>
              </a:rPr>
              <a:t>store</a:t>
            </a:r>
            <a:br>
              <a:rPr lang="en-US" altLang="zh-CN" sz="1200" b="0" i="0" kern="1200" dirty="0" smtClean="0">
                <a:solidFill>
                  <a:schemeClr val="tx1"/>
                </a:solidFill>
                <a:effectLst/>
                <a:latin typeface="+mn-lt"/>
                <a:ea typeface="+mn-ea"/>
                <a:cs typeface="+mn-cs"/>
              </a:rPr>
            </a:br>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store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store</a:t>
            </a:r>
            <a:r>
              <a:rPr lang="zh-CN" altLang="en-US" sz="1200" b="0" i="0" kern="1200" dirty="0" smtClean="0">
                <a:solidFill>
                  <a:schemeClr val="tx1"/>
                </a:solidFill>
                <a:effectLst/>
                <a:latin typeface="+mn-lt"/>
                <a:ea typeface="+mn-ea"/>
                <a:cs typeface="+mn-cs"/>
              </a:rPr>
              <a:t>包含多个</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和一个</a:t>
            </a:r>
            <a:r>
              <a:rPr lang="en-US" altLang="zh-CN" sz="1200" b="0" i="0" kern="1200" dirty="0" err="1" smtClean="0">
                <a:solidFill>
                  <a:schemeClr val="tx1"/>
                </a:solidFill>
                <a:effectLst/>
                <a:latin typeface="+mn-lt"/>
                <a:ea typeface="+mn-ea"/>
                <a:cs typeface="+mn-cs"/>
              </a:rPr>
              <a:t>memstore</a:t>
            </a: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endParaRPr lang="en-US" altLang="zh-CN" sz="1200" b="0" i="0" kern="1200" dirty="0" smtClean="0">
              <a:solidFill>
                <a:schemeClr val="tx1"/>
              </a:solidFill>
              <a:effectLst/>
              <a:latin typeface="+mn-lt"/>
              <a:ea typeface="+mn-ea"/>
              <a:cs typeface="+mn-cs"/>
            </a:endParaRPr>
          </a:p>
          <a:p>
            <a:r>
              <a:rPr lang="en-US" altLang="zh-CN" sz="1200" b="1" i="0" kern="1200" dirty="0" err="1" smtClean="0">
                <a:solidFill>
                  <a:schemeClr val="tx1"/>
                </a:solidFill>
                <a:effectLst/>
                <a:latin typeface="+mn-lt"/>
                <a:ea typeface="+mn-ea"/>
                <a:cs typeface="+mn-cs"/>
              </a:rPr>
              <a:t>Memstore</a:t>
            </a:r>
            <a:r>
              <a:rPr lang="en-US" altLang="zh-CN" sz="1200" b="0" i="0" kern="1200" dirty="0" smtClean="0">
                <a:solidFill>
                  <a:schemeClr val="tx1"/>
                </a:solidFill>
                <a:effectLst/>
                <a:latin typeface="+mn-lt"/>
                <a:ea typeface="+mn-ea"/>
                <a:cs typeface="+mn-cs"/>
              </a:rPr>
              <a:t>: region</a:t>
            </a:r>
            <a:r>
              <a:rPr lang="zh-CN" altLang="en-US" sz="1200" b="0" i="0" kern="1200" dirty="0" smtClean="0">
                <a:solidFill>
                  <a:schemeClr val="tx1"/>
                </a:solidFill>
                <a:effectLst/>
                <a:latin typeface="+mn-lt"/>
                <a:ea typeface="+mn-ea"/>
                <a:cs typeface="+mn-cs"/>
              </a:rPr>
              <a:t>的写缓存。保存还未写入</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的数据，写入数据前会先做排序，每个</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CF</a:t>
            </a:r>
            <a:r>
              <a:rPr lang="zh-CN" altLang="en-US" sz="1200" b="0" i="0" kern="1200" dirty="0" smtClean="0">
                <a:solidFill>
                  <a:schemeClr val="tx1"/>
                </a:solidFill>
                <a:effectLst/>
                <a:latin typeface="+mn-lt"/>
                <a:ea typeface="+mn-ea"/>
                <a:cs typeface="+mn-cs"/>
              </a:rPr>
              <a:t>都会拥有一个</a:t>
            </a:r>
            <a:r>
              <a:rPr lang="en-US" altLang="zh-CN" sz="1200" b="0" i="0" kern="1200" dirty="0" err="1" smtClean="0">
                <a:solidFill>
                  <a:schemeClr val="tx1"/>
                </a:solidFill>
                <a:effectLst/>
                <a:latin typeface="+mn-lt"/>
                <a:ea typeface="+mn-ea"/>
                <a:cs typeface="+mn-cs"/>
              </a:rPr>
              <a:t>Memstore</a:t>
            </a:r>
            <a:r>
              <a:rPr lang="zh-CN" altLang="en-US" sz="1200" b="0" i="0" kern="1200" dirty="0" smtClean="0">
                <a:solidFill>
                  <a:schemeClr val="tx1"/>
                </a:solidFill>
                <a:effectLst/>
                <a:latin typeface="+mn-lt"/>
                <a:ea typeface="+mn-ea"/>
                <a:cs typeface="+mn-cs"/>
              </a:rPr>
              <a:t>，这就是为什么</a:t>
            </a:r>
            <a:r>
              <a:rPr lang="en-US" altLang="zh-CN" sz="1200" b="0" i="0" kern="1200" dirty="0" smtClean="0">
                <a:solidFill>
                  <a:schemeClr val="tx1"/>
                </a:solidFill>
                <a:effectLst/>
                <a:latin typeface="+mn-lt"/>
                <a:ea typeface="+mn-ea"/>
                <a:cs typeface="+mn-cs"/>
              </a:rPr>
              <a:t>CF</a:t>
            </a:r>
            <a:r>
              <a:rPr lang="zh-CN" altLang="en-US" sz="1200" b="0" i="0" kern="1200" dirty="0" smtClean="0">
                <a:solidFill>
                  <a:schemeClr val="tx1"/>
                </a:solidFill>
                <a:effectLst/>
                <a:latin typeface="+mn-lt"/>
                <a:ea typeface="+mn-ea"/>
                <a:cs typeface="+mn-cs"/>
              </a:rPr>
              <a:t>不能建太多的原因。</a:t>
            </a:r>
          </a:p>
          <a:p>
            <a:r>
              <a:rPr lang="en-US" altLang="zh-CN" sz="1200" b="1" i="0" kern="1200" dirty="0" err="1" smtClean="0">
                <a:solidFill>
                  <a:schemeClr val="tx1"/>
                </a:solidFill>
                <a:effectLst/>
                <a:latin typeface="+mn-lt"/>
                <a:ea typeface="+mn-ea"/>
                <a:cs typeface="+mn-cs"/>
              </a:rPr>
              <a:t>storeFile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真正存储</a:t>
            </a:r>
            <a:r>
              <a:rPr lang="en-US" altLang="zh-CN" sz="1200" b="0" i="0" kern="1200" dirty="0" err="1" smtClean="0">
                <a:solidFill>
                  <a:schemeClr val="tx1"/>
                </a:solidFill>
                <a:effectLst/>
                <a:latin typeface="+mn-lt"/>
                <a:ea typeface="+mn-ea"/>
                <a:cs typeface="+mn-cs"/>
              </a:rPr>
              <a:t>keyvalue</a:t>
            </a:r>
            <a:r>
              <a:rPr lang="zh-CN" altLang="en-US" sz="1200" b="0" i="0" kern="1200" dirty="0" smtClean="0">
                <a:solidFill>
                  <a:schemeClr val="tx1"/>
                </a:solidFill>
                <a:effectLst/>
                <a:latin typeface="+mn-lt"/>
                <a:ea typeface="+mn-ea"/>
                <a:cs typeface="+mn-cs"/>
              </a:rPr>
              <a:t>数据的文件，其保存的文件是排序过的。一个</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对应一个</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。保存在</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中</a:t>
            </a: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7</a:t>
            </a:fld>
            <a:endParaRPr lang="zh-CN" altLang="en-US"/>
          </a:p>
        </p:txBody>
      </p:sp>
    </p:spTree>
    <p:extLst>
      <p:ext uri="{BB962C8B-B14F-4D97-AF65-F5344CB8AC3E}">
        <p14:creationId xmlns="" xmlns:p14="http://schemas.microsoft.com/office/powerpoint/2010/main" val="932397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000" b="1" i="0" kern="1200" dirty="0" smtClean="0">
                <a:solidFill>
                  <a:schemeClr val="tx1"/>
                </a:solidFill>
                <a:latin typeface="+mn-lt"/>
                <a:ea typeface="+mn-ea"/>
                <a:cs typeface="+mn-cs"/>
              </a:rPr>
              <a:t>1</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hbase/.tmp</a:t>
            </a:r>
            <a:endParaRPr lang="en-US" altLang="zh-CN" sz="1000" b="1" i="0" kern="1200" dirty="0" smtClean="0">
              <a:solidFill>
                <a:schemeClr val="tx1"/>
              </a:solidFill>
              <a:latin typeface="+mn-lt"/>
              <a:ea typeface="+mn-ea"/>
              <a:cs typeface="+mn-cs"/>
            </a:endParaRPr>
          </a:p>
          <a:p>
            <a:r>
              <a:rPr lang="zh-CN" altLang="en-US" sz="1000" b="0" i="0" kern="1200" dirty="0" smtClean="0">
                <a:solidFill>
                  <a:schemeClr val="tx1"/>
                </a:solidFill>
                <a:latin typeface="+mn-lt"/>
                <a:ea typeface="+mn-ea"/>
                <a:cs typeface="+mn-cs"/>
              </a:rPr>
              <a:t>创建，删除表时，会将表</a:t>
            </a:r>
            <a:r>
              <a:rPr lang="en-US" altLang="zh-CN" sz="1000" b="0" i="0" kern="1200" dirty="0" smtClean="0">
                <a:solidFill>
                  <a:schemeClr val="tx1"/>
                </a:solidFill>
                <a:latin typeface="+mn-lt"/>
                <a:ea typeface="+mn-ea"/>
                <a:cs typeface="+mn-cs"/>
              </a:rPr>
              <a:t>move</a:t>
            </a:r>
            <a:r>
              <a:rPr lang="zh-CN" altLang="en-US" sz="1000" b="0" i="0" kern="1200" dirty="0" smtClean="0">
                <a:solidFill>
                  <a:schemeClr val="tx1"/>
                </a:solidFill>
                <a:latin typeface="+mn-lt"/>
                <a:ea typeface="+mn-ea"/>
                <a:cs typeface="+mn-cs"/>
              </a:rPr>
              <a:t>到</a:t>
            </a:r>
            <a:r>
              <a:rPr lang="en-US" altLang="zh-CN" sz="1000" b="0" i="0" kern="1200" dirty="0" err="1" smtClean="0">
                <a:solidFill>
                  <a:schemeClr val="tx1"/>
                </a:solidFill>
                <a:latin typeface="+mn-lt"/>
                <a:ea typeface="+mn-ea"/>
                <a:cs typeface="+mn-cs"/>
              </a:rPr>
              <a:t>tmp</a:t>
            </a:r>
            <a:r>
              <a:rPr lang="zh-CN" altLang="en-US" sz="1000" b="0" i="0" kern="1200" dirty="0" smtClean="0">
                <a:solidFill>
                  <a:schemeClr val="tx1"/>
                </a:solidFill>
                <a:latin typeface="+mn-lt"/>
                <a:ea typeface="+mn-ea"/>
                <a:cs typeface="+mn-cs"/>
              </a:rPr>
              <a:t>下</a:t>
            </a:r>
            <a:endParaRPr lang="en-US" altLang="zh-CN"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2</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hbase/WALs</a:t>
            </a:r>
            <a:endParaRPr lang="en-US" altLang="zh-CN" sz="1000" b="0" i="0" kern="1200" dirty="0" smtClean="0">
              <a:solidFill>
                <a:schemeClr val="tx1"/>
              </a:solidFill>
              <a:latin typeface="+mn-lt"/>
              <a:ea typeface="+mn-ea"/>
              <a:cs typeface="+mn-cs"/>
            </a:endParaRPr>
          </a:p>
          <a:p>
            <a:r>
              <a:rPr lang="zh-CN" altLang="en-US" sz="1000" b="0" i="0" kern="1200" dirty="0" smtClean="0">
                <a:solidFill>
                  <a:schemeClr val="tx1"/>
                </a:solidFill>
                <a:latin typeface="+mn-lt"/>
                <a:ea typeface="+mn-ea"/>
                <a:cs typeface="+mn-cs"/>
              </a:rPr>
              <a:t>每个</a:t>
            </a:r>
            <a:r>
              <a:rPr lang="en-US" altLang="zh-CN" sz="1000" b="0" i="0" kern="1200" dirty="0" err="1" smtClean="0">
                <a:solidFill>
                  <a:schemeClr val="tx1"/>
                </a:solidFill>
                <a:latin typeface="+mn-lt"/>
                <a:ea typeface="+mn-ea"/>
                <a:cs typeface="+mn-cs"/>
              </a:rPr>
              <a:t>regionserver</a:t>
            </a:r>
            <a:r>
              <a:rPr lang="zh-CN" altLang="en-US" sz="1000" b="0" i="0" kern="1200" dirty="0" smtClean="0">
                <a:solidFill>
                  <a:schemeClr val="tx1"/>
                </a:solidFill>
                <a:latin typeface="+mn-lt"/>
                <a:ea typeface="+mn-ea"/>
                <a:cs typeface="+mn-cs"/>
              </a:rPr>
              <a:t>有一个目录，用于存储</a:t>
            </a:r>
            <a:r>
              <a:rPr lang="en-US" altLang="zh-CN" sz="1000" b="0" i="0" kern="1200" dirty="0" smtClean="0">
                <a:solidFill>
                  <a:schemeClr val="tx1"/>
                </a:solidFill>
                <a:latin typeface="+mn-lt"/>
                <a:ea typeface="+mn-ea"/>
                <a:cs typeface="+mn-cs"/>
              </a:rPr>
              <a:t>log</a:t>
            </a:r>
          </a:p>
          <a:p>
            <a:r>
              <a:rPr lang="en-US" altLang="zh-CN" sz="1000" b="1" i="0" kern="1200" dirty="0" smtClean="0">
                <a:solidFill>
                  <a:schemeClr val="tx1"/>
                </a:solidFill>
                <a:latin typeface="+mn-lt"/>
                <a:ea typeface="+mn-ea"/>
                <a:cs typeface="+mn-cs"/>
              </a:rPr>
              <a:t>3</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a:t>
            </a:r>
            <a:r>
              <a:rPr lang="en-US" altLang="zh-CN" sz="1000" b="1" i="0" kern="1200" dirty="0" smtClean="0">
                <a:solidFill>
                  <a:schemeClr val="tx1"/>
                </a:solidFill>
                <a:latin typeface="+mn-lt"/>
                <a:ea typeface="+mn-ea"/>
                <a:cs typeface="+mn-cs"/>
              </a:rPr>
              <a:t>/archive</a:t>
            </a:r>
            <a:endParaRPr lang="en-US" altLang="zh-CN" sz="1000" b="0" i="0" kern="1200" dirty="0" smtClean="0">
              <a:solidFill>
                <a:schemeClr val="tx1"/>
              </a:solidFill>
              <a:latin typeface="+mn-lt"/>
              <a:ea typeface="+mn-ea"/>
              <a:cs typeface="+mn-cs"/>
            </a:endParaRPr>
          </a:p>
          <a:p>
            <a:r>
              <a:rPr lang="en-US" altLang="zh-CN" sz="1000" b="0" i="0" kern="1200" dirty="0" smtClean="0">
                <a:solidFill>
                  <a:schemeClr val="tx1"/>
                </a:solidFill>
                <a:latin typeface="+mn-lt"/>
                <a:ea typeface="+mn-ea"/>
                <a:cs typeface="+mn-cs"/>
              </a:rPr>
              <a:t>split</a:t>
            </a:r>
            <a:r>
              <a:rPr lang="zh-CN" altLang="en-US" sz="1000" b="0" i="0" kern="1200" dirty="0" smtClean="0">
                <a:solidFill>
                  <a:schemeClr val="tx1"/>
                </a:solidFill>
                <a:latin typeface="+mn-lt"/>
                <a:ea typeface="+mn-ea"/>
                <a:cs typeface="+mn-cs"/>
              </a:rPr>
              <a:t>或者</a:t>
            </a:r>
            <a:r>
              <a:rPr lang="en-US" altLang="zh-CN" sz="1000" b="0" i="0" kern="1200" dirty="0" smtClean="0">
                <a:solidFill>
                  <a:schemeClr val="tx1"/>
                </a:solidFill>
                <a:latin typeface="+mn-lt"/>
                <a:ea typeface="+mn-ea"/>
                <a:cs typeface="+mn-cs"/>
              </a:rPr>
              <a:t>compact</a:t>
            </a:r>
            <a:r>
              <a:rPr lang="zh-CN" altLang="en-US" sz="1000" b="0" i="0" kern="1200" dirty="0" smtClean="0">
                <a:solidFill>
                  <a:schemeClr val="tx1"/>
                </a:solidFill>
                <a:latin typeface="+mn-lt"/>
                <a:ea typeface="+mn-ea"/>
                <a:cs typeface="+mn-cs"/>
              </a:rPr>
              <a:t>时，会将</a:t>
            </a:r>
            <a:r>
              <a:rPr lang="en-US" altLang="zh-CN" sz="1000" b="0" i="0" kern="1200" dirty="0" err="1" smtClean="0">
                <a:solidFill>
                  <a:schemeClr val="tx1"/>
                </a:solidFill>
                <a:latin typeface="+mn-lt"/>
                <a:ea typeface="+mn-ea"/>
                <a:cs typeface="+mn-cs"/>
              </a:rPr>
              <a:t>hfile</a:t>
            </a:r>
            <a:r>
              <a:rPr lang="zh-CN" altLang="en-US" sz="1000" b="0" i="0" kern="1200" dirty="0" smtClean="0">
                <a:solidFill>
                  <a:schemeClr val="tx1"/>
                </a:solidFill>
                <a:latin typeface="+mn-lt"/>
                <a:ea typeface="+mn-ea"/>
                <a:cs typeface="+mn-cs"/>
              </a:rPr>
              <a:t>移动到</a:t>
            </a:r>
            <a:r>
              <a:rPr lang="en-US" altLang="zh-CN" sz="1000" b="0" i="0" kern="1200" dirty="0" smtClean="0">
                <a:solidFill>
                  <a:schemeClr val="tx1"/>
                </a:solidFill>
                <a:latin typeface="+mn-lt"/>
                <a:ea typeface="+mn-ea"/>
                <a:cs typeface="+mn-cs"/>
              </a:rPr>
              <a:t>archive</a:t>
            </a:r>
            <a:r>
              <a:rPr lang="zh-CN" altLang="en-US" sz="1000" b="0" i="0" kern="1200" dirty="0" smtClean="0">
                <a:solidFill>
                  <a:schemeClr val="tx1"/>
                </a:solidFill>
                <a:latin typeface="+mn-lt"/>
                <a:ea typeface="+mn-ea"/>
                <a:cs typeface="+mn-cs"/>
              </a:rPr>
              <a:t>目录下，</a:t>
            </a:r>
            <a:r>
              <a:rPr lang="en-US" altLang="zh-CN" sz="1000" b="0" i="0" kern="1200" dirty="0" smtClean="0">
                <a:solidFill>
                  <a:schemeClr val="tx1"/>
                </a:solidFill>
                <a:latin typeface="+mn-lt"/>
                <a:ea typeface="+mn-ea"/>
                <a:cs typeface="+mn-cs"/>
              </a:rPr>
              <a:t>master</a:t>
            </a:r>
            <a:r>
              <a:rPr lang="zh-CN" altLang="en-US" sz="1000" b="0" i="0" kern="1200" dirty="0" smtClean="0">
                <a:solidFill>
                  <a:schemeClr val="tx1"/>
                </a:solidFill>
                <a:latin typeface="+mn-lt"/>
                <a:ea typeface="+mn-ea"/>
                <a:cs typeface="+mn-cs"/>
              </a:rPr>
              <a:t>会定时清除</a:t>
            </a:r>
            <a:endParaRPr lang="en-US" altLang="zh-CN"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4</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a:t>
            </a:r>
            <a:r>
              <a:rPr lang="en-US" altLang="zh-CN" sz="1000" b="1" i="0" kern="1200" dirty="0" smtClean="0">
                <a:solidFill>
                  <a:schemeClr val="tx1"/>
                </a:solidFill>
                <a:latin typeface="+mn-lt"/>
                <a:ea typeface="+mn-ea"/>
                <a:cs typeface="+mn-cs"/>
              </a:rPr>
              <a:t>/corrupt</a:t>
            </a:r>
            <a:endParaRPr lang="en-US" altLang="zh-CN" sz="1000" b="0" i="0" kern="1200" dirty="0" smtClean="0">
              <a:solidFill>
                <a:schemeClr val="tx1"/>
              </a:solidFill>
              <a:latin typeface="+mn-lt"/>
              <a:ea typeface="+mn-ea"/>
              <a:cs typeface="+mn-cs"/>
            </a:endParaRPr>
          </a:p>
          <a:p>
            <a:r>
              <a:rPr lang="zh-CN" altLang="en-US" sz="1000" b="0" i="0" kern="1200" dirty="0" smtClean="0">
                <a:solidFill>
                  <a:schemeClr val="tx1"/>
                </a:solidFill>
                <a:latin typeface="+mn-lt"/>
                <a:ea typeface="+mn-ea"/>
                <a:cs typeface="+mn-cs"/>
              </a:rPr>
              <a:t>存储</a:t>
            </a:r>
            <a:r>
              <a:rPr lang="en-US" altLang="zh-CN" sz="1000" b="0" i="0" kern="1200" dirty="0" err="1" smtClean="0">
                <a:solidFill>
                  <a:schemeClr val="tx1"/>
                </a:solidFill>
                <a:latin typeface="+mn-lt"/>
                <a:ea typeface="+mn-ea"/>
                <a:cs typeface="+mn-cs"/>
              </a:rPr>
              <a:t>hbase</a:t>
            </a:r>
            <a:r>
              <a:rPr lang="zh-CN" altLang="en-US" sz="1000" b="0" i="0" kern="1200" dirty="0" smtClean="0">
                <a:solidFill>
                  <a:schemeClr val="tx1"/>
                </a:solidFill>
                <a:latin typeface="+mn-lt"/>
                <a:ea typeface="+mn-ea"/>
                <a:cs typeface="+mn-cs"/>
              </a:rPr>
              <a:t>损坏的日志文件</a:t>
            </a:r>
            <a:r>
              <a:rPr lang="en-US" altLang="zh-CN" sz="1000" b="1" i="0" kern="1200" dirty="0" smtClean="0">
                <a:solidFill>
                  <a:schemeClr val="tx1"/>
                </a:solidFill>
                <a:latin typeface="+mn-lt"/>
                <a:ea typeface="+mn-ea"/>
                <a:cs typeface="+mn-cs"/>
              </a:rPr>
              <a:t>.</a:t>
            </a:r>
            <a:endParaRPr lang="zh-CN" altLang="en-US"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5</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a:t>
            </a:r>
            <a:r>
              <a:rPr lang="en-US" altLang="zh-CN" sz="1000" b="1" i="0" kern="1200" dirty="0" smtClean="0">
                <a:solidFill>
                  <a:schemeClr val="tx1"/>
                </a:solidFill>
                <a:latin typeface="+mn-lt"/>
                <a:ea typeface="+mn-ea"/>
                <a:cs typeface="+mn-cs"/>
              </a:rPr>
              <a:t>/data</a:t>
            </a:r>
            <a:endParaRPr lang="en-US" altLang="zh-CN" sz="1000" b="0" i="0" kern="1200" dirty="0" smtClean="0">
              <a:solidFill>
                <a:schemeClr val="tx1"/>
              </a:solidFill>
              <a:latin typeface="+mn-lt"/>
              <a:ea typeface="+mn-ea"/>
              <a:cs typeface="+mn-cs"/>
            </a:endParaRPr>
          </a:p>
          <a:p>
            <a:r>
              <a:rPr lang="zh-CN" altLang="en-US" sz="1000" b="0" i="0" kern="1200" dirty="0" smtClean="0">
                <a:solidFill>
                  <a:schemeClr val="tx1"/>
                </a:solidFill>
                <a:latin typeface="+mn-lt"/>
                <a:ea typeface="+mn-ea"/>
                <a:cs typeface="+mn-cs"/>
              </a:rPr>
              <a:t>这个才是 </a:t>
            </a:r>
            <a:r>
              <a:rPr lang="en-US" altLang="zh-CN" sz="1000" b="0" i="0" kern="1200" dirty="0" err="1" smtClean="0">
                <a:solidFill>
                  <a:schemeClr val="tx1"/>
                </a:solidFill>
                <a:latin typeface="+mn-lt"/>
                <a:ea typeface="+mn-ea"/>
                <a:cs typeface="+mn-cs"/>
              </a:rPr>
              <a:t>hbase</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的核心目录，</a:t>
            </a:r>
            <a:r>
              <a:rPr lang="en-US" altLang="zh-CN" sz="1000" b="0" i="0" kern="1200" dirty="0" smtClean="0">
                <a:solidFill>
                  <a:schemeClr val="tx1"/>
                </a:solidFill>
                <a:latin typeface="+mn-lt"/>
                <a:ea typeface="+mn-ea"/>
                <a:cs typeface="+mn-cs"/>
              </a:rPr>
              <a:t>0.98</a:t>
            </a:r>
            <a:r>
              <a:rPr lang="zh-CN" altLang="en-US" sz="1000" b="0" i="0" kern="1200" dirty="0" smtClean="0">
                <a:solidFill>
                  <a:schemeClr val="tx1"/>
                </a:solidFill>
                <a:latin typeface="+mn-lt"/>
                <a:ea typeface="+mn-ea"/>
                <a:cs typeface="+mn-cs"/>
              </a:rPr>
              <a:t>版本里支持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的概念模型，系统会预置两个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即：</a:t>
            </a:r>
            <a:r>
              <a:rPr lang="en-US" altLang="zh-CN" sz="1000" b="0" i="0" kern="1200" dirty="0" err="1" smtClean="0">
                <a:solidFill>
                  <a:schemeClr val="tx1"/>
                </a:solidFill>
                <a:latin typeface="+mn-lt"/>
                <a:ea typeface="+mn-ea"/>
                <a:cs typeface="+mn-cs"/>
              </a:rPr>
              <a:t>hbase</a:t>
            </a:r>
            <a:r>
              <a:rPr lang="zh-CN" altLang="en-US" sz="1000" b="0" i="0" kern="1200" dirty="0" smtClean="0">
                <a:solidFill>
                  <a:schemeClr val="tx1"/>
                </a:solidFill>
                <a:latin typeface="+mn-lt"/>
                <a:ea typeface="+mn-ea"/>
                <a:cs typeface="+mn-cs"/>
              </a:rPr>
              <a:t>和</a:t>
            </a:r>
            <a:r>
              <a:rPr lang="en-US" altLang="zh-CN" sz="1000" b="0" i="0" kern="1200" dirty="0" smtClean="0">
                <a:solidFill>
                  <a:schemeClr val="tx1"/>
                </a:solidFill>
                <a:latin typeface="+mn-lt"/>
                <a:ea typeface="+mn-ea"/>
                <a:cs typeface="+mn-cs"/>
              </a:rPr>
              <a:t>default</a:t>
            </a:r>
          </a:p>
          <a:p>
            <a:r>
              <a:rPr lang="en-US" altLang="zh-CN" sz="1000" b="1" i="0" kern="1200" dirty="0" smtClean="0">
                <a:solidFill>
                  <a:schemeClr val="tx1"/>
                </a:solidFill>
                <a:latin typeface="+mn-lt"/>
                <a:ea typeface="+mn-ea"/>
                <a:cs typeface="+mn-cs"/>
              </a:rPr>
              <a:t>5.1 /</a:t>
            </a:r>
            <a:r>
              <a:rPr lang="en-US" altLang="zh-CN" sz="1000" b="1" i="0" kern="1200" dirty="0" err="1" smtClean="0">
                <a:solidFill>
                  <a:schemeClr val="tx1"/>
                </a:solidFill>
                <a:latin typeface="+mn-lt"/>
                <a:ea typeface="+mn-ea"/>
                <a:cs typeface="+mn-cs"/>
              </a:rPr>
              <a:t>hbase</a:t>
            </a:r>
            <a:r>
              <a:rPr lang="en-US" altLang="zh-CN" sz="1000" b="1" i="0" kern="1200" dirty="0" smtClean="0">
                <a:solidFill>
                  <a:schemeClr val="tx1"/>
                </a:solidFill>
                <a:latin typeface="+mn-lt"/>
                <a:ea typeface="+mn-ea"/>
                <a:cs typeface="+mn-cs"/>
              </a:rPr>
              <a:t>/data/default</a:t>
            </a:r>
            <a:endParaRPr lang="en-US" altLang="zh-CN" sz="1000" b="0" i="0" kern="1200" dirty="0" smtClean="0">
              <a:solidFill>
                <a:schemeClr val="tx1"/>
              </a:solidFill>
              <a:latin typeface="+mn-lt"/>
              <a:ea typeface="+mn-ea"/>
              <a:cs typeface="+mn-cs"/>
            </a:endParaRPr>
          </a:p>
          <a:p>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这个默认的</a:t>
            </a:r>
            <a:r>
              <a:rPr lang="en-US" altLang="zh-CN" sz="1000" b="0" i="0" kern="1200" dirty="0" smtClean="0">
                <a:solidFill>
                  <a:schemeClr val="tx1"/>
                </a:solidFill>
                <a:latin typeface="+mn-lt"/>
                <a:ea typeface="+mn-ea"/>
                <a:cs typeface="+mn-cs"/>
              </a:rPr>
              <a:t>namespace</a:t>
            </a:r>
            <a:r>
              <a:rPr lang="zh-CN" altLang="en-US" sz="1000" b="0" i="0" kern="1200" dirty="0" smtClean="0">
                <a:solidFill>
                  <a:schemeClr val="tx1"/>
                </a:solidFill>
                <a:latin typeface="+mn-lt"/>
                <a:ea typeface="+mn-ea"/>
                <a:cs typeface="+mn-cs"/>
              </a:rPr>
              <a:t>即没有指定</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的表都将会</a:t>
            </a:r>
            <a:r>
              <a:rPr lang="en-US" altLang="zh-CN" sz="1000" b="0" i="0" kern="1200" dirty="0" smtClean="0">
                <a:solidFill>
                  <a:schemeClr val="tx1"/>
                </a:solidFill>
                <a:latin typeface="+mn-lt"/>
                <a:ea typeface="+mn-ea"/>
                <a:cs typeface="+mn-cs"/>
              </a:rPr>
              <a:t>flush </a:t>
            </a:r>
            <a:r>
              <a:rPr lang="zh-CN" altLang="en-US" sz="1000" b="0" i="0" kern="1200" dirty="0" smtClean="0">
                <a:solidFill>
                  <a:schemeClr val="tx1"/>
                </a:solidFill>
                <a:latin typeface="+mn-lt"/>
                <a:ea typeface="+mn-ea"/>
                <a:cs typeface="+mn-cs"/>
              </a:rPr>
              <a:t>到该目录下面。</a:t>
            </a:r>
          </a:p>
          <a:p>
            <a:r>
              <a:rPr lang="en-US" altLang="zh-CN" sz="1000" b="1" i="0" kern="1200" dirty="0" smtClean="0">
                <a:solidFill>
                  <a:schemeClr val="tx1"/>
                </a:solidFill>
                <a:latin typeface="+mn-lt"/>
                <a:ea typeface="+mn-ea"/>
                <a:cs typeface="+mn-cs"/>
              </a:rPr>
              <a:t>5.2 /</a:t>
            </a:r>
            <a:r>
              <a:rPr lang="en-US" altLang="zh-CN" sz="1000" b="1" i="0" kern="1200" dirty="0" err="1" smtClean="0">
                <a:solidFill>
                  <a:schemeClr val="tx1"/>
                </a:solidFill>
                <a:latin typeface="+mn-lt"/>
                <a:ea typeface="+mn-ea"/>
                <a:cs typeface="+mn-cs"/>
              </a:rPr>
              <a:t>hbase/data/hbase</a:t>
            </a:r>
            <a:endParaRPr lang="en-US" altLang="zh-CN" sz="1000" b="0" i="0" kern="1200" dirty="0" smtClean="0">
              <a:solidFill>
                <a:schemeClr val="tx1"/>
              </a:solidFill>
              <a:latin typeface="+mn-lt"/>
              <a:ea typeface="+mn-ea"/>
              <a:cs typeface="+mn-cs"/>
            </a:endParaRPr>
          </a:p>
          <a:p>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这个</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下面存储了 </a:t>
            </a:r>
            <a:r>
              <a:rPr lang="en-US" altLang="zh-CN" sz="1000" b="0" i="0" kern="1200" dirty="0" err="1" smtClean="0">
                <a:solidFill>
                  <a:schemeClr val="tx1"/>
                </a:solidFill>
                <a:latin typeface="+mn-lt"/>
                <a:ea typeface="+mn-ea"/>
                <a:cs typeface="+mn-cs"/>
              </a:rPr>
              <a:t>HBase</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的 </a:t>
            </a:r>
            <a:r>
              <a:rPr lang="en-US" altLang="zh-CN" sz="1000" b="0" i="0" kern="1200" dirty="0" smtClean="0">
                <a:solidFill>
                  <a:schemeClr val="tx1"/>
                </a:solidFill>
                <a:latin typeface="+mn-lt"/>
                <a:ea typeface="+mn-ea"/>
                <a:cs typeface="+mn-cs"/>
              </a:rPr>
              <a:t>namespace</a:t>
            </a:r>
            <a:r>
              <a:rPr lang="zh-CN" altLang="en-US" sz="1000" b="0" i="0" kern="1200" dirty="0" smtClean="0">
                <a:solidFill>
                  <a:schemeClr val="tx1"/>
                </a:solidFill>
                <a:latin typeface="+mn-lt"/>
                <a:ea typeface="+mn-ea"/>
                <a:cs typeface="+mn-cs"/>
              </a:rPr>
              <a:t>、</a:t>
            </a:r>
            <a:r>
              <a:rPr lang="en-US" altLang="zh-CN" sz="1000" b="0" i="0" kern="1200" dirty="0" smtClean="0">
                <a:solidFill>
                  <a:schemeClr val="tx1"/>
                </a:solidFill>
                <a:latin typeface="+mn-lt"/>
                <a:ea typeface="+mn-ea"/>
                <a:cs typeface="+mn-cs"/>
              </a:rPr>
              <a:t>meta </a:t>
            </a:r>
            <a:r>
              <a:rPr lang="zh-CN" altLang="en-US" sz="1000" b="0" i="0" kern="1200" dirty="0" smtClean="0">
                <a:solidFill>
                  <a:schemeClr val="tx1"/>
                </a:solidFill>
                <a:latin typeface="+mn-lt"/>
                <a:ea typeface="+mn-ea"/>
                <a:cs typeface="+mn-cs"/>
              </a:rPr>
              <a:t>和</a:t>
            </a:r>
            <a:r>
              <a:rPr lang="en-US" altLang="zh-CN" sz="1000" b="0" i="0" kern="1200" dirty="0" err="1" smtClean="0">
                <a:solidFill>
                  <a:schemeClr val="tx1"/>
                </a:solidFill>
                <a:latin typeface="+mn-lt"/>
                <a:ea typeface="+mn-ea"/>
                <a:cs typeface="+mn-cs"/>
              </a:rPr>
              <a:t>acl</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三个表，这里的 </a:t>
            </a:r>
            <a:r>
              <a:rPr lang="en-US" altLang="zh-CN" sz="1000" b="0" i="0" kern="1200" dirty="0" smtClean="0">
                <a:solidFill>
                  <a:schemeClr val="tx1"/>
                </a:solidFill>
                <a:latin typeface="+mn-lt"/>
                <a:ea typeface="+mn-ea"/>
                <a:cs typeface="+mn-cs"/>
              </a:rPr>
              <a:t>meta </a:t>
            </a:r>
            <a:r>
              <a:rPr lang="zh-CN" altLang="en-US" sz="1000" b="0" i="0" kern="1200" dirty="0" smtClean="0">
                <a:solidFill>
                  <a:schemeClr val="tx1"/>
                </a:solidFill>
                <a:latin typeface="+mn-lt"/>
                <a:ea typeface="+mn-ea"/>
                <a:cs typeface="+mn-cs"/>
              </a:rPr>
              <a:t>表跟</a:t>
            </a:r>
            <a:r>
              <a:rPr lang="en-US" altLang="zh-CN" sz="1000" b="0" i="0" kern="1200" dirty="0" smtClean="0">
                <a:solidFill>
                  <a:schemeClr val="tx1"/>
                </a:solidFill>
                <a:latin typeface="+mn-lt"/>
                <a:ea typeface="+mn-ea"/>
                <a:cs typeface="+mn-cs"/>
              </a:rPr>
              <a:t>0.94</a:t>
            </a:r>
            <a:r>
              <a:rPr lang="zh-CN" altLang="en-US" sz="1000" b="0" i="0" kern="1200" dirty="0" smtClean="0">
                <a:solidFill>
                  <a:schemeClr val="tx1"/>
                </a:solidFill>
                <a:latin typeface="+mn-lt"/>
                <a:ea typeface="+mn-ea"/>
                <a:cs typeface="+mn-cs"/>
              </a:rPr>
              <a:t>版本的</a:t>
            </a:r>
            <a:r>
              <a:rPr lang="en-US" altLang="zh-CN" sz="1000" b="0" i="0" kern="1200" dirty="0" smtClean="0">
                <a:solidFill>
                  <a:schemeClr val="tx1"/>
                </a:solidFill>
                <a:latin typeface="+mn-lt"/>
                <a:ea typeface="+mn-ea"/>
                <a:cs typeface="+mn-cs"/>
              </a:rPr>
              <a:t>.META.</a:t>
            </a:r>
            <a:r>
              <a:rPr lang="zh-CN" altLang="en-US" sz="1000" b="0" i="0" kern="1200" dirty="0" smtClean="0">
                <a:solidFill>
                  <a:schemeClr val="tx1"/>
                </a:solidFill>
                <a:latin typeface="+mn-lt"/>
                <a:ea typeface="+mn-ea"/>
                <a:cs typeface="+mn-cs"/>
              </a:rPr>
              <a:t>是一样的，自</a:t>
            </a:r>
            <a:r>
              <a:rPr lang="en-US" altLang="zh-CN" sz="1000" b="0" i="0" kern="1200" dirty="0" smtClean="0">
                <a:solidFill>
                  <a:schemeClr val="tx1"/>
                </a:solidFill>
                <a:latin typeface="+mn-lt"/>
                <a:ea typeface="+mn-ea"/>
                <a:cs typeface="+mn-cs"/>
              </a:rPr>
              <a:t>0.96</a:t>
            </a:r>
            <a:r>
              <a:rPr lang="zh-CN" altLang="en-US" sz="1000" b="0" i="0" kern="1200" dirty="0" smtClean="0">
                <a:solidFill>
                  <a:schemeClr val="tx1"/>
                </a:solidFill>
                <a:latin typeface="+mn-lt"/>
                <a:ea typeface="+mn-ea"/>
                <a:cs typeface="+mn-cs"/>
              </a:rPr>
              <a:t>之后就已经将 </a:t>
            </a:r>
            <a:r>
              <a:rPr lang="en-US" altLang="zh-CN" sz="1000" b="0" i="0" kern="1200" dirty="0" smtClean="0">
                <a:solidFill>
                  <a:schemeClr val="tx1"/>
                </a:solidFill>
                <a:latin typeface="+mn-lt"/>
                <a:ea typeface="+mn-ea"/>
                <a:cs typeface="+mn-cs"/>
              </a:rPr>
              <a:t>ROOT </a:t>
            </a:r>
            <a:r>
              <a:rPr lang="zh-CN" altLang="en-US" sz="1000" b="0" i="0" kern="1200" dirty="0" smtClean="0">
                <a:solidFill>
                  <a:schemeClr val="tx1"/>
                </a:solidFill>
                <a:latin typeface="+mn-lt"/>
                <a:ea typeface="+mn-ea"/>
                <a:cs typeface="+mn-cs"/>
              </a:rPr>
              <a:t>表去掉了，直接从</a:t>
            </a:r>
            <a:r>
              <a:rPr lang="en-US" altLang="zh-CN" sz="1000" b="0" i="0" kern="1200" dirty="0" smtClean="0">
                <a:solidFill>
                  <a:schemeClr val="tx1"/>
                </a:solidFill>
                <a:latin typeface="+mn-lt"/>
                <a:ea typeface="+mn-ea"/>
                <a:cs typeface="+mn-cs"/>
              </a:rPr>
              <a:t>Zookeeper </a:t>
            </a:r>
            <a:r>
              <a:rPr lang="zh-CN" altLang="en-US" sz="1000" b="0" i="0" kern="1200" dirty="0" smtClean="0">
                <a:solidFill>
                  <a:schemeClr val="tx1"/>
                </a:solidFill>
                <a:latin typeface="+mn-lt"/>
                <a:ea typeface="+mn-ea"/>
                <a:cs typeface="+mn-cs"/>
              </a:rPr>
              <a:t>中找到</a:t>
            </a:r>
            <a:r>
              <a:rPr lang="en-US" altLang="zh-CN" sz="1000" b="0" i="0" kern="1200" dirty="0" smtClean="0">
                <a:solidFill>
                  <a:schemeClr val="tx1"/>
                </a:solidFill>
                <a:latin typeface="+mn-lt"/>
                <a:ea typeface="+mn-ea"/>
                <a:cs typeface="+mn-cs"/>
              </a:rPr>
              <a:t>meta </a:t>
            </a:r>
            <a:r>
              <a:rPr lang="zh-CN" altLang="en-US" sz="1000" b="0" i="0" kern="1200" dirty="0" smtClean="0">
                <a:solidFill>
                  <a:schemeClr val="tx1"/>
                </a:solidFill>
                <a:latin typeface="+mn-lt"/>
                <a:ea typeface="+mn-ea"/>
                <a:cs typeface="+mn-cs"/>
              </a:rPr>
              <a:t>表的位置，然后通过 </a:t>
            </a:r>
            <a:r>
              <a:rPr lang="en-US" altLang="zh-CN" sz="1000" b="0" i="0" kern="1200" dirty="0" smtClean="0">
                <a:solidFill>
                  <a:schemeClr val="tx1"/>
                </a:solidFill>
                <a:latin typeface="+mn-lt"/>
                <a:ea typeface="+mn-ea"/>
                <a:cs typeface="+mn-cs"/>
              </a:rPr>
              <a:t>meta </a:t>
            </a:r>
            <a:r>
              <a:rPr lang="zh-CN" altLang="en-US" sz="1000" b="0" i="0" kern="1200" dirty="0" smtClean="0">
                <a:solidFill>
                  <a:schemeClr val="tx1"/>
                </a:solidFill>
                <a:latin typeface="+mn-lt"/>
                <a:ea typeface="+mn-ea"/>
                <a:cs typeface="+mn-cs"/>
              </a:rPr>
              <a:t>表定位到 </a:t>
            </a:r>
            <a:r>
              <a:rPr lang="en-US" altLang="zh-CN" sz="1000" b="0" i="0" kern="1200" dirty="0" smtClean="0">
                <a:solidFill>
                  <a:schemeClr val="tx1"/>
                </a:solidFill>
                <a:latin typeface="+mn-lt"/>
                <a:ea typeface="+mn-ea"/>
                <a:cs typeface="+mn-cs"/>
              </a:rPr>
              <a:t>region</a:t>
            </a:r>
            <a:r>
              <a:rPr lang="zh-CN" altLang="en-US" sz="1000" b="0" i="0" kern="1200" dirty="0" smtClean="0">
                <a:solidFill>
                  <a:schemeClr val="tx1"/>
                </a:solidFill>
                <a:latin typeface="+mn-lt"/>
                <a:ea typeface="+mn-ea"/>
                <a:cs typeface="+mn-cs"/>
              </a:rPr>
              <a:t>。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中存储了 </a:t>
            </a:r>
            <a:r>
              <a:rPr lang="en-US" altLang="zh-CN" sz="1000" b="0" i="0" kern="1200" dirty="0" err="1" smtClean="0">
                <a:solidFill>
                  <a:schemeClr val="tx1"/>
                </a:solidFill>
                <a:latin typeface="+mn-lt"/>
                <a:ea typeface="+mn-ea"/>
                <a:cs typeface="+mn-cs"/>
              </a:rPr>
              <a:t>HBase</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中的所有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信息，包括预置的</a:t>
            </a:r>
            <a:r>
              <a:rPr lang="en-US" altLang="zh-CN" sz="1000" b="0" i="0" kern="1200" dirty="0" err="1" smtClean="0">
                <a:solidFill>
                  <a:schemeClr val="tx1"/>
                </a:solidFill>
                <a:latin typeface="+mn-lt"/>
                <a:ea typeface="+mn-ea"/>
                <a:cs typeface="+mn-cs"/>
              </a:rPr>
              <a:t>hbase</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和 </a:t>
            </a:r>
            <a:r>
              <a:rPr lang="en-US" altLang="zh-CN" sz="1000" b="0" i="0" kern="1200" dirty="0" smtClean="0">
                <a:solidFill>
                  <a:schemeClr val="tx1"/>
                </a:solidFill>
                <a:latin typeface="+mn-lt"/>
                <a:ea typeface="+mn-ea"/>
                <a:cs typeface="+mn-cs"/>
              </a:rPr>
              <a:t>default</a:t>
            </a:r>
            <a:r>
              <a:rPr lang="zh-CN" altLang="en-US" sz="1000" b="0" i="0" kern="1200" dirty="0" smtClean="0">
                <a:solidFill>
                  <a:schemeClr val="tx1"/>
                </a:solidFill>
                <a:latin typeface="+mn-lt"/>
                <a:ea typeface="+mn-ea"/>
                <a:cs typeface="+mn-cs"/>
              </a:rPr>
              <a:t>。</a:t>
            </a:r>
            <a:r>
              <a:rPr lang="en-US" altLang="zh-CN" sz="1000" b="0" i="0" kern="1200" dirty="0" err="1" smtClean="0">
                <a:solidFill>
                  <a:schemeClr val="tx1"/>
                </a:solidFill>
                <a:latin typeface="+mn-lt"/>
                <a:ea typeface="+mn-ea"/>
                <a:cs typeface="+mn-cs"/>
              </a:rPr>
              <a:t>acl</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则是表的用户权限控制。</a:t>
            </a:r>
          </a:p>
          <a:p>
            <a:r>
              <a:rPr lang="zh-CN" altLang="en-US" sz="1000" b="0" i="0" kern="1200" dirty="0" smtClean="0">
                <a:solidFill>
                  <a:schemeClr val="tx1"/>
                </a:solidFill>
                <a:latin typeface="+mn-lt"/>
                <a:ea typeface="+mn-ea"/>
                <a:cs typeface="+mn-cs"/>
              </a:rPr>
              <a:t>     如果自定义一些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的话，就会再</a:t>
            </a:r>
            <a:r>
              <a:rPr lang="en-US" altLang="zh-CN" sz="1000" b="0" i="0" kern="1200" dirty="0" smtClean="0">
                <a:solidFill>
                  <a:schemeClr val="tx1"/>
                </a:solidFill>
                <a:latin typeface="+mn-lt"/>
                <a:ea typeface="+mn-ea"/>
                <a:cs typeface="+mn-cs"/>
              </a:rPr>
              <a:t>/</a:t>
            </a:r>
            <a:r>
              <a:rPr lang="en-US" altLang="zh-CN" sz="1000" b="0" i="0" kern="1200" dirty="0" err="1" smtClean="0">
                <a:solidFill>
                  <a:schemeClr val="tx1"/>
                </a:solidFill>
                <a:latin typeface="+mn-lt"/>
                <a:ea typeface="+mn-ea"/>
                <a:cs typeface="+mn-cs"/>
              </a:rPr>
              <a:t>hbase</a:t>
            </a:r>
            <a:r>
              <a:rPr lang="en-US" altLang="zh-CN" sz="1000" b="0" i="0" kern="1200" dirty="0" smtClean="0">
                <a:solidFill>
                  <a:schemeClr val="tx1"/>
                </a:solidFill>
                <a:latin typeface="+mn-lt"/>
                <a:ea typeface="+mn-ea"/>
                <a:cs typeface="+mn-cs"/>
              </a:rPr>
              <a:t>/data </a:t>
            </a:r>
            <a:r>
              <a:rPr lang="zh-CN" altLang="en-US" sz="1000" b="0" i="0" kern="1200" dirty="0" smtClean="0">
                <a:solidFill>
                  <a:schemeClr val="tx1"/>
                </a:solidFill>
                <a:latin typeface="+mn-lt"/>
                <a:ea typeface="+mn-ea"/>
                <a:cs typeface="+mn-cs"/>
              </a:rPr>
              <a:t>目录下新建一个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文件夹，该 </a:t>
            </a:r>
            <a:r>
              <a:rPr lang="en-US" altLang="zh-CN" sz="1000" b="0" i="0" kern="1200" dirty="0" smtClean="0">
                <a:solidFill>
                  <a:schemeClr val="tx1"/>
                </a:solidFill>
                <a:latin typeface="+mn-lt"/>
                <a:ea typeface="+mn-ea"/>
                <a:cs typeface="+mn-cs"/>
              </a:rPr>
              <a:t>namespace </a:t>
            </a:r>
            <a:r>
              <a:rPr lang="zh-CN" altLang="en-US" sz="1000" b="0" i="0" kern="1200" dirty="0" smtClean="0">
                <a:solidFill>
                  <a:schemeClr val="tx1"/>
                </a:solidFill>
                <a:latin typeface="+mn-lt"/>
                <a:ea typeface="+mn-ea"/>
                <a:cs typeface="+mn-cs"/>
              </a:rPr>
              <a:t>下的表都将 </a:t>
            </a:r>
            <a:r>
              <a:rPr lang="en-US" altLang="zh-CN" sz="1000" b="0" i="0" kern="1200" dirty="0" smtClean="0">
                <a:solidFill>
                  <a:schemeClr val="tx1"/>
                </a:solidFill>
                <a:latin typeface="+mn-lt"/>
                <a:ea typeface="+mn-ea"/>
                <a:cs typeface="+mn-cs"/>
              </a:rPr>
              <a:t>flush </a:t>
            </a:r>
            <a:r>
              <a:rPr lang="zh-CN" altLang="en-US" sz="1000" b="0" i="0" kern="1200" dirty="0" smtClean="0">
                <a:solidFill>
                  <a:schemeClr val="tx1"/>
                </a:solidFill>
                <a:latin typeface="+mn-lt"/>
                <a:ea typeface="+mn-ea"/>
                <a:cs typeface="+mn-cs"/>
              </a:rPr>
              <a:t>到该目录下。</a:t>
            </a:r>
          </a:p>
          <a:p>
            <a:r>
              <a:rPr lang="en-US" altLang="zh-CN" sz="1000" b="1" i="0" kern="1200" dirty="0" smtClean="0">
                <a:solidFill>
                  <a:schemeClr val="tx1"/>
                </a:solidFill>
                <a:latin typeface="+mn-lt"/>
                <a:ea typeface="+mn-ea"/>
                <a:cs typeface="+mn-cs"/>
              </a:rPr>
              <a:t>6</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hbase/hbase.id</a:t>
            </a:r>
            <a:endParaRPr lang="en-US" altLang="zh-CN"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它是一个文件，存储集群唯一的 </a:t>
            </a:r>
            <a:r>
              <a:rPr lang="en-US" altLang="zh-CN" sz="1000" b="0" i="0" kern="1200" dirty="0" smtClean="0">
                <a:solidFill>
                  <a:schemeClr val="tx1"/>
                </a:solidFill>
                <a:latin typeface="+mn-lt"/>
                <a:ea typeface="+mn-ea"/>
                <a:cs typeface="+mn-cs"/>
              </a:rPr>
              <a:t>cluster id </a:t>
            </a:r>
            <a:r>
              <a:rPr lang="zh-CN" altLang="en-US" sz="1000" b="0" i="0" kern="1200" dirty="0" smtClean="0">
                <a:solidFill>
                  <a:schemeClr val="tx1"/>
                </a:solidFill>
                <a:latin typeface="+mn-lt"/>
                <a:ea typeface="+mn-ea"/>
                <a:cs typeface="+mn-cs"/>
              </a:rPr>
              <a:t>号，是一个 </a:t>
            </a:r>
            <a:r>
              <a:rPr lang="en-US" altLang="zh-CN" sz="1000" b="0" i="0" kern="1200" dirty="0" err="1" smtClean="0">
                <a:solidFill>
                  <a:schemeClr val="tx1"/>
                </a:solidFill>
                <a:latin typeface="+mn-lt"/>
                <a:ea typeface="+mn-ea"/>
                <a:cs typeface="+mn-cs"/>
              </a:rPr>
              <a:t>uuid</a:t>
            </a:r>
            <a:r>
              <a:rPr lang="zh-CN" altLang="en-US" sz="1000" b="1" i="0" kern="1200" dirty="0" smtClean="0">
                <a:solidFill>
                  <a:schemeClr val="tx1"/>
                </a:solidFill>
                <a:latin typeface="+mn-lt"/>
                <a:ea typeface="+mn-ea"/>
                <a:cs typeface="+mn-cs"/>
              </a:rPr>
              <a:t>。</a:t>
            </a:r>
            <a:endParaRPr lang="en-US" altLang="zh-CN"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7</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hbase/hbase.version</a:t>
            </a:r>
            <a:endParaRPr lang="en-US" altLang="zh-CN"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同样也是一个文件，存储集群的版本号，貌似是加密的，看不到，只能通过</a:t>
            </a:r>
            <a:r>
              <a:rPr lang="en-US" altLang="zh-CN" sz="1000" b="0" i="0" kern="1200" dirty="0" smtClean="0">
                <a:solidFill>
                  <a:schemeClr val="tx1"/>
                </a:solidFill>
                <a:latin typeface="+mn-lt"/>
                <a:ea typeface="+mn-ea"/>
                <a:cs typeface="+mn-cs"/>
              </a:rPr>
              <a:t>web-</a:t>
            </a:r>
            <a:r>
              <a:rPr lang="en-US" altLang="zh-CN" sz="1000" b="0" i="0" kern="1200" dirty="0" err="1" smtClean="0">
                <a:solidFill>
                  <a:schemeClr val="tx1"/>
                </a:solidFill>
                <a:latin typeface="+mn-lt"/>
                <a:ea typeface="+mn-ea"/>
                <a:cs typeface="+mn-cs"/>
              </a:rPr>
              <a:t>ui</a:t>
            </a:r>
            <a:r>
              <a:rPr lang="en-US" altLang="zh-CN" sz="1000" b="0" i="0" kern="1200" dirty="0" smtClean="0">
                <a:solidFill>
                  <a:schemeClr val="tx1"/>
                </a:solidFill>
                <a:latin typeface="+mn-lt"/>
                <a:ea typeface="+mn-ea"/>
                <a:cs typeface="+mn-cs"/>
              </a:rPr>
              <a:t> </a:t>
            </a:r>
            <a:r>
              <a:rPr lang="zh-CN" altLang="en-US" sz="1000" b="0" i="0" kern="1200" dirty="0" smtClean="0">
                <a:solidFill>
                  <a:schemeClr val="tx1"/>
                </a:solidFill>
                <a:latin typeface="+mn-lt"/>
                <a:ea typeface="+mn-ea"/>
                <a:cs typeface="+mn-cs"/>
              </a:rPr>
              <a:t>才能正确显示出来</a:t>
            </a:r>
            <a:r>
              <a:rPr lang="zh-CN" altLang="en-US" sz="1000" b="1" i="0" kern="1200" dirty="0" smtClean="0">
                <a:solidFill>
                  <a:schemeClr val="tx1"/>
                </a:solidFill>
                <a:latin typeface="+mn-lt"/>
                <a:ea typeface="+mn-ea"/>
                <a:cs typeface="+mn-cs"/>
              </a:rPr>
              <a:t>。</a:t>
            </a:r>
            <a:endParaRPr lang="zh-CN" altLang="en-US" sz="1000" b="0" i="0" kern="1200" dirty="0" smtClean="0">
              <a:solidFill>
                <a:schemeClr val="tx1"/>
              </a:solidFill>
              <a:latin typeface="+mn-lt"/>
              <a:ea typeface="+mn-ea"/>
              <a:cs typeface="+mn-cs"/>
            </a:endParaRPr>
          </a:p>
          <a:p>
            <a:r>
              <a:rPr lang="en-US" altLang="zh-CN" sz="1000" b="1" i="0" kern="1200" dirty="0" smtClean="0">
                <a:solidFill>
                  <a:schemeClr val="tx1"/>
                </a:solidFill>
                <a:latin typeface="+mn-lt"/>
                <a:ea typeface="+mn-ea"/>
                <a:cs typeface="+mn-cs"/>
              </a:rPr>
              <a:t>8</a:t>
            </a:r>
            <a:r>
              <a:rPr lang="zh-CN" altLang="en-US" sz="1000" b="1" i="0" kern="1200" dirty="0" smtClean="0">
                <a:solidFill>
                  <a:schemeClr val="tx1"/>
                </a:solidFill>
                <a:latin typeface="+mn-lt"/>
                <a:ea typeface="+mn-ea"/>
                <a:cs typeface="+mn-cs"/>
              </a:rPr>
              <a:t>、</a:t>
            </a:r>
            <a:r>
              <a:rPr lang="en-US" altLang="zh-CN" sz="1000" b="1" i="0" kern="1200" dirty="0" smtClean="0">
                <a:solidFill>
                  <a:schemeClr val="tx1"/>
                </a:solidFill>
                <a:latin typeface="+mn-lt"/>
                <a:ea typeface="+mn-ea"/>
                <a:cs typeface="+mn-cs"/>
              </a:rPr>
              <a:t>/</a:t>
            </a:r>
            <a:r>
              <a:rPr lang="en-US" altLang="zh-CN" sz="1000" b="1" i="0" kern="1200" dirty="0" err="1" smtClean="0">
                <a:solidFill>
                  <a:schemeClr val="tx1"/>
                </a:solidFill>
                <a:latin typeface="+mn-lt"/>
                <a:ea typeface="+mn-ea"/>
                <a:cs typeface="+mn-cs"/>
              </a:rPr>
              <a:t>hbase/oldWALs</a:t>
            </a:r>
            <a:endParaRPr lang="en-US" altLang="zh-CN" sz="1000" b="0" i="0" kern="1200" dirty="0" smtClean="0">
              <a:solidFill>
                <a:schemeClr val="tx1"/>
              </a:solidFill>
              <a:latin typeface="+mn-lt"/>
              <a:ea typeface="+mn-ea"/>
              <a:cs typeface="+mn-cs"/>
            </a:endParaRPr>
          </a:p>
          <a:p>
            <a:r>
              <a:rPr lang="zh-CN" altLang="en-US" sz="1000" b="0" i="0" kern="1200" dirty="0" smtClean="0">
                <a:solidFill>
                  <a:schemeClr val="tx1"/>
                </a:solidFill>
                <a:latin typeface="+mn-lt"/>
                <a:ea typeface="+mn-ea"/>
                <a:cs typeface="+mn-cs"/>
              </a:rPr>
              <a:t>当</a:t>
            </a:r>
            <a:r>
              <a:rPr lang="en-US" altLang="zh-CN" sz="1000" b="0" i="0" kern="1200" dirty="0" err="1" smtClean="0">
                <a:solidFill>
                  <a:schemeClr val="tx1"/>
                </a:solidFill>
                <a:latin typeface="+mn-lt"/>
                <a:ea typeface="+mn-ea"/>
                <a:cs typeface="+mn-cs"/>
              </a:rPr>
              <a:t>wal</a:t>
            </a:r>
            <a:r>
              <a:rPr lang="zh-CN" altLang="en-US" sz="1000" b="0" i="0" kern="1200" dirty="0" smtClean="0">
                <a:solidFill>
                  <a:schemeClr val="tx1"/>
                </a:solidFill>
                <a:latin typeface="+mn-lt"/>
                <a:ea typeface="+mn-ea"/>
                <a:cs typeface="+mn-cs"/>
              </a:rPr>
              <a:t>中</a:t>
            </a:r>
            <a:r>
              <a:rPr lang="en-US" altLang="zh-CN" sz="1000" b="0" i="0" kern="1200" dirty="0" smtClean="0">
                <a:solidFill>
                  <a:schemeClr val="tx1"/>
                </a:solidFill>
                <a:latin typeface="+mn-lt"/>
                <a:ea typeface="+mn-ea"/>
                <a:cs typeface="+mn-cs"/>
              </a:rPr>
              <a:t>log</a:t>
            </a:r>
            <a:r>
              <a:rPr lang="zh-CN" altLang="en-US" sz="1000" b="0" i="0" kern="1200" dirty="0" smtClean="0">
                <a:solidFill>
                  <a:schemeClr val="tx1"/>
                </a:solidFill>
                <a:latin typeface="+mn-lt"/>
                <a:ea typeface="+mn-ea"/>
                <a:cs typeface="+mn-cs"/>
              </a:rPr>
              <a:t>无用后，转移到</a:t>
            </a:r>
            <a:r>
              <a:rPr lang="en-US" altLang="zh-CN" sz="1000" b="0" i="0" kern="1200" dirty="0" err="1" smtClean="0">
                <a:solidFill>
                  <a:schemeClr val="tx1"/>
                </a:solidFill>
                <a:latin typeface="+mn-lt"/>
                <a:ea typeface="+mn-ea"/>
                <a:cs typeface="+mn-cs"/>
              </a:rPr>
              <a:t>oldwal</a:t>
            </a:r>
            <a:r>
              <a:rPr lang="zh-CN" altLang="en-US" sz="1000" b="0" i="0" kern="1200" dirty="0" smtClean="0">
                <a:solidFill>
                  <a:schemeClr val="tx1"/>
                </a:solidFill>
                <a:latin typeface="+mn-lt"/>
                <a:ea typeface="+mn-ea"/>
                <a:cs typeface="+mn-cs"/>
              </a:rPr>
              <a:t>中！</a:t>
            </a:r>
          </a:p>
          <a:p>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8</a:t>
            </a:fld>
            <a:endParaRPr lang="zh-CN" altLang="en-US"/>
          </a:p>
        </p:txBody>
      </p:sp>
    </p:spTree>
    <p:extLst>
      <p:ext uri="{BB962C8B-B14F-4D97-AF65-F5344CB8AC3E}">
        <p14:creationId xmlns="" xmlns:p14="http://schemas.microsoft.com/office/powerpoint/2010/main" val="932397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1.regionName</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regionId</a:t>
            </a:r>
            <a:r>
              <a:rPr lang="zh-CN" altLang="en-US" sz="1200" b="0" i="0" kern="1200" dirty="0" smtClean="0">
                <a:solidFill>
                  <a:schemeClr val="tx1"/>
                </a:solidFill>
                <a:effectLst/>
                <a:latin typeface="+mn-lt"/>
                <a:ea typeface="+mn-ea"/>
                <a:cs typeface="+mn-cs"/>
              </a:rPr>
              <a:t>的区别。</a:t>
            </a:r>
            <a:endParaRPr lang="zh-CN" altLang="en-US"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2318F09-5854-43D5-BC8D-088631B89FE4}" type="slidenum">
              <a:rPr lang="zh-CN" altLang="en-US" smtClean="0"/>
              <a:pPr/>
              <a:t>9</a:t>
            </a:fld>
            <a:endParaRPr lang="zh-CN" altLang="en-US"/>
          </a:p>
        </p:txBody>
      </p:sp>
    </p:spTree>
    <p:extLst>
      <p:ext uri="{BB962C8B-B14F-4D97-AF65-F5344CB8AC3E}">
        <p14:creationId xmlns="" xmlns:p14="http://schemas.microsoft.com/office/powerpoint/2010/main" val="932397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2017/10/22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 xmlns:p14="http://schemas.microsoft.com/office/powerpoint/2010/main" val="793179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2017/10/22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 xmlns:p14="http://schemas.microsoft.com/office/powerpoint/2010/main" val="2878664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92903" y="274639"/>
            <a:ext cx="3658553"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3012" y="274639"/>
            <a:ext cx="10776639"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2017/10/22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 xmlns:p14="http://schemas.microsoft.com/office/powerpoint/2010/main" val="1558135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2017/10/22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 xmlns:p14="http://schemas.microsoft.com/office/powerpoint/2010/main" val="370942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D6B058F-3419-4783-A32B-A7489A7A2485}" type="datetimeFigureOut">
              <a:rPr lang="zh-CN" altLang="en-US" smtClean="0"/>
              <a:pPr/>
              <a:t>2017/10/22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 xmlns:p14="http://schemas.microsoft.com/office/powerpoint/2010/main" val="3750584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3012" y="1600201"/>
            <a:ext cx="721759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8233862" y="1600201"/>
            <a:ext cx="721759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D6B058F-3419-4783-A32B-A7489A7A2485}" type="datetimeFigureOut">
              <a:rPr lang="zh-CN" altLang="en-US" smtClean="0"/>
              <a:pPr/>
              <a:t>2017/10/22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 xmlns:p14="http://schemas.microsoft.com/office/powerpoint/2010/main" val="212323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638"/>
            <a:ext cx="10975658"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D6B058F-3419-4783-A32B-A7489A7A2485}" type="datetimeFigureOut">
              <a:rPr lang="zh-CN" altLang="en-US" smtClean="0"/>
              <a:pPr/>
              <a:t>2017/10/22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 xmlns:p14="http://schemas.microsoft.com/office/powerpoint/2010/main" val="202885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D6B058F-3419-4783-A32B-A7489A7A2485}" type="datetimeFigureOut">
              <a:rPr lang="zh-CN" altLang="en-US" smtClean="0"/>
              <a:pPr/>
              <a:t>2017/10/22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 xmlns:p14="http://schemas.microsoft.com/office/powerpoint/2010/main" val="255527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6B058F-3419-4783-A32B-A7489A7A2485}" type="datetimeFigureOut">
              <a:rPr lang="zh-CN" altLang="en-US" smtClean="0"/>
              <a:pPr/>
              <a:t>2017/10/22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 xmlns:p14="http://schemas.microsoft.com/office/powerpoint/2010/main" val="362797757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D6B058F-3419-4783-A32B-A7489A7A2485}" type="datetimeFigureOut">
              <a:rPr lang="zh-CN" altLang="en-US" smtClean="0"/>
              <a:pPr/>
              <a:t>2017/10/22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 xmlns:p14="http://schemas.microsoft.com/office/powerpoint/2010/main" val="3717586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340"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D6B058F-3419-4783-A32B-A7489A7A2485}" type="datetimeFigureOut">
              <a:rPr lang="zh-CN" altLang="en-US" smtClean="0"/>
              <a:pPr/>
              <a:t>2017/10/22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43D999-5E8C-487F-9530-973DA5E47562}" type="slidenum">
              <a:rPr lang="zh-CN" altLang="en-US" smtClean="0"/>
              <a:pPr/>
              <a:t>‹#›</a:t>
            </a:fld>
            <a:endParaRPr lang="zh-CN" altLang="en-US"/>
          </a:p>
        </p:txBody>
      </p:sp>
    </p:spTree>
    <p:extLst>
      <p:ext uri="{BB962C8B-B14F-4D97-AF65-F5344CB8AC3E}">
        <p14:creationId xmlns="" xmlns:p14="http://schemas.microsoft.com/office/powerpoint/2010/main" val="682832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6B058F-3419-4783-A32B-A7489A7A2485}" type="datetimeFigureOut">
              <a:rPr lang="zh-CN" altLang="en-US" smtClean="0"/>
              <a:pPr/>
              <a:t>2017/10/22</a:t>
            </a:fld>
            <a:endParaRPr lang="zh-CN" altLang="en-US"/>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43D999-5E8C-487F-9530-973DA5E47562}" type="slidenum">
              <a:rPr lang="zh-CN" altLang="en-US" smtClean="0"/>
              <a:pPr/>
              <a:t>‹#›</a:t>
            </a:fld>
            <a:endParaRPr lang="zh-CN" altLang="en-US"/>
          </a:p>
        </p:txBody>
      </p:sp>
    </p:spTree>
    <p:extLst>
      <p:ext uri="{BB962C8B-B14F-4D97-AF65-F5344CB8AC3E}">
        <p14:creationId xmlns="" xmlns:p14="http://schemas.microsoft.com/office/powerpoint/2010/main" val="3744109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993131" y="2348880"/>
            <a:ext cx="8016818" cy="792027"/>
            <a:chOff x="1852112" y="3100255"/>
            <a:chExt cx="5816232" cy="574619"/>
          </a:xfrm>
        </p:grpSpPr>
        <p:sp>
          <p:nvSpPr>
            <p:cNvPr id="225" name="圆角矩形 224"/>
            <p:cNvSpPr/>
            <p:nvPr/>
          </p:nvSpPr>
          <p:spPr>
            <a:xfrm>
              <a:off x="2012545" y="3147814"/>
              <a:ext cx="5655799" cy="504056"/>
            </a:xfrm>
            <a:prstGeom prst="roundRect">
              <a:avLst>
                <a:gd name="adj" fmla="val 42270"/>
              </a:avLst>
            </a:prstGeom>
            <a:solidFill>
              <a:schemeClr val="bg1">
                <a:lumMod val="85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TextBox 103"/>
            <p:cNvSpPr txBox="1"/>
            <p:nvPr/>
          </p:nvSpPr>
          <p:spPr>
            <a:xfrm>
              <a:off x="3837311" y="3187713"/>
              <a:ext cx="2214556" cy="424257"/>
            </a:xfrm>
            <a:prstGeom prst="rect">
              <a:avLst/>
            </a:prstGeom>
            <a:noFill/>
          </p:spPr>
          <p:txBody>
            <a:bodyPr wrap="none" rtlCol="0">
              <a:spAutoFit/>
            </a:bodyPr>
            <a:lstStyle/>
            <a:p>
              <a:pPr algn="ctr"/>
              <a:r>
                <a:rPr lang="en-US" altLang="zh-CN" sz="3200" dirty="0" err="1" smtClean="0">
                  <a:solidFill>
                    <a:schemeClr val="tx1">
                      <a:lumMod val="65000"/>
                      <a:lumOff val="35000"/>
                    </a:schemeClr>
                  </a:solidFill>
                  <a:latin typeface="微软雅黑" pitchFamily="34" charset="-122"/>
                  <a:ea typeface="微软雅黑" pitchFamily="34" charset="-122"/>
                </a:rPr>
                <a:t>HBase</a:t>
              </a:r>
              <a:r>
                <a:rPr lang="zh-CN" altLang="en-US" sz="3200" dirty="0" smtClean="0">
                  <a:solidFill>
                    <a:schemeClr val="tx1">
                      <a:lumMod val="65000"/>
                      <a:lumOff val="35000"/>
                    </a:schemeClr>
                  </a:solidFill>
                  <a:latin typeface="微软雅黑" pitchFamily="34" charset="-122"/>
                  <a:ea typeface="微软雅黑" pitchFamily="34" charset="-122"/>
                </a:rPr>
                <a:t>技术分享</a:t>
              </a:r>
              <a:endParaRPr lang="zh-CN" altLang="en-US" sz="3200" dirty="0">
                <a:solidFill>
                  <a:schemeClr val="tx1">
                    <a:lumMod val="65000"/>
                    <a:lumOff val="35000"/>
                  </a:schemeClr>
                </a:solidFill>
                <a:latin typeface="微软雅黑" pitchFamily="34" charset="-122"/>
                <a:ea typeface="微软雅黑" pitchFamily="34" charset="-122"/>
              </a:endParaRPr>
            </a:p>
          </p:txBody>
        </p:sp>
        <p:sp>
          <p:nvSpPr>
            <p:cNvPr id="228" name="圆角矩形 227"/>
            <p:cNvSpPr/>
            <p:nvPr/>
          </p:nvSpPr>
          <p:spPr>
            <a:xfrm>
              <a:off x="1852112" y="3100255"/>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30" name="矩形 29"/>
          <p:cNvSpPr/>
          <p:nvPr/>
        </p:nvSpPr>
        <p:spPr>
          <a:xfrm>
            <a:off x="11292252" y="13961"/>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模板下载：</a:t>
            </a:r>
            <a:r>
              <a:rPr kumimoji="0" lang="en-US" altLang="zh-CN" sz="100" b="0" i="0" u="none" strike="noStrike" kern="0" cap="none" spc="0" normalizeH="0" baseline="0" noProof="0" dirty="0">
                <a:ln>
                  <a:noFill/>
                </a:ln>
                <a:solidFill>
                  <a:schemeClr val="bg2"/>
                </a:solidFill>
                <a:effectLst/>
                <a:uLnTx/>
                <a:uFillTx/>
              </a:rPr>
              <a:t>www.1ppt.com/moban/     </a:t>
            </a:r>
            <a:r>
              <a:rPr kumimoji="0" lang="zh-CN" altLang="en-US" sz="100" b="0" i="0" u="none" strike="noStrike" kern="0" cap="none" spc="0" normalizeH="0" baseline="0" noProof="0" dirty="0">
                <a:ln>
                  <a:noFill/>
                </a:ln>
                <a:solidFill>
                  <a:schemeClr val="bg2"/>
                </a:solidFill>
                <a:effectLst/>
                <a:uLnTx/>
                <a:uFillTx/>
              </a:rPr>
              <a:t>行业</a:t>
            </a: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模板：</a:t>
            </a:r>
            <a:r>
              <a:rPr kumimoji="0" lang="en-US" altLang="zh-CN" sz="100" b="0" i="0" u="none" strike="noStrike" kern="0" cap="none" spc="0" normalizeH="0" baseline="0" noProof="0" dirty="0">
                <a:ln>
                  <a:noFill/>
                </a:ln>
                <a:solidFill>
                  <a:schemeClr val="bg2"/>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节日</a:t>
            </a: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模板：</a:t>
            </a:r>
            <a:r>
              <a:rPr kumimoji="0" lang="en-US" altLang="zh-CN" sz="100" b="0" i="0" u="none" strike="noStrike" kern="0" cap="none" spc="0" normalizeH="0" baseline="0" noProof="0" dirty="0">
                <a:ln>
                  <a:noFill/>
                </a:ln>
                <a:solidFill>
                  <a:schemeClr val="bg2"/>
                </a:solidFill>
                <a:effectLst/>
                <a:uLnTx/>
                <a:uFillTx/>
              </a:rPr>
              <a:t>www.1ppt.com/jieri/           PPT</a:t>
            </a:r>
            <a:r>
              <a:rPr kumimoji="0" lang="zh-CN" altLang="en-US" sz="100" b="0" i="0" u="none" strike="noStrike" kern="0" cap="none" spc="0" normalizeH="0" baseline="0" noProof="0" dirty="0">
                <a:ln>
                  <a:noFill/>
                </a:ln>
                <a:solidFill>
                  <a:schemeClr val="bg2"/>
                </a:solidFill>
                <a:effectLst/>
                <a:uLnTx/>
                <a:uFillTx/>
              </a:rPr>
              <a:t>素材下载：</a:t>
            </a:r>
            <a:r>
              <a:rPr kumimoji="0" lang="en-US" altLang="zh-CN" sz="100" b="0" i="0" u="none" strike="noStrike" kern="0" cap="none" spc="0" normalizeH="0" baseline="0" noProof="0" dirty="0">
                <a:ln>
                  <a:noFill/>
                </a:ln>
                <a:solidFill>
                  <a:schemeClr val="bg2"/>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背景图片：</a:t>
            </a:r>
            <a:r>
              <a:rPr kumimoji="0" lang="en-US" altLang="zh-CN" sz="100" b="0" i="0" u="none" strike="noStrike" kern="0" cap="none" spc="0" normalizeH="0" baseline="0" noProof="0" dirty="0">
                <a:ln>
                  <a:noFill/>
                </a:ln>
                <a:solidFill>
                  <a:schemeClr val="bg2"/>
                </a:solidFill>
                <a:effectLst/>
                <a:uLnTx/>
                <a:uFillTx/>
              </a:rPr>
              <a:t>www.1ppt.com/beijing/      PPT</a:t>
            </a:r>
            <a:r>
              <a:rPr kumimoji="0" lang="zh-CN" altLang="en-US" sz="100" b="0" i="0" u="none" strike="noStrike" kern="0" cap="none" spc="0" normalizeH="0" baseline="0" noProof="0" dirty="0">
                <a:ln>
                  <a:noFill/>
                </a:ln>
                <a:solidFill>
                  <a:schemeClr val="bg2"/>
                </a:solidFill>
                <a:effectLst/>
                <a:uLnTx/>
                <a:uFillTx/>
              </a:rPr>
              <a:t>图表下载：</a:t>
            </a:r>
            <a:r>
              <a:rPr kumimoji="0" lang="en-US" altLang="zh-CN" sz="100" b="0" i="0" u="none" strike="noStrike" kern="0" cap="none" spc="0" normalizeH="0" baseline="0" noProof="0" dirty="0">
                <a:ln>
                  <a:noFill/>
                </a:ln>
                <a:solidFill>
                  <a:schemeClr val="bg2"/>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优秀</a:t>
            </a: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下载：</a:t>
            </a:r>
            <a:r>
              <a:rPr kumimoji="0" lang="en-US" altLang="zh-CN" sz="100" b="0" i="0" u="none" strike="noStrike" kern="0" cap="none" spc="0" normalizeH="0" baseline="0" noProof="0" dirty="0">
                <a:ln>
                  <a:noFill/>
                </a:ln>
                <a:solidFill>
                  <a:schemeClr val="bg2"/>
                </a:solidFill>
                <a:effectLst/>
                <a:uLnTx/>
                <a:uFillTx/>
              </a:rPr>
              <a:t>www.1ppt.com/xiazai/        PPT</a:t>
            </a:r>
            <a:r>
              <a:rPr kumimoji="0" lang="zh-CN" altLang="en-US" sz="100" b="0" i="0" u="none" strike="noStrike" kern="0" cap="none" spc="0" normalizeH="0" baseline="0" noProof="0" dirty="0">
                <a:ln>
                  <a:noFill/>
                </a:ln>
                <a:solidFill>
                  <a:schemeClr val="bg2"/>
                </a:solidFill>
                <a:effectLst/>
                <a:uLnTx/>
                <a:uFillTx/>
              </a:rPr>
              <a:t>教程： </a:t>
            </a:r>
            <a:r>
              <a:rPr kumimoji="0" lang="en-US" altLang="zh-CN" sz="100" b="0" i="0" u="none" strike="noStrike" kern="0" cap="none" spc="0" normalizeH="0" baseline="0" noProof="0" dirty="0">
                <a:ln>
                  <a:noFill/>
                </a:ln>
                <a:solidFill>
                  <a:schemeClr val="bg2"/>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Word</a:t>
            </a:r>
            <a:r>
              <a:rPr kumimoji="0" lang="zh-CN" altLang="en-US" sz="100" b="0" i="0" u="none" strike="noStrike" kern="0" cap="none" spc="0" normalizeH="0" baseline="0" noProof="0" dirty="0">
                <a:ln>
                  <a:noFill/>
                </a:ln>
                <a:solidFill>
                  <a:schemeClr val="bg2"/>
                </a:solidFill>
                <a:effectLst/>
                <a:uLnTx/>
                <a:uFillTx/>
              </a:rPr>
              <a:t>教程： </a:t>
            </a:r>
            <a:r>
              <a:rPr kumimoji="0" lang="en-US" altLang="zh-CN" sz="100" b="0" i="0" u="none" strike="noStrike" kern="0" cap="none" spc="0" normalizeH="0" baseline="0" noProof="0" dirty="0">
                <a:ln>
                  <a:noFill/>
                </a:ln>
                <a:solidFill>
                  <a:schemeClr val="bg2"/>
                </a:solidFill>
                <a:effectLst/>
                <a:uLnTx/>
                <a:uFillTx/>
              </a:rPr>
              <a:t>www.1ppt.com/word/              Excel</a:t>
            </a:r>
            <a:r>
              <a:rPr kumimoji="0" lang="zh-CN" altLang="en-US" sz="100" b="0" i="0" u="none" strike="noStrike" kern="0" cap="none" spc="0" normalizeH="0" baseline="0" noProof="0" dirty="0">
                <a:ln>
                  <a:noFill/>
                </a:ln>
                <a:solidFill>
                  <a:schemeClr val="bg2"/>
                </a:solidFill>
                <a:effectLst/>
                <a:uLnTx/>
                <a:uFillTx/>
              </a:rPr>
              <a:t>教程：</a:t>
            </a:r>
            <a:r>
              <a:rPr kumimoji="0" lang="en-US" altLang="zh-CN" sz="100" b="0" i="0" u="none" strike="noStrike" kern="0" cap="none" spc="0" normalizeH="0" baseline="0" noProof="0" dirty="0">
                <a:ln>
                  <a:noFill/>
                </a:ln>
                <a:solidFill>
                  <a:schemeClr val="bg2"/>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资料下载：</a:t>
            </a:r>
            <a:r>
              <a:rPr kumimoji="0" lang="en-US" altLang="zh-CN" sz="100" b="0" i="0" u="none" strike="noStrike" kern="0" cap="none" spc="0" normalizeH="0" baseline="0" noProof="0" dirty="0">
                <a:ln>
                  <a:noFill/>
                </a:ln>
                <a:solidFill>
                  <a:schemeClr val="bg2"/>
                </a:solidFill>
                <a:effectLst/>
                <a:uLnTx/>
                <a:uFillTx/>
              </a:rPr>
              <a:t>www.1ppt.com/ziliao/                PPT</a:t>
            </a:r>
            <a:r>
              <a:rPr kumimoji="0" lang="zh-CN" altLang="en-US" sz="100" b="0" i="0" u="none" strike="noStrike" kern="0" cap="none" spc="0" normalizeH="0" baseline="0" noProof="0" dirty="0">
                <a:ln>
                  <a:noFill/>
                </a:ln>
                <a:solidFill>
                  <a:schemeClr val="bg2"/>
                </a:solidFill>
                <a:effectLst/>
                <a:uLnTx/>
                <a:uFillTx/>
              </a:rPr>
              <a:t>课件下载：</a:t>
            </a:r>
            <a:r>
              <a:rPr kumimoji="0" lang="en-US" altLang="zh-CN" sz="100" b="0" i="0" u="none" strike="noStrike" kern="0" cap="none" spc="0" normalizeH="0" baseline="0" noProof="0" dirty="0">
                <a:ln>
                  <a:noFill/>
                </a:ln>
                <a:solidFill>
                  <a:schemeClr val="bg2"/>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范文下载：</a:t>
            </a:r>
            <a:r>
              <a:rPr kumimoji="0" lang="en-US" altLang="zh-CN" sz="100" b="0" i="0" u="none" strike="noStrike" kern="0" cap="none" spc="0" normalizeH="0" baseline="0" noProof="0" dirty="0">
                <a:ln>
                  <a:noFill/>
                </a:ln>
                <a:solidFill>
                  <a:schemeClr val="bg2"/>
                </a:solidFill>
                <a:effectLst/>
                <a:uLnTx/>
                <a:uFillTx/>
              </a:rPr>
              <a:t>www.1ppt.com/fanwen/             </a:t>
            </a:r>
            <a:r>
              <a:rPr kumimoji="0" lang="zh-CN" altLang="en-US" sz="100" b="0" i="0" u="none" strike="noStrike" kern="0" cap="none" spc="0" normalizeH="0" baseline="0" noProof="0" dirty="0">
                <a:ln>
                  <a:noFill/>
                </a:ln>
                <a:solidFill>
                  <a:schemeClr val="bg2"/>
                </a:solidFill>
                <a:effectLst/>
                <a:uLnTx/>
                <a:uFillTx/>
              </a:rPr>
              <a:t>试卷下载：</a:t>
            </a:r>
            <a:r>
              <a:rPr kumimoji="0" lang="en-US" altLang="zh-CN" sz="100" b="0" i="0" u="none" strike="noStrike" kern="0" cap="none" spc="0" normalizeH="0" baseline="0" noProof="0" dirty="0">
                <a:ln>
                  <a:noFill/>
                </a:ln>
                <a:solidFill>
                  <a:schemeClr val="bg2"/>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教案下载：</a:t>
            </a:r>
            <a:r>
              <a:rPr kumimoji="0" lang="en-US" altLang="zh-CN" sz="100" b="0" i="0" u="none" strike="noStrike" kern="0" cap="none" spc="0" normalizeH="0" baseline="0" noProof="0" dirty="0">
                <a:ln>
                  <a:noFill/>
                </a:ln>
                <a:solidFill>
                  <a:schemeClr val="bg2"/>
                </a:solidFill>
                <a:effectLst/>
                <a:uLnTx/>
                <a:uFillTx/>
              </a:rPr>
              <a:t>www.1ppt.com/jiaoan/  </a:t>
            </a:r>
            <a:r>
              <a:rPr kumimoji="0" lang="en-US" altLang="zh-CN" sz="100" b="0" i="0" u="none" strike="noStrike" kern="0" cap="none" spc="0" normalizeH="0" baseline="0" noProof="0" dirty="0" smtClean="0">
                <a:ln>
                  <a:noFill/>
                </a:ln>
                <a:solidFill>
                  <a:schemeClr val="bg2"/>
                </a:solidFill>
                <a:effectLst/>
                <a:uLnTx/>
                <a:uFillTx/>
              </a:rPr>
              <a:t>      PPT</a:t>
            </a:r>
            <a:r>
              <a:rPr kumimoji="0" lang="zh-CN" altLang="en-US" sz="100" b="0" i="0" u="none" strike="noStrike" kern="0" cap="none" spc="0" normalizeH="0" baseline="0" noProof="0" dirty="0" smtClean="0">
                <a:ln>
                  <a:noFill/>
                </a:ln>
                <a:solidFill>
                  <a:schemeClr val="bg2"/>
                </a:solidFill>
                <a:effectLst/>
                <a:uLnTx/>
                <a:uFillTx/>
              </a:rPr>
              <a:t>论坛：</a:t>
            </a:r>
            <a:r>
              <a:rPr kumimoji="0" lang="en-US" altLang="zh-CN" sz="100" b="0" i="0" u="none" strike="noStrike" kern="0" cap="none" spc="0" normalizeH="0" baseline="0" noProof="0" dirty="0" smtClean="0">
                <a:ln>
                  <a:noFill/>
                </a:ln>
                <a:solidFill>
                  <a:schemeClr val="bg2"/>
                </a:solidFill>
                <a:effectLst/>
                <a:uLnTx/>
                <a:uFillTx/>
              </a:rPr>
              <a:t>www.1ppt.cn</a:t>
            </a:r>
            <a:endParaRPr kumimoji="0" lang="en-US" altLang="zh-CN" sz="100" b="0" i="0" u="none" strike="noStrike" kern="0" cap="none" spc="0" normalizeH="0" baseline="0" noProof="0" dirty="0">
              <a:ln>
                <a:noFill/>
              </a:ln>
              <a:solidFill>
                <a:schemeClr val="bg2"/>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 </a:t>
            </a:r>
            <a:endParaRPr kumimoji="0" lang="zh-CN" altLang="en-US" sz="100" b="0" i="0" u="none" strike="noStrike" kern="0" cap="none" spc="0" normalizeH="0" baseline="0" noProof="0" dirty="0">
              <a:ln>
                <a:noFill/>
              </a:ln>
              <a:solidFill>
                <a:schemeClr val="bg2"/>
              </a:solidFill>
              <a:effectLst/>
              <a:uLnTx/>
              <a:uFillTx/>
            </a:endParaRPr>
          </a:p>
        </p:txBody>
      </p:sp>
      <p:pic>
        <p:nvPicPr>
          <p:cNvPr id="3" name="图片 2"/>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64939" y="208965"/>
            <a:ext cx="1358420" cy="337802"/>
          </a:xfrm>
          <a:prstGeom prst="rect">
            <a:avLst/>
          </a:prstGeom>
        </p:spPr>
      </p:pic>
      <p:pic>
        <p:nvPicPr>
          <p:cNvPr id="5" name="图片 4"/>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766179" y="2242645"/>
            <a:ext cx="1677817" cy="125836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 xmlns:p14="http://schemas.microsoft.com/office/powerpoint/2010/main" val="2836825272"/>
      </p:ext>
    </p:extLst>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340768"/>
            <a:ext cx="3365793" cy="369332"/>
          </a:xfrm>
          <a:prstGeom prst="rect">
            <a:avLst/>
          </a:prstGeom>
          <a:noFill/>
        </p:spPr>
        <p:txBody>
          <a:bodyPr wrap="none" rtlCol="0">
            <a:spAutoFit/>
          </a:bodyPr>
          <a:lstStyle/>
          <a:p>
            <a:r>
              <a:rPr lang="zh-CN" altLang="en-US" dirty="0" smtClean="0"/>
              <a:t>客户端首次查找</a:t>
            </a:r>
            <a:r>
              <a:rPr lang="en-US" altLang="zh-CN" dirty="0" smtClean="0"/>
              <a:t>Region</a:t>
            </a:r>
            <a:r>
              <a:rPr lang="zh-CN" altLang="en-US" dirty="0" smtClean="0"/>
              <a:t>的流程：</a:t>
            </a:r>
            <a:endParaRPr lang="zh-CN" altLang="en-US" dirty="0"/>
          </a:p>
        </p:txBody>
      </p:sp>
      <p:pic>
        <p:nvPicPr>
          <p:cNvPr id="19" name="图片 18" descr="meta.jpg"/>
          <p:cNvPicPr>
            <a:picLocks noChangeAspect="1"/>
          </p:cNvPicPr>
          <p:nvPr/>
        </p:nvPicPr>
        <p:blipFill>
          <a:blip r:embed="rId4" cstate="print"/>
          <a:stretch>
            <a:fillRect/>
          </a:stretch>
        </p:blipFill>
        <p:spPr>
          <a:xfrm>
            <a:off x="2425179" y="1700808"/>
            <a:ext cx="7200800" cy="4344889"/>
          </a:xfrm>
          <a:prstGeom prst="rect">
            <a:avLst/>
          </a:prstGeom>
        </p:spPr>
      </p:pic>
    </p:spTree>
    <p:extLst>
      <p:ext uri="{BB962C8B-B14F-4D97-AF65-F5344CB8AC3E}">
        <p14:creationId xmlns="" xmlns:p14="http://schemas.microsoft.com/office/powerpoint/2010/main" val="1049928241"/>
      </p:ext>
    </p:extLst>
  </p:cSld>
  <p:clrMapOvr>
    <a:masterClrMapping/>
  </p:clrMapOvr>
  <mc:AlternateContent xmlns:mc="http://schemas.openxmlformats.org/markup-compatibility/2006">
    <mc:Choice xmlns="" xmlns:p14="http://schemas.microsoft.com/office/powerpoint/2010/main" Requires="p14">
      <p:transition spd="slow" p14:dur="900" advClick="0" advTm="0">
        <p14:warp dir="in"/>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340768"/>
            <a:ext cx="3274294" cy="369332"/>
          </a:xfrm>
          <a:prstGeom prst="rect">
            <a:avLst/>
          </a:prstGeom>
          <a:noFill/>
        </p:spPr>
        <p:txBody>
          <a:bodyPr wrap="none" rtlCol="0">
            <a:spAutoFit/>
          </a:bodyPr>
          <a:lstStyle/>
          <a:p>
            <a:r>
              <a:rPr lang="en-US" altLang="zh-CN" dirty="0" err="1" smtClean="0"/>
              <a:t>RegionServer</a:t>
            </a:r>
            <a:r>
              <a:rPr lang="zh-CN" altLang="en-US" dirty="0" smtClean="0"/>
              <a:t>中读数据的流程：</a:t>
            </a:r>
            <a:endParaRPr lang="zh-CN" altLang="en-US" dirty="0"/>
          </a:p>
        </p:txBody>
      </p:sp>
      <p:sp>
        <p:nvSpPr>
          <p:cNvPr id="20" name="矩形 19"/>
          <p:cNvSpPr/>
          <p:nvPr/>
        </p:nvSpPr>
        <p:spPr>
          <a:xfrm>
            <a:off x="1561083" y="3140968"/>
            <a:ext cx="1008112" cy="64807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client</a:t>
            </a:r>
            <a:endParaRPr lang="zh-CN" altLang="en-US" dirty="0">
              <a:solidFill>
                <a:schemeClr val="tx1"/>
              </a:solidFill>
            </a:endParaRPr>
          </a:p>
        </p:txBody>
      </p:sp>
      <p:sp>
        <p:nvSpPr>
          <p:cNvPr id="21" name="矩形 20"/>
          <p:cNvSpPr/>
          <p:nvPr/>
        </p:nvSpPr>
        <p:spPr>
          <a:xfrm>
            <a:off x="3361283" y="2204864"/>
            <a:ext cx="6768752" cy="35283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err="1" smtClean="0">
                <a:solidFill>
                  <a:schemeClr val="tx1"/>
                </a:solidFill>
              </a:rPr>
              <a:t>RegionServer</a:t>
            </a:r>
            <a:endParaRPr lang="zh-CN" altLang="en-US" dirty="0">
              <a:solidFill>
                <a:schemeClr val="tx1"/>
              </a:solidFill>
            </a:endParaRPr>
          </a:p>
        </p:txBody>
      </p:sp>
      <p:sp>
        <p:nvSpPr>
          <p:cNvPr id="22" name="矩形 21"/>
          <p:cNvSpPr/>
          <p:nvPr/>
        </p:nvSpPr>
        <p:spPr>
          <a:xfrm>
            <a:off x="5233491" y="2492896"/>
            <a:ext cx="4248472" cy="3600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BlockCache</a:t>
            </a:r>
            <a:endParaRPr lang="zh-CN" altLang="en-US" dirty="0">
              <a:solidFill>
                <a:schemeClr val="tx1"/>
              </a:solidFill>
            </a:endParaRPr>
          </a:p>
        </p:txBody>
      </p:sp>
      <p:sp>
        <p:nvSpPr>
          <p:cNvPr id="23" name="矩形 22"/>
          <p:cNvSpPr/>
          <p:nvPr/>
        </p:nvSpPr>
        <p:spPr>
          <a:xfrm>
            <a:off x="4225379" y="3212976"/>
            <a:ext cx="4032448" cy="208823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smtClean="0">
                <a:solidFill>
                  <a:schemeClr val="tx1"/>
                </a:solidFill>
              </a:rPr>
              <a:t>Region</a:t>
            </a:r>
            <a:endParaRPr lang="zh-CN" altLang="en-US" dirty="0">
              <a:solidFill>
                <a:schemeClr val="tx1"/>
              </a:solidFill>
            </a:endParaRPr>
          </a:p>
        </p:txBody>
      </p:sp>
      <p:sp>
        <p:nvSpPr>
          <p:cNvPr id="24" name="矩形 23"/>
          <p:cNvSpPr/>
          <p:nvPr/>
        </p:nvSpPr>
        <p:spPr>
          <a:xfrm>
            <a:off x="8689875" y="3140968"/>
            <a:ext cx="504056" cy="223224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dirty="0" smtClean="0">
                <a:solidFill>
                  <a:schemeClr val="tx1"/>
                </a:solidFill>
              </a:rPr>
              <a:t>Region</a:t>
            </a:r>
            <a:endParaRPr lang="zh-CN" altLang="en-US" dirty="0">
              <a:solidFill>
                <a:schemeClr val="tx1"/>
              </a:solidFill>
            </a:endParaRPr>
          </a:p>
        </p:txBody>
      </p:sp>
      <p:cxnSp>
        <p:nvCxnSpPr>
          <p:cNvPr id="35" name="直接箭头连接符 34"/>
          <p:cNvCxnSpPr>
            <a:stCxn id="20" idx="3"/>
            <a:endCxn id="22" idx="1"/>
          </p:cNvCxnSpPr>
          <p:nvPr/>
        </p:nvCxnSpPr>
        <p:spPr>
          <a:xfrm flipV="1">
            <a:off x="2569195" y="2672916"/>
            <a:ext cx="2664296"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4729435" y="3645024"/>
            <a:ext cx="2520280" cy="136815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dirty="0" smtClean="0">
                <a:solidFill>
                  <a:schemeClr val="tx1"/>
                </a:solidFill>
              </a:rPr>
              <a:t>store</a:t>
            </a:r>
            <a:endParaRPr lang="zh-CN" altLang="en-US" dirty="0">
              <a:solidFill>
                <a:schemeClr val="tx1"/>
              </a:solidFill>
            </a:endParaRPr>
          </a:p>
        </p:txBody>
      </p:sp>
      <p:sp>
        <p:nvSpPr>
          <p:cNvPr id="39" name="矩形 38"/>
          <p:cNvSpPr/>
          <p:nvPr/>
        </p:nvSpPr>
        <p:spPr>
          <a:xfrm>
            <a:off x="5449515" y="3861048"/>
            <a:ext cx="1368152" cy="36004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MemStore</a:t>
            </a:r>
            <a:endParaRPr lang="zh-CN" altLang="en-US" dirty="0">
              <a:solidFill>
                <a:schemeClr val="tx1"/>
              </a:solidFill>
            </a:endParaRPr>
          </a:p>
        </p:txBody>
      </p:sp>
      <p:sp>
        <p:nvSpPr>
          <p:cNvPr id="40" name="矩形 39"/>
          <p:cNvSpPr/>
          <p:nvPr/>
        </p:nvSpPr>
        <p:spPr>
          <a:xfrm>
            <a:off x="5449515" y="4509120"/>
            <a:ext cx="1368152" cy="36004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5593531" y="4365104"/>
            <a:ext cx="1296144" cy="36004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HFile</a:t>
            </a:r>
            <a:endParaRPr lang="zh-CN" altLang="en-US" dirty="0">
              <a:solidFill>
                <a:schemeClr val="tx1"/>
              </a:solidFill>
            </a:endParaRPr>
          </a:p>
        </p:txBody>
      </p:sp>
      <p:cxnSp>
        <p:nvCxnSpPr>
          <p:cNvPr id="45" name="直接箭头连接符 44"/>
          <p:cNvCxnSpPr>
            <a:stCxn id="20" idx="3"/>
          </p:cNvCxnSpPr>
          <p:nvPr/>
        </p:nvCxnSpPr>
        <p:spPr>
          <a:xfrm>
            <a:off x="2569195" y="3465004"/>
            <a:ext cx="2808312" cy="540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20" idx="3"/>
            <a:endCxn id="41" idx="1"/>
          </p:cNvCxnSpPr>
          <p:nvPr/>
        </p:nvCxnSpPr>
        <p:spPr>
          <a:xfrm>
            <a:off x="2569195" y="3465004"/>
            <a:ext cx="3024336"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9193931" y="4077072"/>
            <a:ext cx="343364" cy="369332"/>
          </a:xfrm>
          <a:prstGeom prst="rect">
            <a:avLst/>
          </a:prstGeom>
          <a:noFill/>
        </p:spPr>
        <p:txBody>
          <a:bodyPr wrap="none" rtlCol="0">
            <a:spAutoFit/>
          </a:bodyPr>
          <a:lstStyle/>
          <a:p>
            <a:r>
              <a:rPr lang="en-US" altLang="zh-CN" dirty="0" smtClean="0"/>
              <a:t>…</a:t>
            </a:r>
            <a:endParaRPr lang="zh-CN" altLang="en-US" dirty="0"/>
          </a:p>
        </p:txBody>
      </p:sp>
      <p:sp>
        <p:nvSpPr>
          <p:cNvPr id="50" name="TextBox 49"/>
          <p:cNvSpPr txBox="1"/>
          <p:nvPr/>
        </p:nvSpPr>
        <p:spPr>
          <a:xfrm>
            <a:off x="3433291" y="2852936"/>
            <a:ext cx="301686" cy="369332"/>
          </a:xfrm>
          <a:prstGeom prst="rect">
            <a:avLst/>
          </a:prstGeom>
          <a:noFill/>
        </p:spPr>
        <p:txBody>
          <a:bodyPr wrap="none" rtlCol="0">
            <a:spAutoFit/>
          </a:bodyPr>
          <a:lstStyle/>
          <a:p>
            <a:r>
              <a:rPr lang="en-US" altLang="zh-CN" dirty="0" smtClean="0"/>
              <a:t>1</a:t>
            </a:r>
            <a:endParaRPr lang="zh-CN" altLang="en-US" dirty="0"/>
          </a:p>
        </p:txBody>
      </p:sp>
      <p:sp>
        <p:nvSpPr>
          <p:cNvPr id="51" name="TextBox 50"/>
          <p:cNvSpPr txBox="1"/>
          <p:nvPr/>
        </p:nvSpPr>
        <p:spPr>
          <a:xfrm>
            <a:off x="3505299" y="3356992"/>
            <a:ext cx="301686" cy="369332"/>
          </a:xfrm>
          <a:prstGeom prst="rect">
            <a:avLst/>
          </a:prstGeom>
          <a:noFill/>
        </p:spPr>
        <p:txBody>
          <a:bodyPr wrap="none" rtlCol="0">
            <a:spAutoFit/>
          </a:bodyPr>
          <a:lstStyle/>
          <a:p>
            <a:r>
              <a:rPr lang="en-US" altLang="zh-CN" dirty="0" smtClean="0"/>
              <a:t>2</a:t>
            </a:r>
            <a:endParaRPr lang="zh-CN" altLang="en-US" dirty="0"/>
          </a:p>
        </p:txBody>
      </p:sp>
      <p:sp>
        <p:nvSpPr>
          <p:cNvPr id="52" name="TextBox 51"/>
          <p:cNvSpPr txBox="1"/>
          <p:nvPr/>
        </p:nvSpPr>
        <p:spPr>
          <a:xfrm>
            <a:off x="3577307" y="3717032"/>
            <a:ext cx="301686" cy="369332"/>
          </a:xfrm>
          <a:prstGeom prst="rect">
            <a:avLst/>
          </a:prstGeom>
          <a:noFill/>
        </p:spPr>
        <p:txBody>
          <a:bodyPr wrap="none" rtlCol="0">
            <a:spAutoFit/>
          </a:bodyPr>
          <a:lstStyle/>
          <a:p>
            <a:r>
              <a:rPr lang="en-US" altLang="zh-CN" dirty="0" smtClean="0"/>
              <a:t>3</a:t>
            </a:r>
            <a:endParaRPr lang="zh-CN" altLang="en-US" dirty="0"/>
          </a:p>
        </p:txBody>
      </p:sp>
      <p:sp>
        <p:nvSpPr>
          <p:cNvPr id="53" name="矩形 52"/>
          <p:cNvSpPr/>
          <p:nvPr/>
        </p:nvSpPr>
        <p:spPr>
          <a:xfrm>
            <a:off x="7393731" y="3645024"/>
            <a:ext cx="720080" cy="136815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store</a:t>
            </a:r>
            <a:endParaRPr lang="zh-CN" altLang="en-US" dirty="0">
              <a:solidFill>
                <a:schemeClr val="tx1"/>
              </a:solidFill>
            </a:endParaRPr>
          </a:p>
        </p:txBody>
      </p:sp>
    </p:spTree>
    <p:extLst>
      <p:ext uri="{BB962C8B-B14F-4D97-AF65-F5344CB8AC3E}">
        <p14:creationId xmlns="" xmlns:p14="http://schemas.microsoft.com/office/powerpoint/2010/main" val="1049928241"/>
      </p:ext>
    </p:extLst>
  </p:cSld>
  <p:clrMapOvr>
    <a:masterClrMapping/>
  </p:clrMapOvr>
  <mc:AlternateContent xmlns:mc="http://schemas.openxmlformats.org/markup-compatibility/2006">
    <mc:Choice xmlns="" xmlns:p14="http://schemas.microsoft.com/office/powerpoint/2010/main" Requires="p14">
      <p:transition spd="slow" p14:dur="900" advClick="0" advTm="0">
        <p14:warp dir="in"/>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340768"/>
            <a:ext cx="10681899" cy="369332"/>
          </a:xfrm>
          <a:prstGeom prst="rect">
            <a:avLst/>
          </a:prstGeom>
          <a:noFill/>
        </p:spPr>
        <p:txBody>
          <a:bodyPr wrap="none" rtlCol="0">
            <a:spAutoFit/>
          </a:bodyPr>
          <a:lstStyle/>
          <a:p>
            <a:r>
              <a:rPr lang="en-US" altLang="zh-CN" dirty="0" err="1" smtClean="0"/>
              <a:t>BloomFilter</a:t>
            </a:r>
            <a:r>
              <a:rPr lang="zh-CN" altLang="en-US" dirty="0" smtClean="0"/>
              <a:t>：是</a:t>
            </a:r>
            <a:r>
              <a:rPr lang="en-US" altLang="zh-CN" dirty="0" err="1" smtClean="0"/>
              <a:t>Hbase</a:t>
            </a:r>
            <a:r>
              <a:rPr lang="zh-CN" altLang="en-US" dirty="0" smtClean="0"/>
              <a:t>中的</a:t>
            </a:r>
            <a:r>
              <a:rPr lang="en-US" altLang="zh-CN" dirty="0" smtClean="0"/>
              <a:t>CF</a:t>
            </a:r>
            <a:r>
              <a:rPr lang="zh-CN" altLang="en-US" dirty="0" smtClean="0"/>
              <a:t>级别的属性，</a:t>
            </a:r>
            <a:r>
              <a:rPr lang="en-US" altLang="zh-CN" dirty="0" err="1" smtClean="0"/>
              <a:t>bloomfilter</a:t>
            </a:r>
            <a:r>
              <a:rPr lang="zh-CN" altLang="en-US" dirty="0" smtClean="0"/>
              <a:t>用于提高随机读的性能。</a:t>
            </a:r>
            <a:r>
              <a:rPr lang="en-US" altLang="zh-CN" dirty="0" err="1" smtClean="0"/>
              <a:t>BloomFilter</a:t>
            </a:r>
            <a:r>
              <a:rPr lang="zh-CN" altLang="en-US" dirty="0" smtClean="0"/>
              <a:t>的类型和使用：</a:t>
            </a:r>
            <a:endParaRPr lang="zh-CN" altLang="en-US" dirty="0"/>
          </a:p>
        </p:txBody>
      </p:sp>
      <p:sp>
        <p:nvSpPr>
          <p:cNvPr id="33" name="TextBox 32"/>
          <p:cNvSpPr txBox="1"/>
          <p:nvPr/>
        </p:nvSpPr>
        <p:spPr>
          <a:xfrm>
            <a:off x="624979" y="1700808"/>
            <a:ext cx="10945216" cy="2862322"/>
          </a:xfrm>
          <a:prstGeom prst="rect">
            <a:avLst/>
          </a:prstGeom>
          <a:noFill/>
        </p:spPr>
        <p:txBody>
          <a:bodyPr wrap="square" rtlCol="0">
            <a:spAutoFit/>
          </a:bodyPr>
          <a:lstStyle/>
          <a:p>
            <a:r>
              <a:rPr lang="zh-CN" altLang="en-US" dirty="0" smtClean="0"/>
              <a:t>　　　　　　　　如：假设有</a:t>
            </a:r>
            <a:r>
              <a:rPr lang="en-US" altLang="zh-CN" dirty="0" smtClean="0"/>
              <a:t>2</a:t>
            </a:r>
            <a:r>
              <a:rPr lang="zh-CN" altLang="en-US" dirty="0" smtClean="0"/>
              <a:t>个</a:t>
            </a:r>
            <a:r>
              <a:rPr lang="en-US" altLang="zh-CN" dirty="0" err="1" smtClean="0"/>
              <a:t>storfile</a:t>
            </a:r>
            <a:r>
              <a:rPr lang="zh-CN" altLang="en-US" dirty="0" smtClean="0"/>
              <a:t>文件</a:t>
            </a:r>
            <a:r>
              <a:rPr lang="en-US" altLang="zh-CN" dirty="0" smtClean="0"/>
              <a:t>sf1</a:t>
            </a:r>
            <a:r>
              <a:rPr lang="zh-CN" altLang="en-US" dirty="0" smtClean="0"/>
              <a:t>和</a:t>
            </a:r>
            <a:r>
              <a:rPr lang="en-US" altLang="zh-CN" dirty="0" smtClean="0"/>
              <a:t>sf2</a:t>
            </a:r>
            <a:r>
              <a:rPr lang="zh-CN" altLang="en-US" dirty="0" smtClean="0"/>
              <a:t>，</a:t>
            </a:r>
          </a:p>
          <a:p>
            <a:r>
              <a:rPr lang="zh-CN" altLang="en-US" dirty="0" smtClean="0"/>
              <a:t>　　　　　　　　</a:t>
            </a:r>
            <a:r>
              <a:rPr lang="en-US" altLang="zh-CN" dirty="0" smtClean="0"/>
              <a:t>sf1</a:t>
            </a:r>
            <a:r>
              <a:rPr lang="zh-CN" altLang="en-US" dirty="0" smtClean="0"/>
              <a:t>包含</a:t>
            </a:r>
            <a:r>
              <a:rPr lang="en-US" altLang="zh-CN" dirty="0" smtClean="0"/>
              <a:t>kv1</a:t>
            </a:r>
            <a:r>
              <a:rPr lang="zh-CN" altLang="en-US" dirty="0" smtClean="0"/>
              <a:t>（</a:t>
            </a:r>
            <a:r>
              <a:rPr lang="en-US" altLang="zh-CN" dirty="0" smtClean="0"/>
              <a:t>r1  cf:q1  v</a:t>
            </a:r>
            <a:r>
              <a:rPr lang="zh-CN" altLang="en-US" dirty="0" smtClean="0"/>
              <a:t>） 、</a:t>
            </a:r>
            <a:r>
              <a:rPr lang="en-US" altLang="zh-CN" dirty="0" smtClean="0"/>
              <a:t>kv2</a:t>
            </a:r>
            <a:r>
              <a:rPr lang="zh-CN" altLang="en-US" dirty="0" smtClean="0"/>
              <a:t>（</a:t>
            </a:r>
            <a:r>
              <a:rPr lang="en-US" altLang="zh-CN" dirty="0" smtClean="0"/>
              <a:t>r2  cf:q1  v</a:t>
            </a:r>
            <a:r>
              <a:rPr lang="zh-CN" altLang="en-US" dirty="0" smtClean="0"/>
              <a:t>）</a:t>
            </a:r>
          </a:p>
          <a:p>
            <a:r>
              <a:rPr lang="zh-CN" altLang="en-US" dirty="0" smtClean="0"/>
              <a:t>　　　　　　　　</a:t>
            </a:r>
            <a:r>
              <a:rPr lang="en-US" altLang="zh-CN" dirty="0" smtClean="0"/>
              <a:t>sf2</a:t>
            </a:r>
            <a:r>
              <a:rPr lang="zh-CN" altLang="en-US" dirty="0" smtClean="0"/>
              <a:t>包含</a:t>
            </a:r>
            <a:r>
              <a:rPr lang="en-US" altLang="zh-CN" dirty="0" smtClean="0"/>
              <a:t>kv3</a:t>
            </a:r>
            <a:r>
              <a:rPr lang="zh-CN" altLang="en-US" dirty="0" smtClean="0"/>
              <a:t>（</a:t>
            </a:r>
            <a:r>
              <a:rPr lang="en-US" altLang="zh-CN" dirty="0" smtClean="0"/>
              <a:t>r3  cf:q2  v</a:t>
            </a:r>
            <a:r>
              <a:rPr lang="zh-CN" altLang="en-US" dirty="0" smtClean="0"/>
              <a:t>） 、</a:t>
            </a:r>
            <a:r>
              <a:rPr lang="en-US" altLang="zh-CN" dirty="0" smtClean="0"/>
              <a:t>kv4</a:t>
            </a:r>
            <a:r>
              <a:rPr lang="zh-CN" altLang="en-US" dirty="0" smtClean="0"/>
              <a:t>（</a:t>
            </a:r>
            <a:r>
              <a:rPr lang="en-US" altLang="zh-CN" dirty="0" smtClean="0"/>
              <a:t>r4  cf:q2  v</a:t>
            </a:r>
            <a:r>
              <a:rPr lang="zh-CN" altLang="en-US" dirty="0" smtClean="0"/>
              <a:t>）</a:t>
            </a:r>
            <a:endParaRPr lang="en-US" altLang="zh-CN" dirty="0" smtClean="0"/>
          </a:p>
          <a:p>
            <a:endParaRPr lang="zh-CN" altLang="en-US" dirty="0" smtClean="0"/>
          </a:p>
          <a:p>
            <a:r>
              <a:rPr lang="en-US" altLang="zh-CN" dirty="0" smtClean="0"/>
              <a:t>1.</a:t>
            </a:r>
            <a:r>
              <a:rPr lang="zh-CN" altLang="en-US" dirty="0" smtClean="0"/>
              <a:t>任何类型的</a:t>
            </a:r>
            <a:r>
              <a:rPr lang="en-US" altLang="zh-CN" dirty="0" smtClean="0"/>
              <a:t>get</a:t>
            </a:r>
            <a:r>
              <a:rPr lang="zh-CN" altLang="en-US" dirty="0" smtClean="0"/>
              <a:t>（基于</a:t>
            </a:r>
            <a:r>
              <a:rPr lang="en-US" altLang="zh-CN" dirty="0" err="1" smtClean="0"/>
              <a:t>rowkey</a:t>
            </a:r>
            <a:r>
              <a:rPr lang="zh-CN" altLang="en-US" dirty="0" smtClean="0"/>
              <a:t>或</a:t>
            </a:r>
            <a:r>
              <a:rPr lang="en-US" altLang="zh-CN" dirty="0" err="1" smtClean="0"/>
              <a:t>row+col</a:t>
            </a:r>
            <a:r>
              <a:rPr lang="zh-CN" altLang="en-US" dirty="0" smtClean="0"/>
              <a:t>）</a:t>
            </a:r>
            <a:r>
              <a:rPr lang="en-US" altLang="zh-CN" dirty="0" smtClean="0"/>
              <a:t>Bloom Filter</a:t>
            </a:r>
            <a:r>
              <a:rPr lang="zh-CN" altLang="en-US" dirty="0" smtClean="0"/>
              <a:t>的优化都能生效，关键是</a:t>
            </a:r>
            <a:r>
              <a:rPr lang="en-US" altLang="zh-CN" dirty="0" smtClean="0"/>
              <a:t>get</a:t>
            </a:r>
            <a:r>
              <a:rPr lang="zh-CN" altLang="en-US" dirty="0" smtClean="0"/>
              <a:t>的类型要匹配</a:t>
            </a:r>
            <a:r>
              <a:rPr lang="en-US" altLang="zh-CN" dirty="0" smtClean="0"/>
              <a:t>Bloom Filter</a:t>
            </a:r>
            <a:r>
              <a:rPr lang="zh-CN" altLang="en-US" dirty="0" smtClean="0"/>
              <a:t>的类</a:t>
            </a:r>
            <a:r>
              <a:rPr lang="zh-CN" altLang="en-US" dirty="0" smtClean="0"/>
              <a:t>型。</a:t>
            </a:r>
            <a:endParaRPr lang="zh-CN" altLang="en-US" dirty="0" smtClean="0"/>
          </a:p>
          <a:p>
            <a:r>
              <a:rPr lang="en-US" altLang="zh-CN" dirty="0" smtClean="0"/>
              <a:t>2.</a:t>
            </a:r>
            <a:r>
              <a:rPr lang="zh-CN" altLang="en-US" dirty="0" smtClean="0"/>
              <a:t>基于</a:t>
            </a:r>
            <a:r>
              <a:rPr lang="en-US" altLang="zh-CN" dirty="0" smtClean="0"/>
              <a:t>row</a:t>
            </a:r>
            <a:r>
              <a:rPr lang="zh-CN" altLang="en-US" dirty="0" smtClean="0"/>
              <a:t>的</a:t>
            </a:r>
            <a:r>
              <a:rPr lang="en-US" altLang="zh-CN" dirty="0" smtClean="0"/>
              <a:t>scan</a:t>
            </a:r>
            <a:r>
              <a:rPr lang="zh-CN" altLang="en-US" dirty="0" smtClean="0"/>
              <a:t>是没办法走</a:t>
            </a:r>
            <a:r>
              <a:rPr lang="en-US" altLang="zh-CN" dirty="0" smtClean="0"/>
              <a:t>Bloom Filter</a:t>
            </a:r>
            <a:r>
              <a:rPr lang="zh-CN" altLang="en-US" dirty="0" smtClean="0"/>
              <a:t>的。因为</a:t>
            </a:r>
            <a:r>
              <a:rPr lang="en-US" altLang="zh-CN" dirty="0" smtClean="0"/>
              <a:t>Bloom Filter</a:t>
            </a:r>
            <a:r>
              <a:rPr lang="zh-CN" altLang="en-US" dirty="0" smtClean="0"/>
              <a:t>是需要事先知道过滤项的。对于顺序</a:t>
            </a:r>
            <a:r>
              <a:rPr lang="en-US" altLang="zh-CN" dirty="0" smtClean="0"/>
              <a:t>scan</a:t>
            </a:r>
            <a:r>
              <a:rPr lang="zh-CN" altLang="en-US" dirty="0" smtClean="0"/>
              <a:t>是没有事先办法知道</a:t>
            </a:r>
            <a:r>
              <a:rPr lang="en-US" altLang="zh-CN" dirty="0" err="1" smtClean="0"/>
              <a:t>rowkey</a:t>
            </a:r>
            <a:r>
              <a:rPr lang="zh-CN" altLang="en-US" dirty="0" smtClean="0"/>
              <a:t>的。而</a:t>
            </a:r>
            <a:r>
              <a:rPr lang="en-US" altLang="zh-CN" dirty="0" smtClean="0"/>
              <a:t>get</a:t>
            </a:r>
            <a:r>
              <a:rPr lang="zh-CN" altLang="en-US" dirty="0" smtClean="0"/>
              <a:t>是指明了</a:t>
            </a:r>
            <a:r>
              <a:rPr lang="en-US" altLang="zh-CN" dirty="0" err="1" smtClean="0"/>
              <a:t>rowkey</a:t>
            </a:r>
            <a:r>
              <a:rPr lang="zh-CN" altLang="en-US" dirty="0" smtClean="0"/>
              <a:t>所以可以用</a:t>
            </a:r>
            <a:r>
              <a:rPr lang="en-US" altLang="zh-CN" dirty="0" smtClean="0"/>
              <a:t>Bloom Filter</a:t>
            </a:r>
            <a:r>
              <a:rPr lang="zh-CN" altLang="en-US" dirty="0" smtClean="0"/>
              <a:t>，</a:t>
            </a:r>
            <a:r>
              <a:rPr lang="en-US" altLang="zh-CN" dirty="0" smtClean="0"/>
              <a:t>scan</a:t>
            </a:r>
            <a:r>
              <a:rPr lang="zh-CN" altLang="en-US" dirty="0" smtClean="0"/>
              <a:t>指明</a:t>
            </a:r>
            <a:r>
              <a:rPr lang="en-US" altLang="zh-CN" dirty="0" smtClean="0"/>
              <a:t>column</a:t>
            </a:r>
            <a:r>
              <a:rPr lang="zh-CN" altLang="en-US" dirty="0" smtClean="0"/>
              <a:t>同理</a:t>
            </a:r>
            <a:r>
              <a:rPr lang="zh-CN" altLang="en-US" dirty="0" smtClean="0"/>
              <a:t>。</a:t>
            </a:r>
            <a:endParaRPr lang="zh-CN" altLang="en-US" dirty="0" smtClean="0"/>
          </a:p>
          <a:p>
            <a:r>
              <a:rPr lang="en-US" altLang="zh-CN" dirty="0" smtClean="0"/>
              <a:t>3.row+col+qualify</a:t>
            </a:r>
            <a:r>
              <a:rPr lang="zh-CN" altLang="en-US" dirty="0" smtClean="0"/>
              <a:t>的</a:t>
            </a:r>
            <a:r>
              <a:rPr lang="en-US" altLang="zh-CN" dirty="0" smtClean="0"/>
              <a:t>scan</a:t>
            </a:r>
            <a:r>
              <a:rPr lang="zh-CN" altLang="en-US" dirty="0" smtClean="0"/>
              <a:t>可以去掉不存在此</a:t>
            </a:r>
            <a:r>
              <a:rPr lang="en-US" altLang="zh-CN" dirty="0" smtClean="0"/>
              <a:t>qualify</a:t>
            </a:r>
            <a:r>
              <a:rPr lang="zh-CN" altLang="en-US" dirty="0" smtClean="0"/>
              <a:t>的</a:t>
            </a:r>
            <a:r>
              <a:rPr lang="en-US" altLang="zh-CN" dirty="0" err="1" smtClean="0"/>
              <a:t>storefile</a:t>
            </a:r>
            <a:r>
              <a:rPr lang="zh-CN" altLang="en-US" dirty="0" smtClean="0"/>
              <a:t>，也算是不错的优化了，而且指明</a:t>
            </a:r>
            <a:r>
              <a:rPr lang="en-US" altLang="zh-CN" dirty="0" smtClean="0"/>
              <a:t>qualify</a:t>
            </a:r>
            <a:r>
              <a:rPr lang="zh-CN" altLang="en-US" dirty="0" smtClean="0"/>
              <a:t>也能减少流量，因此</a:t>
            </a:r>
            <a:r>
              <a:rPr lang="en-US" altLang="zh-CN" dirty="0" smtClean="0"/>
              <a:t>scan</a:t>
            </a:r>
            <a:r>
              <a:rPr lang="zh-CN" altLang="en-US" dirty="0" smtClean="0"/>
              <a:t>尽量指明</a:t>
            </a:r>
            <a:r>
              <a:rPr lang="en-US" altLang="zh-CN" dirty="0" smtClean="0"/>
              <a:t>qualify</a:t>
            </a:r>
            <a:r>
              <a:rPr lang="zh-CN" altLang="en-US" dirty="0" smtClean="0"/>
              <a:t>。</a:t>
            </a:r>
            <a:endParaRPr lang="zh-CN" altLang="en-US" dirty="0"/>
          </a:p>
        </p:txBody>
      </p:sp>
    </p:spTree>
    <p:extLst>
      <p:ext uri="{BB962C8B-B14F-4D97-AF65-F5344CB8AC3E}">
        <p14:creationId xmlns="" xmlns:p14="http://schemas.microsoft.com/office/powerpoint/2010/main" val="1049928241"/>
      </p:ext>
    </p:extLst>
  </p:cSld>
  <p:clrMapOvr>
    <a:masterClrMapping/>
  </p:clrMapOvr>
  <mc:AlternateContent xmlns:mc="http://schemas.openxmlformats.org/markup-compatibility/2006">
    <mc:Choice xmlns="" xmlns:p14="http://schemas.microsoft.com/office/powerpoint/2010/main" Requires="p14">
      <p:transition spd="slow" p14:dur="900" advClick="0" advTm="0">
        <p14:warp dir="in"/>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340768"/>
            <a:ext cx="3274294" cy="369332"/>
          </a:xfrm>
          <a:prstGeom prst="rect">
            <a:avLst/>
          </a:prstGeom>
          <a:noFill/>
        </p:spPr>
        <p:txBody>
          <a:bodyPr wrap="none" rtlCol="0">
            <a:spAutoFit/>
          </a:bodyPr>
          <a:lstStyle/>
          <a:p>
            <a:r>
              <a:rPr lang="en-US" altLang="zh-CN" dirty="0" err="1" smtClean="0"/>
              <a:t>RegionServer</a:t>
            </a:r>
            <a:r>
              <a:rPr lang="zh-CN" altLang="en-US" dirty="0" smtClean="0"/>
              <a:t>中写数据的流程：</a:t>
            </a:r>
            <a:endParaRPr lang="zh-CN" altLang="en-US" dirty="0"/>
          </a:p>
        </p:txBody>
      </p:sp>
      <p:sp>
        <p:nvSpPr>
          <p:cNvPr id="33" name="TextBox 32"/>
          <p:cNvSpPr txBox="1"/>
          <p:nvPr/>
        </p:nvSpPr>
        <p:spPr>
          <a:xfrm>
            <a:off x="1273051" y="1844824"/>
            <a:ext cx="4161076" cy="923330"/>
          </a:xfrm>
          <a:prstGeom prst="rect">
            <a:avLst/>
          </a:prstGeom>
          <a:noFill/>
        </p:spPr>
        <p:txBody>
          <a:bodyPr wrap="none" rtlCol="0">
            <a:spAutoFit/>
          </a:bodyPr>
          <a:lstStyle/>
          <a:p>
            <a:r>
              <a:rPr lang="en-US" altLang="zh-CN" dirty="0" smtClean="0"/>
              <a:t>1.</a:t>
            </a:r>
            <a:r>
              <a:rPr lang="zh-CN" altLang="en-US" dirty="0" smtClean="0"/>
              <a:t>首先将</a:t>
            </a:r>
            <a:r>
              <a:rPr lang="en-US" altLang="zh-CN" dirty="0" smtClean="0"/>
              <a:t>Put</a:t>
            </a:r>
            <a:r>
              <a:rPr lang="zh-CN" altLang="en-US" dirty="0" smtClean="0"/>
              <a:t>操作写入</a:t>
            </a:r>
            <a:r>
              <a:rPr lang="en-US" altLang="zh-CN" dirty="0" smtClean="0"/>
              <a:t>WAL</a:t>
            </a:r>
            <a:r>
              <a:rPr lang="zh-CN" altLang="en-US" dirty="0" smtClean="0"/>
              <a:t>中。</a:t>
            </a:r>
            <a:endParaRPr lang="en-US" altLang="zh-CN" dirty="0" smtClean="0"/>
          </a:p>
          <a:p>
            <a:r>
              <a:rPr lang="en-US" altLang="zh-CN" dirty="0" smtClean="0"/>
              <a:t>2.</a:t>
            </a:r>
            <a:r>
              <a:rPr lang="zh-CN" altLang="en-US" dirty="0" smtClean="0"/>
              <a:t>找</a:t>
            </a:r>
            <a:r>
              <a:rPr lang="zh-CN" altLang="en-US" dirty="0" smtClean="0"/>
              <a:t>到对应的</a:t>
            </a:r>
            <a:r>
              <a:rPr lang="en-US" altLang="zh-CN" dirty="0" err="1" smtClean="0"/>
              <a:t>Regin</a:t>
            </a:r>
            <a:r>
              <a:rPr lang="zh-CN" altLang="en-US" dirty="0" smtClean="0"/>
              <a:t>，写入</a:t>
            </a:r>
            <a:r>
              <a:rPr lang="en-US" altLang="zh-CN" dirty="0" err="1" smtClean="0"/>
              <a:t>Memstore</a:t>
            </a:r>
            <a:r>
              <a:rPr lang="zh-CN" altLang="en-US" dirty="0" smtClean="0"/>
              <a:t>中。</a:t>
            </a:r>
            <a:endParaRPr lang="en-US" altLang="zh-CN" dirty="0" smtClean="0"/>
          </a:p>
          <a:p>
            <a:r>
              <a:rPr lang="en-US" altLang="zh-CN" dirty="0" smtClean="0"/>
              <a:t>3.</a:t>
            </a:r>
            <a:r>
              <a:rPr lang="zh-CN" altLang="en-US" dirty="0" smtClean="0"/>
              <a:t>返</a:t>
            </a:r>
            <a:r>
              <a:rPr lang="zh-CN" altLang="en-US" dirty="0" smtClean="0"/>
              <a:t>回客户端，</a:t>
            </a:r>
            <a:r>
              <a:rPr lang="zh-CN" altLang="en-US" dirty="0" smtClean="0"/>
              <a:t>成</a:t>
            </a:r>
            <a:r>
              <a:rPr lang="zh-CN" altLang="en-US" dirty="0" smtClean="0"/>
              <a:t>功。</a:t>
            </a:r>
            <a:endParaRPr lang="zh-CN" altLang="en-US" dirty="0"/>
          </a:p>
        </p:txBody>
      </p:sp>
      <p:pic>
        <p:nvPicPr>
          <p:cNvPr id="36" name="图片 35" descr="put.jpg"/>
          <p:cNvPicPr>
            <a:picLocks noChangeAspect="1"/>
          </p:cNvPicPr>
          <p:nvPr/>
        </p:nvPicPr>
        <p:blipFill>
          <a:blip r:embed="rId4" cstate="print"/>
          <a:stretch>
            <a:fillRect/>
          </a:stretch>
        </p:blipFill>
        <p:spPr>
          <a:xfrm>
            <a:off x="2281163" y="2924944"/>
            <a:ext cx="8022368" cy="3600400"/>
          </a:xfrm>
          <a:prstGeom prst="rect">
            <a:avLst/>
          </a:prstGeom>
        </p:spPr>
      </p:pic>
    </p:spTree>
    <p:extLst>
      <p:ext uri="{BB962C8B-B14F-4D97-AF65-F5344CB8AC3E}">
        <p14:creationId xmlns="" xmlns:p14="http://schemas.microsoft.com/office/powerpoint/2010/main" val="1049928241"/>
      </p:ext>
    </p:extLst>
  </p:cSld>
  <p:clrMapOvr>
    <a:masterClrMapping/>
  </p:clrMapOvr>
  <mc:AlternateContent xmlns:mc="http://schemas.openxmlformats.org/markup-compatibility/2006">
    <mc:Choice xmlns="" xmlns:p14="http://schemas.microsoft.com/office/powerpoint/2010/main" Requires="p14">
      <p:transition spd="slow" p14:dur="900" advClick="0" advTm="0">
        <p14:warp dir="in"/>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340768"/>
            <a:ext cx="2395399" cy="369332"/>
          </a:xfrm>
          <a:prstGeom prst="rect">
            <a:avLst/>
          </a:prstGeom>
          <a:noFill/>
        </p:spPr>
        <p:txBody>
          <a:bodyPr wrap="none" rtlCol="0">
            <a:spAutoFit/>
          </a:bodyPr>
          <a:lstStyle/>
          <a:p>
            <a:r>
              <a:rPr lang="en-US" altLang="zh-CN" dirty="0" err="1" smtClean="0"/>
              <a:t>Memstore</a:t>
            </a:r>
            <a:r>
              <a:rPr lang="en-US" altLang="zh-CN" dirty="0" smtClean="0"/>
              <a:t> Flush</a:t>
            </a:r>
            <a:r>
              <a:rPr lang="zh-CN" altLang="en-US" dirty="0" smtClean="0"/>
              <a:t>流程：</a:t>
            </a:r>
            <a:endParaRPr lang="zh-CN" altLang="en-US" dirty="0"/>
          </a:p>
        </p:txBody>
      </p:sp>
      <p:sp>
        <p:nvSpPr>
          <p:cNvPr id="19" name="TextBox 18"/>
          <p:cNvSpPr txBox="1"/>
          <p:nvPr/>
        </p:nvSpPr>
        <p:spPr>
          <a:xfrm>
            <a:off x="1273051" y="1844824"/>
            <a:ext cx="2539670" cy="369332"/>
          </a:xfrm>
          <a:prstGeom prst="rect">
            <a:avLst/>
          </a:prstGeom>
          <a:noFill/>
        </p:spPr>
        <p:txBody>
          <a:bodyPr wrap="none" rtlCol="0">
            <a:spAutoFit/>
          </a:bodyPr>
          <a:lstStyle/>
          <a:p>
            <a:r>
              <a:rPr lang="en-US" altLang="zh-CN" dirty="0" smtClean="0"/>
              <a:t>1. </a:t>
            </a:r>
            <a:r>
              <a:rPr lang="en-US" altLang="zh-CN" dirty="0" err="1" smtClean="0"/>
              <a:t>Memstore</a:t>
            </a:r>
            <a:r>
              <a:rPr lang="zh-CN" altLang="en-US" dirty="0" smtClean="0"/>
              <a:t>内部结构：</a:t>
            </a:r>
            <a:endParaRPr lang="zh-CN" altLang="en-US" dirty="0"/>
          </a:p>
        </p:txBody>
      </p:sp>
      <p:pic>
        <p:nvPicPr>
          <p:cNvPr id="20" name="图片 19" descr="memstor.jpg"/>
          <p:cNvPicPr>
            <a:picLocks noChangeAspect="1"/>
          </p:cNvPicPr>
          <p:nvPr/>
        </p:nvPicPr>
        <p:blipFill>
          <a:blip r:embed="rId4" cstate="print"/>
          <a:stretch>
            <a:fillRect/>
          </a:stretch>
        </p:blipFill>
        <p:spPr>
          <a:xfrm>
            <a:off x="2209155" y="2420888"/>
            <a:ext cx="7961478" cy="3888432"/>
          </a:xfrm>
          <a:prstGeom prst="rect">
            <a:avLst/>
          </a:prstGeom>
        </p:spPr>
      </p:pic>
    </p:spTree>
    <p:extLst>
      <p:ext uri="{BB962C8B-B14F-4D97-AF65-F5344CB8AC3E}">
        <p14:creationId xmlns="" xmlns:p14="http://schemas.microsoft.com/office/powerpoint/2010/main" val="1049928241"/>
      </p:ext>
    </p:extLst>
  </p:cSld>
  <p:clrMapOvr>
    <a:masterClrMapping/>
  </p:clrMapOvr>
  <mc:AlternateContent xmlns:mc="http://schemas.openxmlformats.org/markup-compatibility/2006">
    <mc:Choice xmlns="" xmlns:p14="http://schemas.microsoft.com/office/powerpoint/2010/main" Requires="p14">
      <p:transition spd="slow" p14:dur="900" advClick="0" advTm="0">
        <p14:warp dir="in"/>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95399" cy="369332"/>
          </a:xfrm>
          <a:prstGeom prst="rect">
            <a:avLst/>
          </a:prstGeom>
          <a:noFill/>
        </p:spPr>
        <p:txBody>
          <a:bodyPr wrap="none" rtlCol="0">
            <a:spAutoFit/>
          </a:bodyPr>
          <a:lstStyle/>
          <a:p>
            <a:r>
              <a:rPr lang="en-US" altLang="zh-CN" dirty="0" err="1" smtClean="0"/>
              <a:t>Memstore</a:t>
            </a:r>
            <a:r>
              <a:rPr lang="en-US" altLang="zh-CN" dirty="0" smtClean="0"/>
              <a:t> Flush</a:t>
            </a:r>
            <a:r>
              <a:rPr lang="zh-CN" altLang="en-US" dirty="0" smtClean="0"/>
              <a:t>流程：</a:t>
            </a:r>
            <a:endParaRPr lang="zh-CN" altLang="en-US" dirty="0"/>
          </a:p>
        </p:txBody>
      </p:sp>
      <p:sp>
        <p:nvSpPr>
          <p:cNvPr id="19" name="TextBox 18"/>
          <p:cNvSpPr txBox="1"/>
          <p:nvPr/>
        </p:nvSpPr>
        <p:spPr>
          <a:xfrm>
            <a:off x="977752" y="1556792"/>
            <a:ext cx="11096499" cy="2862322"/>
          </a:xfrm>
          <a:prstGeom prst="rect">
            <a:avLst/>
          </a:prstGeom>
          <a:noFill/>
        </p:spPr>
        <p:txBody>
          <a:bodyPr wrap="none" rtlCol="0">
            <a:spAutoFit/>
          </a:bodyPr>
          <a:lstStyle/>
          <a:p>
            <a:r>
              <a:rPr lang="en-US" altLang="zh-CN" dirty="0" smtClean="0"/>
              <a:t>2</a:t>
            </a:r>
            <a:r>
              <a:rPr lang="en-US" altLang="zh-CN" dirty="0" smtClean="0"/>
              <a:t>. </a:t>
            </a:r>
            <a:r>
              <a:rPr lang="en-US" altLang="zh-CN" dirty="0" err="1" smtClean="0"/>
              <a:t>Memstore</a:t>
            </a:r>
            <a:r>
              <a:rPr lang="zh-CN" altLang="en-US" dirty="0" smtClean="0"/>
              <a:t> </a:t>
            </a:r>
            <a:r>
              <a:rPr lang="en-US" altLang="zh-CN" dirty="0" smtClean="0"/>
              <a:t>Flush</a:t>
            </a:r>
            <a:r>
              <a:rPr lang="zh-CN" altLang="en-US" dirty="0" smtClean="0"/>
              <a:t>条件：以下三种情况可以触发</a:t>
            </a:r>
            <a:r>
              <a:rPr lang="en-US" altLang="zh-CN" dirty="0" smtClean="0"/>
              <a:t>Flush</a:t>
            </a:r>
            <a:r>
              <a:rPr lang="zh-CN" altLang="en-US" dirty="0" smtClean="0"/>
              <a:t>动作。</a:t>
            </a:r>
            <a:endParaRPr lang="en-US" altLang="zh-CN" dirty="0" smtClean="0"/>
          </a:p>
          <a:p>
            <a:endParaRPr lang="en-US" altLang="zh-CN" dirty="0" smtClean="0"/>
          </a:p>
          <a:p>
            <a:pPr>
              <a:buFont typeface="Arial" pitchFamily="34" charset="0"/>
              <a:buChar char="•"/>
            </a:pPr>
            <a:r>
              <a:rPr lang="en-US" altLang="zh-CN" dirty="0" smtClean="0"/>
              <a:t> </a:t>
            </a:r>
            <a:r>
              <a:rPr lang="zh-CN" altLang="en-US" dirty="0" smtClean="0"/>
              <a:t>一个</a:t>
            </a:r>
            <a:r>
              <a:rPr lang="en-US" altLang="zh-CN" dirty="0" err="1" smtClean="0"/>
              <a:t>Memstore</a:t>
            </a:r>
            <a:r>
              <a:rPr lang="zh-CN" altLang="en-US" dirty="0" smtClean="0"/>
              <a:t>的大小超过</a:t>
            </a:r>
            <a:r>
              <a:rPr lang="en-US" altLang="zh-CN" dirty="0" err="1" smtClean="0"/>
              <a:t>hbase.hregion.memstore.flush.size</a:t>
            </a:r>
            <a:r>
              <a:rPr lang="zh-CN" altLang="en-US" dirty="0" smtClean="0"/>
              <a:t>的大小，默认</a:t>
            </a:r>
            <a:r>
              <a:rPr lang="en-US" altLang="zh-CN" dirty="0" smtClean="0"/>
              <a:t>128MB</a:t>
            </a:r>
            <a:r>
              <a:rPr lang="zh-CN" altLang="en-US" dirty="0" smtClean="0"/>
              <a:t>。</a:t>
            </a:r>
            <a:endParaRPr lang="en-US" altLang="zh-CN" dirty="0" smtClean="0"/>
          </a:p>
          <a:p>
            <a:pPr>
              <a:buFont typeface="Arial" pitchFamily="34" charset="0"/>
              <a:buChar char="•"/>
            </a:pPr>
            <a:r>
              <a:rPr lang="zh-CN" altLang="en-US" dirty="0" smtClean="0"/>
              <a:t>一</a:t>
            </a:r>
            <a:r>
              <a:rPr lang="zh-CN" altLang="en-US" dirty="0" smtClean="0"/>
              <a:t>个</a:t>
            </a:r>
            <a:r>
              <a:rPr lang="en-US" altLang="zh-CN" dirty="0" smtClean="0"/>
              <a:t>Region</a:t>
            </a:r>
            <a:r>
              <a:rPr lang="zh-CN" altLang="en-US" dirty="0" smtClean="0"/>
              <a:t>的</a:t>
            </a:r>
            <a:r>
              <a:rPr lang="en-US" altLang="zh-CN" dirty="0" err="1" smtClean="0"/>
              <a:t>MemStore</a:t>
            </a:r>
            <a:r>
              <a:rPr lang="zh-CN" altLang="en-US" dirty="0" smtClean="0"/>
              <a:t>总量达到</a:t>
            </a:r>
            <a:r>
              <a:rPr lang="en-US" altLang="zh-CN" dirty="0" err="1" smtClean="0"/>
              <a:t>hbase.hregion.memstore.block.multiplier</a:t>
            </a:r>
            <a:r>
              <a:rPr lang="en-US" altLang="zh-CN" dirty="0" smtClean="0"/>
              <a:t> * </a:t>
            </a:r>
            <a:r>
              <a:rPr lang="en-US" altLang="zh-CN" dirty="0" err="1" smtClean="0"/>
              <a:t>hbase.hregion.memstore.flush.size</a:t>
            </a:r>
            <a:endParaRPr lang="en-US" altLang="zh-CN" dirty="0" smtClean="0"/>
          </a:p>
          <a:p>
            <a:r>
              <a:rPr lang="en-US" altLang="zh-CN" dirty="0" smtClean="0"/>
              <a:t> </a:t>
            </a:r>
            <a:r>
              <a:rPr lang="en-US" altLang="zh-CN" dirty="0" smtClean="0"/>
              <a:t>      </a:t>
            </a:r>
            <a:r>
              <a:rPr lang="zh-CN" altLang="en-US" dirty="0" smtClean="0"/>
              <a:t>（</a:t>
            </a:r>
            <a:r>
              <a:rPr lang="zh-CN" altLang="en-US" dirty="0" smtClean="0"/>
              <a:t>默认</a:t>
            </a:r>
            <a:r>
              <a:rPr lang="en-US" altLang="zh-CN" dirty="0" smtClean="0"/>
              <a:t>2*128M=256M</a:t>
            </a:r>
            <a:r>
              <a:rPr lang="zh-CN" altLang="en-US" dirty="0" smtClean="0"/>
              <a:t>）。</a:t>
            </a:r>
            <a:endParaRPr lang="en-US" altLang="zh-CN" dirty="0" smtClean="0"/>
          </a:p>
          <a:p>
            <a:pPr>
              <a:buFont typeface="Arial" pitchFamily="34" charset="0"/>
              <a:buChar char="•"/>
            </a:pPr>
            <a:r>
              <a:rPr lang="zh-CN" altLang="en-US" dirty="0" smtClean="0"/>
              <a:t>全</a:t>
            </a:r>
            <a:r>
              <a:rPr lang="zh-CN" altLang="en-US" dirty="0" smtClean="0"/>
              <a:t>局</a:t>
            </a:r>
            <a:r>
              <a:rPr lang="en-US" altLang="zh-CN" dirty="0" err="1" smtClean="0"/>
              <a:t>MemStore</a:t>
            </a:r>
            <a:r>
              <a:rPr lang="zh-CN" altLang="en-US" dirty="0" smtClean="0"/>
              <a:t>的大小超过了</a:t>
            </a:r>
            <a:r>
              <a:rPr lang="en-US" altLang="zh-CN" dirty="0" err="1" smtClean="0"/>
              <a:t>hbase.regionserver.global.memstore.upperLimit</a:t>
            </a:r>
            <a:r>
              <a:rPr lang="zh-CN" altLang="en-US" dirty="0" smtClean="0"/>
              <a:t>的大小，默认</a:t>
            </a:r>
            <a:r>
              <a:rPr lang="en-US" altLang="zh-CN" dirty="0" smtClean="0"/>
              <a:t>40</a:t>
            </a:r>
            <a:r>
              <a:rPr lang="zh-CN" altLang="en-US" dirty="0" smtClean="0"/>
              <a:t>％，</a:t>
            </a:r>
            <a:endParaRPr lang="en-US" altLang="zh-CN" dirty="0" smtClean="0"/>
          </a:p>
          <a:p>
            <a:r>
              <a:rPr lang="en-US" altLang="zh-CN" dirty="0" smtClean="0"/>
              <a:t> </a:t>
            </a:r>
            <a:r>
              <a:rPr lang="en-US" altLang="zh-CN" dirty="0" smtClean="0"/>
              <a:t>         </a:t>
            </a:r>
            <a:r>
              <a:rPr lang="zh-CN" altLang="en-US" dirty="0" smtClean="0"/>
              <a:t>直</a:t>
            </a:r>
            <a:r>
              <a:rPr lang="zh-CN" altLang="en-US" dirty="0" smtClean="0"/>
              <a:t>到总体的</a:t>
            </a:r>
            <a:r>
              <a:rPr lang="en-US" altLang="zh-CN" dirty="0" err="1" smtClean="0"/>
              <a:t>MemStore</a:t>
            </a:r>
            <a:r>
              <a:rPr lang="zh-CN" altLang="en-US" dirty="0" smtClean="0"/>
              <a:t>使用量低于</a:t>
            </a:r>
            <a:r>
              <a:rPr lang="en-US" altLang="zh-CN" dirty="0" err="1" smtClean="0"/>
              <a:t>hbase.regionserver.global.memstore.lowerLimit</a:t>
            </a:r>
            <a:r>
              <a:rPr lang="zh-CN" altLang="en-US" dirty="0" smtClean="0"/>
              <a:t>，默认</a:t>
            </a:r>
            <a:r>
              <a:rPr lang="en-US" altLang="zh-CN" dirty="0" smtClean="0"/>
              <a:t>38</a:t>
            </a:r>
            <a:r>
              <a:rPr lang="en-US" altLang="zh-CN" dirty="0" smtClean="0"/>
              <a:t>%</a:t>
            </a:r>
            <a:r>
              <a:rPr lang="zh-CN" altLang="en-US" dirty="0" smtClean="0"/>
              <a:t>。</a:t>
            </a:r>
            <a:endParaRPr lang="en-US" altLang="zh-CN" dirty="0" smtClean="0"/>
          </a:p>
          <a:p>
            <a:pPr>
              <a:buFont typeface="Arial" pitchFamily="34" charset="0"/>
              <a:buChar char="•"/>
            </a:pPr>
            <a:r>
              <a:rPr lang="zh-CN" altLang="en-US" dirty="0" smtClean="0"/>
              <a:t>当前</a:t>
            </a:r>
            <a:r>
              <a:rPr lang="en-US" altLang="zh-CN" dirty="0" err="1" smtClean="0"/>
              <a:t>HRegionServer</a:t>
            </a:r>
            <a:r>
              <a:rPr lang="zh-CN" altLang="en-US" dirty="0" smtClean="0"/>
              <a:t>中</a:t>
            </a:r>
            <a:r>
              <a:rPr lang="en-US" altLang="zh-CN" dirty="0" smtClean="0"/>
              <a:t>WAL</a:t>
            </a:r>
            <a:r>
              <a:rPr lang="zh-CN" altLang="en-US" dirty="0" smtClean="0"/>
              <a:t>的大小超过了</a:t>
            </a:r>
            <a:r>
              <a:rPr lang="en-US" altLang="zh-CN" dirty="0" err="1" smtClean="0"/>
              <a:t>hbase.regionserver.hlog.blocksize</a:t>
            </a:r>
            <a:r>
              <a:rPr lang="en-US" altLang="zh-CN" dirty="0" smtClean="0"/>
              <a:t> * </a:t>
            </a:r>
            <a:r>
              <a:rPr lang="en-US" altLang="zh-CN" dirty="0" err="1" smtClean="0"/>
              <a:t>hbase.regionserver.max.logs</a:t>
            </a:r>
            <a:r>
              <a:rPr lang="zh-CN" altLang="en-US" dirty="0" smtClean="0"/>
              <a:t>的数</a:t>
            </a:r>
            <a:r>
              <a:rPr lang="zh-CN" altLang="en-US" dirty="0" smtClean="0"/>
              <a:t>量。</a:t>
            </a:r>
            <a:endParaRPr lang="en-US" altLang="zh-CN" dirty="0" smtClean="0"/>
          </a:p>
          <a:p>
            <a:r>
              <a:rPr lang="zh-CN" altLang="en-US" dirty="0" smtClean="0"/>
              <a:t>          默</a:t>
            </a:r>
            <a:r>
              <a:rPr lang="zh-CN" altLang="en-US" dirty="0" smtClean="0"/>
              <a:t>认大小是</a:t>
            </a:r>
            <a:r>
              <a:rPr lang="en-US" altLang="zh-CN" dirty="0" smtClean="0"/>
              <a:t>2GB</a:t>
            </a:r>
            <a:r>
              <a:rPr lang="zh-CN" altLang="en-US" dirty="0" smtClean="0"/>
              <a:t>。</a:t>
            </a:r>
            <a:endParaRPr lang="en-US" altLang="zh-CN" dirty="0" smtClean="0"/>
          </a:p>
          <a:p>
            <a:pPr>
              <a:buFont typeface="Arial" pitchFamily="34" charset="0"/>
              <a:buChar char="•"/>
            </a:pPr>
            <a:r>
              <a:rPr lang="zh-CN" altLang="en-US" dirty="0" smtClean="0"/>
              <a:t>定期会进行</a:t>
            </a:r>
            <a:r>
              <a:rPr lang="en-US" altLang="zh-CN" dirty="0" err="1" smtClean="0"/>
              <a:t>MemStore</a:t>
            </a:r>
            <a:r>
              <a:rPr lang="zh-CN" altLang="en-US" dirty="0" smtClean="0"/>
              <a:t>的刷新，</a:t>
            </a:r>
            <a:r>
              <a:rPr lang="en-US" altLang="zh-CN" dirty="0" err="1" smtClean="0"/>
              <a:t>hbase.regionserver.optionalcacheflushinterval</a:t>
            </a:r>
            <a:r>
              <a:rPr lang="en-US" altLang="zh-CN" dirty="0" smtClean="0"/>
              <a:t> </a:t>
            </a:r>
            <a:r>
              <a:rPr lang="zh-CN" altLang="en-US" dirty="0" smtClean="0"/>
              <a:t>默认</a:t>
            </a:r>
            <a:r>
              <a:rPr lang="en-US" altLang="zh-CN" dirty="0" smtClean="0"/>
              <a:t>3600000</a:t>
            </a:r>
            <a:r>
              <a:rPr lang="zh-CN" altLang="en-US" dirty="0" smtClean="0"/>
              <a:t>，一小时</a:t>
            </a:r>
            <a:endParaRPr lang="en-US" altLang="zh-CN" dirty="0" smtClean="0"/>
          </a:p>
        </p:txBody>
      </p:sp>
      <p:pic>
        <p:nvPicPr>
          <p:cNvPr id="21" name="图片 20" descr="flush'.jpg"/>
          <p:cNvPicPr>
            <a:picLocks noChangeAspect="1"/>
          </p:cNvPicPr>
          <p:nvPr/>
        </p:nvPicPr>
        <p:blipFill>
          <a:blip r:embed="rId4" cstate="print"/>
          <a:stretch>
            <a:fillRect/>
          </a:stretch>
        </p:blipFill>
        <p:spPr>
          <a:xfrm>
            <a:off x="1705099" y="4451176"/>
            <a:ext cx="5924550" cy="2362200"/>
          </a:xfrm>
          <a:prstGeom prst="rect">
            <a:avLst/>
          </a:prstGeom>
        </p:spPr>
      </p:pic>
      <p:sp>
        <p:nvSpPr>
          <p:cNvPr id="22" name="TextBox 21"/>
          <p:cNvSpPr txBox="1"/>
          <p:nvPr/>
        </p:nvSpPr>
        <p:spPr>
          <a:xfrm>
            <a:off x="7897788" y="4797152"/>
            <a:ext cx="4032447" cy="923330"/>
          </a:xfrm>
          <a:prstGeom prst="rect">
            <a:avLst/>
          </a:prstGeom>
          <a:noFill/>
        </p:spPr>
        <p:txBody>
          <a:bodyPr wrap="square" rtlCol="0">
            <a:spAutoFit/>
          </a:bodyPr>
          <a:lstStyle/>
          <a:p>
            <a:r>
              <a:rPr lang="zh-CN" altLang="en-US" dirty="0" smtClean="0"/>
              <a:t>注意：</a:t>
            </a:r>
            <a:r>
              <a:rPr lang="en-US" altLang="zh-CN" dirty="0" smtClean="0"/>
              <a:t>Flush</a:t>
            </a:r>
            <a:r>
              <a:rPr lang="zh-CN" altLang="en-US" dirty="0" smtClean="0"/>
              <a:t>时记录最</a:t>
            </a:r>
            <a:r>
              <a:rPr lang="zh-CN" altLang="en-US" dirty="0" smtClean="0"/>
              <a:t>大的</a:t>
            </a:r>
            <a:r>
              <a:rPr lang="en-US" altLang="zh-CN" dirty="0" smtClean="0"/>
              <a:t>WAL sequence</a:t>
            </a:r>
            <a:r>
              <a:rPr lang="zh-CN" altLang="en-US" dirty="0" smtClean="0"/>
              <a:t>值，记录在数据尾部。</a:t>
            </a:r>
            <a:endParaRPr lang="en-US" altLang="zh-CN" dirty="0" smtClean="0"/>
          </a:p>
          <a:p>
            <a:r>
              <a:rPr lang="zh-CN" altLang="en-US" dirty="0" smtClean="0"/>
              <a:t>在</a:t>
            </a:r>
            <a:r>
              <a:rPr lang="en-US" altLang="zh-CN" dirty="0" smtClean="0"/>
              <a:t>Recover</a:t>
            </a:r>
            <a:r>
              <a:rPr lang="zh-CN" altLang="en-US" dirty="0" smtClean="0"/>
              <a:t>时，使用。</a:t>
            </a:r>
            <a:endParaRPr lang="zh-CN" altLang="en-US" dirty="0"/>
          </a:p>
        </p:txBody>
      </p:sp>
    </p:spTree>
    <p:extLst>
      <p:ext uri="{BB962C8B-B14F-4D97-AF65-F5344CB8AC3E}">
        <p14:creationId xmlns="" xmlns:p14="http://schemas.microsoft.com/office/powerpoint/2010/main" val="1049928241"/>
      </p:ext>
    </p:extLst>
  </p:cSld>
  <p:clrMapOvr>
    <a:masterClrMapping/>
  </p:clrMapOvr>
  <mc:AlternateContent xmlns:mc="http://schemas.openxmlformats.org/markup-compatibility/2006">
    <mc:Choice xmlns="" xmlns:p14="http://schemas.microsoft.com/office/powerpoint/2010/main" Requires="p14">
      <p:transition spd="slow" p14:dur="900" advClick="0" advTm="0">
        <p14:warp dir="in"/>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368333" y="324394"/>
            <a:ext cx="1650822" cy="410514"/>
          </a:xfrm>
          <a:prstGeom prst="rect">
            <a:avLst/>
          </a:prstGeom>
        </p:spPr>
      </p:pic>
      <p:sp>
        <p:nvSpPr>
          <p:cNvPr id="18" name="TextBox 17"/>
          <p:cNvSpPr txBox="1"/>
          <p:nvPr/>
        </p:nvSpPr>
        <p:spPr>
          <a:xfrm>
            <a:off x="552971" y="1124744"/>
            <a:ext cx="237566" cy="369332"/>
          </a:xfrm>
          <a:prstGeom prst="rect">
            <a:avLst/>
          </a:prstGeom>
          <a:noFill/>
        </p:spPr>
        <p:txBody>
          <a:bodyPr wrap="none" rtlCol="0">
            <a:spAutoFit/>
          </a:bodyPr>
          <a:lstStyle/>
          <a:p>
            <a:r>
              <a:rPr lang="en-US" altLang="zh-CN" dirty="0" smtClean="0"/>
              <a:t> </a:t>
            </a:r>
            <a:endParaRPr lang="zh-CN" altLang="en-US" dirty="0"/>
          </a:p>
        </p:txBody>
      </p:sp>
      <p:sp>
        <p:nvSpPr>
          <p:cNvPr id="19" name="TextBox 18"/>
          <p:cNvSpPr txBox="1"/>
          <p:nvPr/>
        </p:nvSpPr>
        <p:spPr>
          <a:xfrm>
            <a:off x="977752" y="1556792"/>
            <a:ext cx="11096499" cy="2862322"/>
          </a:xfrm>
          <a:prstGeom prst="rect">
            <a:avLst/>
          </a:prstGeom>
          <a:noFill/>
        </p:spPr>
        <p:txBody>
          <a:bodyPr wrap="none" rtlCol="0">
            <a:spAutoFit/>
          </a:bodyPr>
          <a:lstStyle/>
          <a:p>
            <a:r>
              <a:rPr lang="en-US" altLang="zh-CN" dirty="0" smtClean="0"/>
              <a:t>2</a:t>
            </a:r>
            <a:r>
              <a:rPr lang="en-US" altLang="zh-CN" dirty="0" smtClean="0"/>
              <a:t>. </a:t>
            </a:r>
            <a:r>
              <a:rPr lang="en-US" altLang="zh-CN" dirty="0" err="1" smtClean="0"/>
              <a:t>Memstore</a:t>
            </a:r>
            <a:r>
              <a:rPr lang="zh-CN" altLang="en-US" dirty="0" smtClean="0"/>
              <a:t> </a:t>
            </a:r>
            <a:r>
              <a:rPr lang="en-US" altLang="zh-CN" dirty="0" smtClean="0"/>
              <a:t>Flush</a:t>
            </a:r>
            <a:r>
              <a:rPr lang="zh-CN" altLang="en-US" dirty="0" smtClean="0"/>
              <a:t>条件：以下三种情况可以触发</a:t>
            </a:r>
            <a:r>
              <a:rPr lang="en-US" altLang="zh-CN" dirty="0" smtClean="0"/>
              <a:t>Flush</a:t>
            </a:r>
            <a:r>
              <a:rPr lang="zh-CN" altLang="en-US" dirty="0" smtClean="0"/>
              <a:t>动作。</a:t>
            </a:r>
            <a:endParaRPr lang="en-US" altLang="zh-CN" dirty="0" smtClean="0"/>
          </a:p>
          <a:p>
            <a:endParaRPr lang="en-US" altLang="zh-CN" dirty="0" smtClean="0"/>
          </a:p>
          <a:p>
            <a:pPr>
              <a:buFont typeface="Arial" pitchFamily="34" charset="0"/>
              <a:buChar char="•"/>
            </a:pPr>
            <a:r>
              <a:rPr lang="en-US" altLang="zh-CN" dirty="0" smtClean="0"/>
              <a:t> </a:t>
            </a:r>
            <a:r>
              <a:rPr lang="zh-CN" altLang="en-US" dirty="0" smtClean="0"/>
              <a:t>一个</a:t>
            </a:r>
            <a:r>
              <a:rPr lang="en-US" altLang="zh-CN" dirty="0" err="1" smtClean="0"/>
              <a:t>Memstore</a:t>
            </a:r>
            <a:r>
              <a:rPr lang="zh-CN" altLang="en-US" dirty="0" smtClean="0"/>
              <a:t>的大小超过</a:t>
            </a:r>
            <a:r>
              <a:rPr lang="en-US" altLang="zh-CN" dirty="0" err="1" smtClean="0"/>
              <a:t>hbase.hregion.memstore.flush.size</a:t>
            </a:r>
            <a:r>
              <a:rPr lang="zh-CN" altLang="en-US" dirty="0" smtClean="0"/>
              <a:t>的大小，默认</a:t>
            </a:r>
            <a:r>
              <a:rPr lang="en-US" altLang="zh-CN" dirty="0" smtClean="0"/>
              <a:t>128MB</a:t>
            </a:r>
            <a:r>
              <a:rPr lang="zh-CN" altLang="en-US" dirty="0" smtClean="0"/>
              <a:t>。</a:t>
            </a:r>
            <a:endParaRPr lang="en-US" altLang="zh-CN" dirty="0" smtClean="0"/>
          </a:p>
          <a:p>
            <a:pPr>
              <a:buFont typeface="Arial" pitchFamily="34" charset="0"/>
              <a:buChar char="•"/>
            </a:pPr>
            <a:r>
              <a:rPr lang="zh-CN" altLang="en-US" dirty="0" smtClean="0"/>
              <a:t>一</a:t>
            </a:r>
            <a:r>
              <a:rPr lang="zh-CN" altLang="en-US" dirty="0" smtClean="0"/>
              <a:t>个</a:t>
            </a:r>
            <a:r>
              <a:rPr lang="en-US" altLang="zh-CN" dirty="0" smtClean="0"/>
              <a:t>Region</a:t>
            </a:r>
            <a:r>
              <a:rPr lang="zh-CN" altLang="en-US" dirty="0" smtClean="0"/>
              <a:t>的</a:t>
            </a:r>
            <a:r>
              <a:rPr lang="en-US" altLang="zh-CN" dirty="0" err="1" smtClean="0"/>
              <a:t>MemStore</a:t>
            </a:r>
            <a:r>
              <a:rPr lang="zh-CN" altLang="en-US" dirty="0" smtClean="0"/>
              <a:t>总量达到</a:t>
            </a:r>
            <a:r>
              <a:rPr lang="en-US" altLang="zh-CN" dirty="0" err="1" smtClean="0"/>
              <a:t>hbase.hregion.memstore.block.multiplier</a:t>
            </a:r>
            <a:r>
              <a:rPr lang="en-US" altLang="zh-CN" dirty="0" smtClean="0"/>
              <a:t> * </a:t>
            </a:r>
            <a:r>
              <a:rPr lang="en-US" altLang="zh-CN" dirty="0" err="1" smtClean="0"/>
              <a:t>hbase.hregion.memstore.flush.size</a:t>
            </a:r>
            <a:endParaRPr lang="en-US" altLang="zh-CN" dirty="0" smtClean="0"/>
          </a:p>
          <a:p>
            <a:r>
              <a:rPr lang="en-US" altLang="zh-CN" dirty="0" smtClean="0"/>
              <a:t> </a:t>
            </a:r>
            <a:r>
              <a:rPr lang="en-US" altLang="zh-CN" dirty="0" smtClean="0"/>
              <a:t>      </a:t>
            </a:r>
            <a:r>
              <a:rPr lang="zh-CN" altLang="en-US" dirty="0" smtClean="0"/>
              <a:t>（</a:t>
            </a:r>
            <a:r>
              <a:rPr lang="zh-CN" altLang="en-US" dirty="0" smtClean="0"/>
              <a:t>默认</a:t>
            </a:r>
            <a:r>
              <a:rPr lang="en-US" altLang="zh-CN" dirty="0" smtClean="0"/>
              <a:t>2*128M=256M</a:t>
            </a:r>
            <a:r>
              <a:rPr lang="zh-CN" altLang="en-US" dirty="0" smtClean="0"/>
              <a:t>）。</a:t>
            </a:r>
            <a:endParaRPr lang="en-US" altLang="zh-CN" dirty="0" smtClean="0"/>
          </a:p>
          <a:p>
            <a:pPr>
              <a:buFont typeface="Arial" pitchFamily="34" charset="0"/>
              <a:buChar char="•"/>
            </a:pPr>
            <a:r>
              <a:rPr lang="zh-CN" altLang="en-US" dirty="0" smtClean="0"/>
              <a:t>全</a:t>
            </a:r>
            <a:r>
              <a:rPr lang="zh-CN" altLang="en-US" dirty="0" smtClean="0"/>
              <a:t>局</a:t>
            </a:r>
            <a:r>
              <a:rPr lang="en-US" altLang="zh-CN" dirty="0" err="1" smtClean="0"/>
              <a:t>MemStore</a:t>
            </a:r>
            <a:r>
              <a:rPr lang="zh-CN" altLang="en-US" dirty="0" smtClean="0"/>
              <a:t>的大小超过了</a:t>
            </a:r>
            <a:r>
              <a:rPr lang="en-US" altLang="zh-CN" dirty="0" err="1" smtClean="0"/>
              <a:t>hbase.regionserver.global.memstore.upperLimit</a:t>
            </a:r>
            <a:r>
              <a:rPr lang="zh-CN" altLang="en-US" dirty="0" smtClean="0"/>
              <a:t>的大小，默认</a:t>
            </a:r>
            <a:r>
              <a:rPr lang="en-US" altLang="zh-CN" dirty="0" smtClean="0"/>
              <a:t>40</a:t>
            </a:r>
            <a:r>
              <a:rPr lang="zh-CN" altLang="en-US" dirty="0" smtClean="0"/>
              <a:t>％，</a:t>
            </a:r>
            <a:endParaRPr lang="en-US" altLang="zh-CN" dirty="0" smtClean="0"/>
          </a:p>
          <a:p>
            <a:r>
              <a:rPr lang="en-US" altLang="zh-CN" dirty="0" smtClean="0"/>
              <a:t> </a:t>
            </a:r>
            <a:r>
              <a:rPr lang="en-US" altLang="zh-CN" dirty="0" smtClean="0"/>
              <a:t>         </a:t>
            </a:r>
            <a:r>
              <a:rPr lang="zh-CN" altLang="en-US" dirty="0" smtClean="0"/>
              <a:t>直</a:t>
            </a:r>
            <a:r>
              <a:rPr lang="zh-CN" altLang="en-US" dirty="0" smtClean="0"/>
              <a:t>到总体的</a:t>
            </a:r>
            <a:r>
              <a:rPr lang="en-US" altLang="zh-CN" dirty="0" err="1" smtClean="0"/>
              <a:t>MemStore</a:t>
            </a:r>
            <a:r>
              <a:rPr lang="zh-CN" altLang="en-US" dirty="0" smtClean="0"/>
              <a:t>使用量低于</a:t>
            </a:r>
            <a:r>
              <a:rPr lang="en-US" altLang="zh-CN" dirty="0" err="1" smtClean="0"/>
              <a:t>hbase.regionserver.global.memstore.lowerLimit</a:t>
            </a:r>
            <a:r>
              <a:rPr lang="zh-CN" altLang="en-US" dirty="0" smtClean="0"/>
              <a:t>，默认</a:t>
            </a:r>
            <a:r>
              <a:rPr lang="en-US" altLang="zh-CN" dirty="0" smtClean="0"/>
              <a:t>38</a:t>
            </a:r>
            <a:r>
              <a:rPr lang="en-US" altLang="zh-CN" dirty="0" smtClean="0"/>
              <a:t>%</a:t>
            </a:r>
            <a:r>
              <a:rPr lang="zh-CN" altLang="en-US" dirty="0" smtClean="0"/>
              <a:t>。</a:t>
            </a:r>
            <a:endParaRPr lang="en-US" altLang="zh-CN" dirty="0" smtClean="0"/>
          </a:p>
          <a:p>
            <a:pPr>
              <a:buFont typeface="Arial" pitchFamily="34" charset="0"/>
              <a:buChar char="•"/>
            </a:pPr>
            <a:r>
              <a:rPr lang="zh-CN" altLang="en-US" dirty="0" smtClean="0"/>
              <a:t>当前</a:t>
            </a:r>
            <a:r>
              <a:rPr lang="en-US" altLang="zh-CN" dirty="0" err="1" smtClean="0"/>
              <a:t>HRegionServer</a:t>
            </a:r>
            <a:r>
              <a:rPr lang="zh-CN" altLang="en-US" dirty="0" smtClean="0"/>
              <a:t>中</a:t>
            </a:r>
            <a:r>
              <a:rPr lang="en-US" altLang="zh-CN" dirty="0" smtClean="0"/>
              <a:t>WAL</a:t>
            </a:r>
            <a:r>
              <a:rPr lang="zh-CN" altLang="en-US" dirty="0" smtClean="0"/>
              <a:t>的大小超过了</a:t>
            </a:r>
            <a:r>
              <a:rPr lang="en-US" altLang="zh-CN" dirty="0" err="1" smtClean="0"/>
              <a:t>hbase.regionserver.hlog.blocksize</a:t>
            </a:r>
            <a:r>
              <a:rPr lang="en-US" altLang="zh-CN" dirty="0" smtClean="0"/>
              <a:t> * </a:t>
            </a:r>
            <a:r>
              <a:rPr lang="en-US" altLang="zh-CN" dirty="0" err="1" smtClean="0"/>
              <a:t>hbase.regionserver.max.logs</a:t>
            </a:r>
            <a:r>
              <a:rPr lang="zh-CN" altLang="en-US" dirty="0" smtClean="0"/>
              <a:t>的数</a:t>
            </a:r>
            <a:r>
              <a:rPr lang="zh-CN" altLang="en-US" dirty="0" smtClean="0"/>
              <a:t>量。</a:t>
            </a:r>
            <a:endParaRPr lang="en-US" altLang="zh-CN" dirty="0" smtClean="0"/>
          </a:p>
          <a:p>
            <a:r>
              <a:rPr lang="zh-CN" altLang="en-US" dirty="0" smtClean="0"/>
              <a:t>          默</a:t>
            </a:r>
            <a:r>
              <a:rPr lang="zh-CN" altLang="en-US" dirty="0" smtClean="0"/>
              <a:t>认大小是</a:t>
            </a:r>
            <a:r>
              <a:rPr lang="en-US" altLang="zh-CN" dirty="0" smtClean="0"/>
              <a:t>2GB</a:t>
            </a:r>
            <a:r>
              <a:rPr lang="zh-CN" altLang="en-US" dirty="0" smtClean="0"/>
              <a:t>。</a:t>
            </a:r>
            <a:endParaRPr lang="en-US" altLang="zh-CN" dirty="0" smtClean="0"/>
          </a:p>
          <a:p>
            <a:pPr>
              <a:buFont typeface="Arial" pitchFamily="34" charset="0"/>
              <a:buChar char="•"/>
            </a:pPr>
            <a:r>
              <a:rPr lang="zh-CN" altLang="en-US" dirty="0" smtClean="0"/>
              <a:t>定期会进行</a:t>
            </a:r>
            <a:r>
              <a:rPr lang="en-US" altLang="zh-CN" dirty="0" err="1" smtClean="0"/>
              <a:t>MemStore</a:t>
            </a:r>
            <a:r>
              <a:rPr lang="zh-CN" altLang="en-US" dirty="0" smtClean="0"/>
              <a:t>的刷新，</a:t>
            </a:r>
            <a:r>
              <a:rPr lang="en-US" altLang="zh-CN" dirty="0" err="1" smtClean="0"/>
              <a:t>hbase.regionserver.optionalcacheflushinterval</a:t>
            </a:r>
            <a:r>
              <a:rPr lang="en-US" altLang="zh-CN" dirty="0" smtClean="0"/>
              <a:t> </a:t>
            </a:r>
            <a:r>
              <a:rPr lang="zh-CN" altLang="en-US" dirty="0" smtClean="0"/>
              <a:t>默认</a:t>
            </a:r>
            <a:r>
              <a:rPr lang="en-US" altLang="zh-CN" dirty="0" smtClean="0"/>
              <a:t>3600000</a:t>
            </a:r>
            <a:r>
              <a:rPr lang="zh-CN" altLang="en-US" dirty="0" smtClean="0"/>
              <a:t>，一小时</a:t>
            </a:r>
            <a:endParaRPr lang="en-US" altLang="zh-CN" dirty="0" smtClean="0"/>
          </a:p>
        </p:txBody>
      </p:sp>
    </p:spTree>
    <p:extLst>
      <p:ext uri="{BB962C8B-B14F-4D97-AF65-F5344CB8AC3E}">
        <p14:creationId xmlns="" xmlns:p14="http://schemas.microsoft.com/office/powerpoint/2010/main" val="1049928241"/>
      </p:ext>
    </p:extLst>
  </p:cSld>
  <p:clrMapOvr>
    <a:masterClrMapping/>
  </p:clrMapOvr>
  <mc:AlternateContent xmlns:mc="http://schemas.openxmlformats.org/markup-compatibility/2006">
    <mc:Choice xmlns="" xmlns:p14="http://schemas.microsoft.com/office/powerpoint/2010/main" Requires="p14">
      <p:transition spd="slow" p14:dur="900" advClick="0" advTm="0">
        <p14:warp dir="in"/>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3" name="组合 2"/>
          <p:cNvGrpSpPr/>
          <p:nvPr/>
        </p:nvGrpSpPr>
        <p:grpSpPr>
          <a:xfrm>
            <a:off x="3792" y="231784"/>
            <a:ext cx="758949" cy="693260"/>
            <a:chOff x="0" y="532828"/>
            <a:chExt cx="759125" cy="568897"/>
          </a:xfrm>
        </p:grpSpPr>
        <p:sp>
          <p:nvSpPr>
            <p:cNvPr id="4" name="矩形 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792" y="921962"/>
            <a:ext cx="12187592" cy="45708"/>
            <a:chOff x="0" y="532828"/>
            <a:chExt cx="759125" cy="568897"/>
          </a:xfrm>
        </p:grpSpPr>
        <p:sp>
          <p:nvSpPr>
            <p:cNvPr id="9" name="矩形 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368333" y="324394"/>
            <a:ext cx="1650822" cy="410514"/>
          </a:xfrm>
          <a:prstGeom prst="rect">
            <a:avLst/>
          </a:prstGeom>
        </p:spPr>
      </p:pic>
      <p:sp>
        <p:nvSpPr>
          <p:cNvPr id="14" name="矩形 13"/>
          <p:cNvSpPr/>
          <p:nvPr/>
        </p:nvSpPr>
        <p:spPr>
          <a:xfrm>
            <a:off x="3361283" y="1657848"/>
            <a:ext cx="6000706" cy="4247317"/>
          </a:xfrm>
          <a:prstGeom prst="rect">
            <a:avLst/>
          </a:prstGeom>
        </p:spPr>
        <p:txBody>
          <a:bodyPr wrap="square">
            <a:spAutoFit/>
          </a:bodyPr>
          <a:lstStyle/>
          <a:p>
            <a:r>
              <a:rPr lang="en-US" altLang="zh-CN" dirty="0" err="1">
                <a:solidFill>
                  <a:srgbClr val="333333"/>
                </a:solidFill>
                <a:latin typeface="Arial" panose="020B0604020202020204" pitchFamily="34" charset="0"/>
              </a:rPr>
              <a:t>HBase</a:t>
            </a:r>
            <a:r>
              <a:rPr lang="zh-CN" altLang="en-US" dirty="0">
                <a:solidFill>
                  <a:srgbClr val="333333"/>
                </a:solidFill>
                <a:latin typeface="Arial" panose="020B0604020202020204" pitchFamily="34" charset="0"/>
              </a:rPr>
              <a:t>提供了丰富的访问</a:t>
            </a:r>
            <a:r>
              <a:rPr lang="zh-CN" altLang="en-US" dirty="0" smtClean="0">
                <a:solidFill>
                  <a:srgbClr val="333333"/>
                </a:solidFill>
                <a:latin typeface="Arial" panose="020B0604020202020204" pitchFamily="34" charset="0"/>
              </a:rPr>
              <a:t>接口</a:t>
            </a:r>
            <a:r>
              <a:rPr lang="en-US" altLang="zh-CN" dirty="0" smtClean="0">
                <a:solidFill>
                  <a:srgbClr val="333333"/>
                </a:solidFill>
                <a:latin typeface="Arial" panose="020B0604020202020204" pitchFamily="34" charset="0"/>
              </a:rPr>
              <a:t>:</a:t>
            </a:r>
          </a:p>
          <a:p>
            <a:r>
              <a:rPr lang="zh-CN" altLang="en-US" dirty="0"/>
              <a:t/>
            </a:r>
            <a:br>
              <a:rPr lang="zh-CN" altLang="en-US"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a:t>
            </a:r>
            <a:r>
              <a:rPr lang="en-US" altLang="zh-CN" dirty="0" err="1">
                <a:solidFill>
                  <a:srgbClr val="333333"/>
                </a:solidFill>
                <a:latin typeface="Arial" panose="020B0604020202020204" pitchFamily="34" charset="0"/>
              </a:rPr>
              <a:t>HBase</a:t>
            </a:r>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Shell</a:t>
            </a: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Java </a:t>
            </a:r>
            <a:r>
              <a:rPr lang="en-US" altLang="zh-CN" dirty="0" smtClean="0">
                <a:solidFill>
                  <a:srgbClr val="333333"/>
                </a:solidFill>
                <a:latin typeface="Arial" panose="020B0604020202020204" pitchFamily="34" charset="0"/>
              </a:rPr>
              <a:t>client API</a:t>
            </a: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a:t>
            </a:r>
            <a:r>
              <a:rPr lang="en-US" altLang="zh-CN" dirty="0" err="1">
                <a:solidFill>
                  <a:srgbClr val="333333"/>
                </a:solidFill>
                <a:latin typeface="Arial" panose="020B0604020202020204" pitchFamily="34" charset="0"/>
              </a:rPr>
              <a:t>Jython</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Groovy DSL</a:t>
            </a:r>
            <a:r>
              <a:rPr lang="zh-CN" altLang="en-US" dirty="0">
                <a:solidFill>
                  <a:srgbClr val="333333"/>
                </a:solidFill>
                <a:latin typeface="Arial" panose="020B0604020202020204" pitchFamily="34" charset="0"/>
              </a:rPr>
              <a:t>、</a:t>
            </a:r>
            <a:r>
              <a:rPr lang="en-US" altLang="zh-CN" dirty="0" smtClean="0">
                <a:solidFill>
                  <a:srgbClr val="333333"/>
                </a:solidFill>
                <a:latin typeface="Arial" panose="020B0604020202020204" pitchFamily="34" charset="0"/>
              </a:rPr>
              <a:t>Scala</a:t>
            </a: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REST</a:t>
            </a: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Thrift</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Ruby</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Python</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Perl</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C++…</a:t>
            </a:r>
            <a:r>
              <a:rPr lang="zh-CN" altLang="en-US" dirty="0" smtClean="0">
                <a:solidFill>
                  <a:srgbClr val="333333"/>
                </a:solidFill>
                <a:latin typeface="Arial" panose="020B0604020202020204" pitchFamily="34" charset="0"/>
              </a:rPr>
              <a:t>）</a:t>
            </a:r>
            <a:endParaRPr lang="en-US" altLang="zh-CN" dirty="0" smtClean="0">
              <a:solidFill>
                <a:srgbClr val="333333"/>
              </a:solidFill>
              <a:latin typeface="Arial" panose="020B0604020202020204" pitchFamily="34" charset="0"/>
            </a:endParaRP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a:t>
            </a:r>
            <a:r>
              <a:rPr lang="en-US" altLang="zh-CN" dirty="0" err="1" smtClean="0">
                <a:solidFill>
                  <a:srgbClr val="333333"/>
                </a:solidFill>
                <a:latin typeface="Arial" panose="020B0604020202020204" pitchFamily="34" charset="0"/>
              </a:rPr>
              <a:t>MapReduce</a:t>
            </a:r>
            <a:endParaRPr lang="en-US" altLang="zh-CN" dirty="0" smtClean="0">
              <a:solidFill>
                <a:srgbClr val="333333"/>
              </a:solidFill>
              <a:latin typeface="Arial" panose="020B0604020202020204" pitchFamily="34" charset="0"/>
            </a:endParaRP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Hive/Pig</a:t>
            </a:r>
            <a:endParaRPr lang="zh-CN" altLang="en-US" dirty="0"/>
          </a:p>
        </p:txBody>
      </p:sp>
    </p:spTree>
    <p:extLst>
      <p:ext uri="{BB962C8B-B14F-4D97-AF65-F5344CB8AC3E}">
        <p14:creationId xmlns="" xmlns:p14="http://schemas.microsoft.com/office/powerpoint/2010/main" val="373359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p:cTn id="11"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
                                        </p:tgtEl>
                                        <p:attrNameLst>
                                          <p:attrName>ppt_y</p:attrName>
                                        </p:attrNameLst>
                                      </p:cBhvr>
                                      <p:tavLst>
                                        <p:tav tm="0">
                                          <p:val>
                                            <p:strVal val="#ppt_y"/>
                                          </p:val>
                                        </p:tav>
                                        <p:tav tm="100000">
                                          <p:val>
                                            <p:strVal val="#ppt_y"/>
                                          </p:val>
                                        </p:tav>
                                      </p:tavLst>
                                    </p:anim>
                                    <p:anim calcmode="lin" valueType="num">
                                      <p:cBhvr>
                                        <p:cTn id="13"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28" name="组合 27"/>
          <p:cNvGrpSpPr/>
          <p:nvPr/>
        </p:nvGrpSpPr>
        <p:grpSpPr>
          <a:xfrm>
            <a:off x="3792" y="231784"/>
            <a:ext cx="758949" cy="693260"/>
            <a:chOff x="0" y="532828"/>
            <a:chExt cx="759125" cy="568897"/>
          </a:xfrm>
        </p:grpSpPr>
        <p:sp>
          <p:nvSpPr>
            <p:cNvPr id="29" name="矩形 2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3792" y="921962"/>
            <a:ext cx="12187592" cy="45708"/>
            <a:chOff x="0" y="532828"/>
            <a:chExt cx="759125" cy="568897"/>
          </a:xfrm>
        </p:grpSpPr>
        <p:sp>
          <p:nvSpPr>
            <p:cNvPr id="35" name="矩形 34"/>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2" name="图片 20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368333" y="324394"/>
            <a:ext cx="1650822" cy="410514"/>
          </a:xfrm>
          <a:prstGeom prst="rect">
            <a:avLst/>
          </a:prstGeom>
        </p:spPr>
      </p:pic>
      <p:sp>
        <p:nvSpPr>
          <p:cNvPr id="5" name="文本框 4"/>
          <p:cNvSpPr txBox="1"/>
          <p:nvPr/>
        </p:nvSpPr>
        <p:spPr>
          <a:xfrm>
            <a:off x="3144882" y="510582"/>
            <a:ext cx="1095172" cy="369332"/>
          </a:xfrm>
          <a:prstGeom prst="rect">
            <a:avLst/>
          </a:prstGeom>
          <a:noFill/>
        </p:spPr>
        <p:txBody>
          <a:bodyPr wrap="none" rtlCol="0">
            <a:spAutoFit/>
          </a:bodyPr>
          <a:lstStyle/>
          <a:p>
            <a:r>
              <a:rPr lang="en-US" altLang="zh-CN" dirty="0" smtClean="0"/>
              <a:t>Shell</a:t>
            </a:r>
            <a:r>
              <a:rPr lang="zh-CN" altLang="en-US" dirty="0" smtClean="0"/>
              <a:t>指令</a:t>
            </a:r>
            <a:endParaRPr lang="zh-CN" altLang="en-US" dirty="0"/>
          </a:p>
        </p:txBody>
      </p:sp>
      <p:graphicFrame>
        <p:nvGraphicFramePr>
          <p:cNvPr id="9" name="表格 8"/>
          <p:cNvGraphicFramePr>
            <a:graphicFrameLocks noGrp="1"/>
          </p:cNvGraphicFramePr>
          <p:nvPr>
            <p:extLst>
              <p:ext uri="{D42A27DB-BD31-4B8C-83A1-F6EECF244321}">
                <p14:modId xmlns="" xmlns:p14="http://schemas.microsoft.com/office/powerpoint/2010/main" val="2413999787"/>
              </p:ext>
            </p:extLst>
          </p:nvPr>
        </p:nvGraphicFramePr>
        <p:xfrm>
          <a:off x="1456996" y="1213211"/>
          <a:ext cx="8130118" cy="2123440"/>
        </p:xfrm>
        <a:graphic>
          <a:graphicData uri="http://schemas.openxmlformats.org/drawingml/2006/table">
            <a:tbl>
              <a:tblPr firstRow="1" bandRow="1">
                <a:tableStyleId>{5C22544A-7EE6-4342-B048-85BDC9FD1C3A}</a:tableStyleId>
              </a:tblPr>
              <a:tblGrid>
                <a:gridCol w="4065059"/>
                <a:gridCol w="4065059"/>
              </a:tblGrid>
              <a:tr h="370840">
                <a:tc>
                  <a:txBody>
                    <a:bodyPr/>
                    <a:lstStyle/>
                    <a:p>
                      <a:pPr algn="ctr"/>
                      <a:r>
                        <a:rPr lang="zh-CN" altLang="en-US" dirty="0" smtClean="0"/>
                        <a:t>通用命令</a:t>
                      </a:r>
                      <a:endParaRPr lang="zh-CN" altLang="en-US" dirty="0"/>
                    </a:p>
                  </a:txBody>
                  <a:tcPr/>
                </a:tc>
                <a:tc>
                  <a:txBody>
                    <a:bodyPr/>
                    <a:lstStyle/>
                    <a:p>
                      <a:pPr algn="ctr"/>
                      <a:r>
                        <a:rPr lang="zh-CN" altLang="en-US" dirty="0" smtClean="0"/>
                        <a:t>命令格式</a:t>
                      </a:r>
                      <a:endParaRPr lang="zh-CN" altLang="en-US" dirty="0"/>
                    </a:p>
                  </a:txBody>
                  <a:tcPr/>
                </a:tc>
              </a:tr>
              <a:tr h="370840">
                <a:tc>
                  <a:txBody>
                    <a:bodyPr/>
                    <a:lstStyle/>
                    <a:p>
                      <a:r>
                        <a:rPr lang="en-US" altLang="zh-CN" b="1" dirty="0" smtClean="0"/>
                        <a:t>status: </a:t>
                      </a:r>
                      <a:r>
                        <a:rPr lang="zh-CN" altLang="en-US" dirty="0" smtClean="0"/>
                        <a:t>提供</a:t>
                      </a:r>
                      <a:r>
                        <a:rPr lang="en-US" altLang="zh-CN" dirty="0" err="1" smtClean="0"/>
                        <a:t>HBase</a:t>
                      </a:r>
                      <a:r>
                        <a:rPr lang="zh-CN" altLang="en-US" dirty="0" smtClean="0"/>
                        <a:t>的状态，例如，服务器的数量</a:t>
                      </a:r>
                      <a:endParaRPr lang="zh-CN" altLang="en-US" dirty="0"/>
                    </a:p>
                  </a:txBody>
                  <a:tcPr/>
                </a:tc>
                <a:tc>
                  <a:txBody>
                    <a:bodyPr/>
                    <a:lstStyle/>
                    <a:p>
                      <a:r>
                        <a:rPr lang="en-US" altLang="zh-CN" dirty="0" smtClean="0"/>
                        <a:t>status</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version: </a:t>
                      </a:r>
                      <a:r>
                        <a:rPr lang="zh-CN" altLang="en-US" dirty="0" smtClean="0"/>
                        <a:t>提供正在使用</a:t>
                      </a:r>
                      <a:r>
                        <a:rPr lang="en-US" altLang="zh-CN" dirty="0" err="1" smtClean="0"/>
                        <a:t>HBase</a:t>
                      </a:r>
                      <a:r>
                        <a:rPr lang="zh-CN" altLang="en-US" dirty="0" smtClean="0"/>
                        <a:t>版本。</a:t>
                      </a:r>
                    </a:p>
                  </a:txBody>
                  <a:tcPr/>
                </a:tc>
                <a:tc>
                  <a:txBody>
                    <a:bodyPr/>
                    <a:lstStyle/>
                    <a:p>
                      <a:r>
                        <a:rPr lang="en-US" altLang="zh-CN" dirty="0" smtClean="0"/>
                        <a:t>version</a:t>
                      </a:r>
                      <a:endParaRPr lang="zh-CN" altLang="en-US" dirty="0"/>
                    </a:p>
                  </a:txBody>
                  <a:tcPr/>
                </a:tc>
              </a:tr>
              <a:tr h="370840">
                <a:tc>
                  <a:txBody>
                    <a:bodyPr/>
                    <a:lstStyle/>
                    <a:p>
                      <a:r>
                        <a:rPr lang="en-US" altLang="zh-CN" b="1" dirty="0" err="1" smtClean="0"/>
                        <a:t>table_help</a:t>
                      </a:r>
                      <a:r>
                        <a:rPr lang="en-US" altLang="zh-CN" b="1" dirty="0" smtClean="0"/>
                        <a:t>: </a:t>
                      </a:r>
                      <a:r>
                        <a:rPr lang="zh-CN" altLang="en-US" dirty="0" smtClean="0"/>
                        <a:t>表引用命令提供帮助。</a:t>
                      </a:r>
                      <a:endParaRPr lang="zh-CN" altLang="en-US" dirty="0"/>
                    </a:p>
                  </a:txBody>
                  <a:tcPr/>
                </a:tc>
                <a:tc>
                  <a:txBody>
                    <a:bodyPr/>
                    <a:lstStyle/>
                    <a:p>
                      <a:r>
                        <a:rPr lang="en-US" altLang="zh-CN" dirty="0" err="1" smtClean="0"/>
                        <a:t>table_help</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t>whoami</a:t>
                      </a:r>
                      <a:r>
                        <a:rPr lang="en-US" altLang="zh-CN" b="1" dirty="0" smtClean="0"/>
                        <a:t>: </a:t>
                      </a:r>
                      <a:r>
                        <a:rPr lang="zh-CN" altLang="en-US" dirty="0" smtClean="0"/>
                        <a:t>提供有关用户的信息。</a:t>
                      </a:r>
                      <a:endParaRPr lang="en-US" altLang="zh-CN" dirty="0" smtClean="0"/>
                    </a:p>
                  </a:txBody>
                  <a:tcPr/>
                </a:tc>
                <a:tc>
                  <a:txBody>
                    <a:bodyPr/>
                    <a:lstStyle/>
                    <a:p>
                      <a:r>
                        <a:rPr lang="en-US" altLang="zh-CN" dirty="0" err="1" smtClean="0"/>
                        <a:t>Whoami</a:t>
                      </a:r>
                      <a:endParaRPr lang="zh-CN" altLang="en-US" dirty="0"/>
                    </a:p>
                  </a:txBody>
                  <a:tcPr/>
                </a:tc>
              </a:tr>
            </a:tbl>
          </a:graphicData>
        </a:graphic>
      </p:graphicFrame>
      <p:graphicFrame>
        <p:nvGraphicFramePr>
          <p:cNvPr id="10" name="表格 9"/>
          <p:cNvGraphicFramePr>
            <a:graphicFrameLocks noGrp="1"/>
          </p:cNvGraphicFramePr>
          <p:nvPr>
            <p:extLst>
              <p:ext uri="{D42A27DB-BD31-4B8C-83A1-F6EECF244321}">
                <p14:modId xmlns="" xmlns:p14="http://schemas.microsoft.com/office/powerpoint/2010/main" val="2578656612"/>
              </p:ext>
            </p:extLst>
          </p:nvPr>
        </p:nvGraphicFramePr>
        <p:xfrm>
          <a:off x="1456996" y="3361451"/>
          <a:ext cx="8130118" cy="3144520"/>
        </p:xfrm>
        <a:graphic>
          <a:graphicData uri="http://schemas.openxmlformats.org/drawingml/2006/table">
            <a:tbl>
              <a:tblPr firstRow="1" bandRow="1">
                <a:tableStyleId>{5C22544A-7EE6-4342-B048-85BDC9FD1C3A}</a:tableStyleId>
              </a:tblPr>
              <a:tblGrid>
                <a:gridCol w="4065059"/>
                <a:gridCol w="4065059"/>
              </a:tblGrid>
              <a:tr h="370840">
                <a:tc>
                  <a:txBody>
                    <a:bodyPr/>
                    <a:lstStyle/>
                    <a:p>
                      <a:pPr algn="ctr"/>
                      <a:r>
                        <a:rPr lang="zh-CN" altLang="en-US" dirty="0" smtClean="0"/>
                        <a:t>数据定义语言</a:t>
                      </a:r>
                      <a:endParaRPr lang="zh-CN" altLang="en-US" dirty="0"/>
                    </a:p>
                  </a:txBody>
                  <a:tcPr/>
                </a:tc>
                <a:tc>
                  <a:txBody>
                    <a:bodyPr/>
                    <a:lstStyle/>
                    <a:p>
                      <a:pPr algn="ctr"/>
                      <a:r>
                        <a:rPr lang="zh-CN" altLang="en-US" dirty="0" smtClean="0"/>
                        <a:t>命令格式</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create: </a:t>
                      </a:r>
                      <a:r>
                        <a:rPr lang="zh-CN" altLang="en-US" dirty="0" smtClean="0"/>
                        <a:t>创建一个表。</a:t>
                      </a:r>
                    </a:p>
                  </a:txBody>
                  <a:tcPr/>
                </a:tc>
                <a:tc>
                  <a:txBody>
                    <a:bodyPr/>
                    <a:lstStyle/>
                    <a:p>
                      <a:r>
                        <a:rPr lang="en-US" b="0" dirty="0" smtClean="0">
                          <a:effectLst/>
                        </a:rPr>
                        <a:t>create ‘</a:t>
                      </a:r>
                      <a:r>
                        <a:rPr lang="zh-CN" altLang="en-US" b="0" dirty="0" smtClean="0">
                          <a:effectLst/>
                        </a:rPr>
                        <a:t>表名称</a:t>
                      </a:r>
                      <a:r>
                        <a:rPr lang="en-US" altLang="zh-CN" b="0" dirty="0" smtClean="0">
                          <a:effectLst/>
                        </a:rPr>
                        <a:t>’, ‘</a:t>
                      </a:r>
                      <a:r>
                        <a:rPr lang="zh-CN" altLang="en-US" b="0" dirty="0" smtClean="0">
                          <a:effectLst/>
                        </a:rPr>
                        <a:t>列族称</a:t>
                      </a:r>
                      <a:r>
                        <a:rPr lang="en-US" altLang="zh-CN" b="0" dirty="0" smtClean="0">
                          <a:effectLst/>
                        </a:rPr>
                        <a:t>1’,‘</a:t>
                      </a:r>
                      <a:r>
                        <a:rPr lang="zh-CN" altLang="en-US" b="0" dirty="0" smtClean="0">
                          <a:effectLst/>
                        </a:rPr>
                        <a:t>列族称</a:t>
                      </a:r>
                      <a:r>
                        <a:rPr lang="en-US" altLang="zh-CN" b="0" dirty="0" smtClean="0">
                          <a:effectLst/>
                        </a:rPr>
                        <a:t>2’,‘</a:t>
                      </a:r>
                      <a:r>
                        <a:rPr lang="zh-CN" altLang="en-US" b="0" dirty="0" smtClean="0">
                          <a:effectLst/>
                        </a:rPr>
                        <a:t>列族称</a:t>
                      </a:r>
                      <a:r>
                        <a:rPr lang="en-US" b="0" dirty="0">
                          <a:effectLst/>
                        </a:rPr>
                        <a:t>N'</a:t>
                      </a:r>
                    </a:p>
                  </a:txBody>
                  <a:tcPr marL="0" marR="0" marT="0" marB="0"/>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list: </a:t>
                      </a:r>
                      <a:r>
                        <a:rPr lang="zh-CN" altLang="en-US" dirty="0" smtClean="0"/>
                        <a:t>列出</a:t>
                      </a:r>
                      <a:r>
                        <a:rPr lang="en-US" altLang="zh-CN" dirty="0" err="1" smtClean="0"/>
                        <a:t>HBase</a:t>
                      </a:r>
                      <a:r>
                        <a:rPr lang="zh-CN" altLang="en-US" dirty="0" smtClean="0"/>
                        <a:t>的所有表。</a:t>
                      </a:r>
                    </a:p>
                  </a:txBody>
                  <a:tcPr/>
                </a:tc>
                <a:tc>
                  <a:txBody>
                    <a:bodyPr/>
                    <a:lstStyle/>
                    <a:p>
                      <a:r>
                        <a:rPr lang="en-US" altLang="zh-CN" dirty="0" smtClean="0"/>
                        <a:t>list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disable: </a:t>
                      </a:r>
                      <a:r>
                        <a:rPr lang="zh-CN" altLang="en-US" dirty="0" smtClean="0"/>
                        <a:t>禁用表。</a:t>
                      </a:r>
                    </a:p>
                  </a:txBody>
                  <a:tcPr/>
                </a:tc>
                <a:tc>
                  <a:txBody>
                    <a:bodyPr/>
                    <a:lstStyle/>
                    <a:p>
                      <a:r>
                        <a:rPr lang="en-US" altLang="zh-CN" dirty="0" smtClean="0"/>
                        <a:t>disable</a:t>
                      </a:r>
                      <a:r>
                        <a:rPr lang="en-US" altLang="zh-CN" baseline="0" dirty="0" smtClean="0"/>
                        <a:t> ‘</a:t>
                      </a:r>
                      <a:r>
                        <a:rPr lang="zh-CN" altLang="en-US" baseline="0" dirty="0" smtClean="0"/>
                        <a:t>表名称</a:t>
                      </a:r>
                      <a:r>
                        <a:rPr lang="en-US" altLang="zh-CN" baseline="0"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t>is_disabled</a:t>
                      </a:r>
                      <a:r>
                        <a:rPr lang="en-US" altLang="zh-CN" b="1" dirty="0" smtClean="0"/>
                        <a:t>: </a:t>
                      </a:r>
                      <a:r>
                        <a:rPr lang="zh-CN" altLang="en-US" dirty="0" smtClean="0"/>
                        <a:t>验证表是否被禁用。</a:t>
                      </a:r>
                    </a:p>
                  </a:txBody>
                  <a:tcPr/>
                </a:tc>
                <a:tc>
                  <a:txBody>
                    <a:bodyPr/>
                    <a:lstStyle/>
                    <a:p>
                      <a:r>
                        <a:rPr lang="en-US" altLang="zh-CN" dirty="0" err="1" smtClean="0"/>
                        <a:t>is_disabled</a:t>
                      </a:r>
                      <a:r>
                        <a:rPr lang="en-US" altLang="zh-CN" dirty="0" smtClean="0"/>
                        <a:t>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enable: </a:t>
                      </a:r>
                      <a:r>
                        <a:rPr lang="zh-CN" altLang="en-US" dirty="0" smtClean="0"/>
                        <a:t>启用一个表。</a:t>
                      </a:r>
                    </a:p>
                  </a:txBody>
                  <a:tcPr/>
                </a:tc>
                <a:tc>
                  <a:txBody>
                    <a:bodyPr/>
                    <a:lstStyle/>
                    <a:p>
                      <a:r>
                        <a:rPr lang="en-US" altLang="zh-CN" dirty="0" smtClean="0"/>
                        <a:t>enable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t>is_enabled</a:t>
                      </a:r>
                      <a:r>
                        <a:rPr lang="en-US" altLang="zh-CN" b="1" dirty="0" smtClean="0"/>
                        <a:t>: </a:t>
                      </a:r>
                      <a:r>
                        <a:rPr lang="zh-CN" altLang="en-US" dirty="0" smtClean="0"/>
                        <a:t>验证表是否已启用。</a:t>
                      </a:r>
                    </a:p>
                  </a:txBody>
                  <a:tcPr/>
                </a:tc>
                <a:tc>
                  <a:txBody>
                    <a:bodyPr/>
                    <a:lstStyle/>
                    <a:p>
                      <a:r>
                        <a:rPr lang="en-US" altLang="zh-CN" dirty="0" err="1" smtClean="0"/>
                        <a:t>is_enabled</a:t>
                      </a:r>
                      <a:r>
                        <a:rPr lang="en-US" altLang="zh-CN" baseline="0" dirty="0" smtClean="0"/>
                        <a:t> ‘</a:t>
                      </a:r>
                      <a:r>
                        <a:rPr lang="zh-CN" altLang="en-US" baseline="0" dirty="0" smtClean="0"/>
                        <a:t>表名称</a:t>
                      </a:r>
                      <a:r>
                        <a:rPr lang="en-US" altLang="zh-CN" baseline="0" dirty="0" smtClean="0"/>
                        <a:t>’</a:t>
                      </a:r>
                      <a:endParaRPr lang="zh-CN" altLang="en-US" dirty="0"/>
                    </a:p>
                  </a:txBody>
                  <a:tcPr/>
                </a:tc>
              </a:tr>
              <a:tr h="370840">
                <a:tc>
                  <a:txBody>
                    <a:bodyPr/>
                    <a:lstStyle/>
                    <a:p>
                      <a:r>
                        <a:rPr lang="en-US" altLang="zh-CN" b="1" dirty="0" smtClean="0"/>
                        <a:t>describe: </a:t>
                      </a:r>
                      <a:r>
                        <a:rPr lang="zh-CN" altLang="en-US" dirty="0" smtClean="0"/>
                        <a:t>提供了一个表的描述。</a:t>
                      </a:r>
                      <a:endParaRPr lang="zh-CN" altLang="en-US" dirty="0"/>
                    </a:p>
                  </a:txBody>
                  <a:tcPr/>
                </a:tc>
                <a:tc>
                  <a:txBody>
                    <a:bodyPr/>
                    <a:lstStyle/>
                    <a:p>
                      <a:r>
                        <a:rPr lang="en-US" altLang="zh-CN" dirty="0" smtClean="0"/>
                        <a:t>describe ‘</a:t>
                      </a:r>
                      <a:r>
                        <a:rPr lang="zh-CN" altLang="en-US" dirty="0" smtClean="0"/>
                        <a:t>表名称</a:t>
                      </a:r>
                      <a:r>
                        <a:rPr lang="en-US" altLang="zh-CN" dirty="0" smtClean="0"/>
                        <a:t>’</a:t>
                      </a:r>
                      <a:endParaRPr lang="zh-CN" altLang="en-US" dirty="0"/>
                    </a:p>
                  </a:txBody>
                  <a:tcPr/>
                </a:tc>
              </a:tr>
            </a:tbl>
          </a:graphicData>
        </a:graphic>
      </p:graphicFrame>
    </p:spTree>
    <p:extLst>
      <p:ext uri="{BB962C8B-B14F-4D97-AF65-F5344CB8AC3E}">
        <p14:creationId xmlns="" xmlns:p14="http://schemas.microsoft.com/office/powerpoint/2010/main" val="2331427434"/>
      </p:ext>
    </p:extLst>
  </p:cSld>
  <p:clrMapOvr>
    <a:masterClrMapping/>
  </p:clrMapOvr>
  <mc:AlternateContent xmlns:mc="http://schemas.openxmlformats.org/markup-compatibility/2006">
    <mc:Choice xmlns="" xmlns:p14="http://schemas.microsoft.com/office/powerpoint/2010/main" Requires="p14">
      <p:transition spd="slow" p14:dur="1600" advClick="0" advTm="0">
        <p14:gallery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6"/>
                                        </p:tgtEl>
                                        <p:attrNameLst>
                                          <p:attrName>style.visibility</p:attrName>
                                        </p:attrNameLst>
                                      </p:cBhvr>
                                      <p:to>
                                        <p:strVal val="visible"/>
                                      </p:to>
                                    </p:set>
                                    <p:anim calcmode="lin" valueType="num">
                                      <p:cBhvr>
                                        <p:cTn id="11" dur="4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6"/>
                                        </p:tgtEl>
                                        <p:attrNameLst>
                                          <p:attrName>ppt_y</p:attrName>
                                        </p:attrNameLst>
                                      </p:cBhvr>
                                      <p:tavLst>
                                        <p:tav tm="0">
                                          <p:val>
                                            <p:strVal val="#ppt_y"/>
                                          </p:val>
                                        </p:tav>
                                        <p:tav tm="100000">
                                          <p:val>
                                            <p:strVal val="#ppt_y"/>
                                          </p:val>
                                        </p:tav>
                                      </p:tavLst>
                                    </p:anim>
                                    <p:anim calcmode="lin" valueType="num">
                                      <p:cBhvr>
                                        <p:cTn id="13" dur="4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28" name="组合 27"/>
          <p:cNvGrpSpPr/>
          <p:nvPr/>
        </p:nvGrpSpPr>
        <p:grpSpPr>
          <a:xfrm>
            <a:off x="3792" y="231784"/>
            <a:ext cx="758949" cy="693260"/>
            <a:chOff x="0" y="532828"/>
            <a:chExt cx="759125" cy="568897"/>
          </a:xfrm>
        </p:grpSpPr>
        <p:sp>
          <p:nvSpPr>
            <p:cNvPr id="29" name="矩形 2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0" y="928541"/>
            <a:ext cx="12187592" cy="45708"/>
            <a:chOff x="0" y="532828"/>
            <a:chExt cx="759125" cy="568897"/>
          </a:xfrm>
        </p:grpSpPr>
        <p:sp>
          <p:nvSpPr>
            <p:cNvPr id="35" name="矩形 34"/>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2" name="图片 20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368333" y="324394"/>
            <a:ext cx="1650822" cy="410514"/>
          </a:xfrm>
          <a:prstGeom prst="rect">
            <a:avLst/>
          </a:prstGeom>
        </p:spPr>
      </p:pic>
      <p:sp>
        <p:nvSpPr>
          <p:cNvPr id="5" name="文本框 4"/>
          <p:cNvSpPr txBox="1"/>
          <p:nvPr/>
        </p:nvSpPr>
        <p:spPr>
          <a:xfrm>
            <a:off x="3144882" y="510582"/>
            <a:ext cx="1095172" cy="369332"/>
          </a:xfrm>
          <a:prstGeom prst="rect">
            <a:avLst/>
          </a:prstGeom>
          <a:noFill/>
        </p:spPr>
        <p:txBody>
          <a:bodyPr wrap="none" rtlCol="0">
            <a:spAutoFit/>
          </a:bodyPr>
          <a:lstStyle/>
          <a:p>
            <a:r>
              <a:rPr lang="en-US" altLang="zh-CN" dirty="0" smtClean="0"/>
              <a:t>Shell</a:t>
            </a:r>
            <a:r>
              <a:rPr lang="zh-CN" altLang="en-US" dirty="0" smtClean="0"/>
              <a:t>指令</a:t>
            </a:r>
            <a:endParaRPr lang="zh-CN" altLang="en-US" dirty="0"/>
          </a:p>
        </p:txBody>
      </p:sp>
      <p:graphicFrame>
        <p:nvGraphicFramePr>
          <p:cNvPr id="2" name="表格 1"/>
          <p:cNvGraphicFramePr>
            <a:graphicFrameLocks noGrp="1"/>
          </p:cNvGraphicFramePr>
          <p:nvPr>
            <p:extLst>
              <p:ext uri="{D42A27DB-BD31-4B8C-83A1-F6EECF244321}">
                <p14:modId xmlns="" xmlns:p14="http://schemas.microsoft.com/office/powerpoint/2010/main" val="88314651"/>
              </p:ext>
            </p:extLst>
          </p:nvPr>
        </p:nvGraphicFramePr>
        <p:xfrm>
          <a:off x="1482319" y="1251440"/>
          <a:ext cx="8130118" cy="1752600"/>
        </p:xfrm>
        <a:graphic>
          <a:graphicData uri="http://schemas.openxmlformats.org/drawingml/2006/table">
            <a:tbl>
              <a:tblPr firstRow="1" bandRow="1">
                <a:tableStyleId>{69CF1AB2-1976-4502-BF36-3FF5EA218861}</a:tableStyleId>
              </a:tblPr>
              <a:tblGrid>
                <a:gridCol w="4039204"/>
                <a:gridCol w="4090914"/>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alter: </a:t>
                      </a:r>
                      <a:r>
                        <a:rPr lang="zh-CN" altLang="en-US" dirty="0" smtClean="0"/>
                        <a:t>改变一个表。</a:t>
                      </a:r>
                    </a:p>
                  </a:txBody>
                  <a:tcPr/>
                </a:tc>
                <a:tc>
                  <a:txBody>
                    <a:bodyPr/>
                    <a:lstStyle/>
                    <a:p>
                      <a:r>
                        <a:rPr lang="en-US" altLang="zh-CN" dirty="0" smtClean="0"/>
                        <a:t>alter ‘</a:t>
                      </a:r>
                      <a:r>
                        <a:rPr lang="zh-CN" altLang="en-US" dirty="0" smtClean="0"/>
                        <a:t>表名称</a:t>
                      </a:r>
                      <a:r>
                        <a:rPr lang="en-US" altLang="zh-CN" dirty="0" smtClean="0"/>
                        <a:t>’</a:t>
                      </a:r>
                      <a:r>
                        <a:rPr lang="zh-CN" altLang="en-US" dirty="0" smtClean="0"/>
                        <a:t>，</a:t>
                      </a:r>
                      <a:r>
                        <a:rPr lang="en-US" altLang="zh-CN" dirty="0" smtClean="0"/>
                        <a:t>’</a:t>
                      </a:r>
                      <a:r>
                        <a:rPr lang="zh-CN" altLang="en-US" dirty="0" smtClean="0"/>
                        <a:t>列名称</a:t>
                      </a:r>
                      <a:r>
                        <a:rPr lang="en-US" altLang="zh-CN" dirty="0" smtClean="0"/>
                        <a:t>’</a:t>
                      </a:r>
                      <a:r>
                        <a:rPr lang="zh-CN" altLang="en-US" dirty="0" smtClean="0"/>
                        <a:t>，</a:t>
                      </a:r>
                      <a:r>
                        <a:rPr lang="en-US" altLang="zh-CN" dirty="0" smtClean="0"/>
                        <a:t>’</a:t>
                      </a:r>
                      <a:r>
                        <a:rPr lang="zh-CN" altLang="en-US" dirty="0" smtClean="0"/>
                        <a:t>具体修改内</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exists: </a:t>
                      </a:r>
                      <a:r>
                        <a:rPr lang="zh-CN" altLang="en-US" dirty="0" smtClean="0"/>
                        <a:t>验证表是否存在。</a:t>
                      </a:r>
                    </a:p>
                  </a:txBody>
                  <a:tcPr/>
                </a:tc>
                <a:tc>
                  <a:txBody>
                    <a:bodyPr/>
                    <a:lstStyle/>
                    <a:p>
                      <a:r>
                        <a:rPr lang="en-US" altLang="zh-CN" dirty="0" smtClean="0"/>
                        <a:t>exists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drop: </a:t>
                      </a:r>
                      <a:r>
                        <a:rPr lang="zh-CN" altLang="en-US" dirty="0" smtClean="0"/>
                        <a:t>从</a:t>
                      </a:r>
                      <a:r>
                        <a:rPr lang="en-US" altLang="zh-CN" dirty="0" err="1" smtClean="0"/>
                        <a:t>HBase</a:t>
                      </a:r>
                      <a:r>
                        <a:rPr lang="zh-CN" altLang="en-US" dirty="0" smtClean="0"/>
                        <a:t>中删除表。</a:t>
                      </a:r>
                    </a:p>
                  </a:txBody>
                  <a:tcPr/>
                </a:tc>
                <a:tc>
                  <a:txBody>
                    <a:bodyPr/>
                    <a:lstStyle/>
                    <a:p>
                      <a:r>
                        <a:rPr lang="en-US" altLang="zh-CN" dirty="0" smtClean="0"/>
                        <a:t>drop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drop_all</a:t>
                      </a:r>
                      <a:r>
                        <a:rPr lang="en-US" altLang="zh-CN" dirty="0" smtClean="0"/>
                        <a:t>: </a:t>
                      </a:r>
                      <a:r>
                        <a:rPr lang="zh-CN" altLang="en-US" dirty="0" smtClean="0"/>
                        <a:t>丢弃在命令中给出匹配“</a:t>
                      </a:r>
                      <a:r>
                        <a:rPr lang="en-US" altLang="zh-CN" dirty="0" smtClean="0"/>
                        <a:t>regex”</a:t>
                      </a:r>
                      <a:r>
                        <a:rPr lang="zh-CN" altLang="en-US" dirty="0" smtClean="0"/>
                        <a:t>的表。</a:t>
                      </a:r>
                    </a:p>
                  </a:txBody>
                  <a:tcPr/>
                </a:tc>
                <a:tc>
                  <a:txBody>
                    <a:bodyPr/>
                    <a:lstStyle/>
                    <a:p>
                      <a:r>
                        <a:rPr lang="en-US" altLang="zh-CN" dirty="0" err="1" smtClean="0"/>
                        <a:t>drop_all</a:t>
                      </a:r>
                      <a:r>
                        <a:rPr lang="en-US" altLang="zh-CN" dirty="0" smtClean="0"/>
                        <a:t> ‘</a:t>
                      </a:r>
                      <a:r>
                        <a:rPr lang="zh-CN" altLang="en-US" dirty="0" smtClean="0"/>
                        <a:t>正则表达式式</a:t>
                      </a:r>
                      <a:r>
                        <a:rPr lang="en-US" altLang="zh-CN" dirty="0" smtClean="0"/>
                        <a:t>’</a:t>
                      </a:r>
                      <a:endParaRPr lang="zh-CN" altLang="en-US" dirty="0"/>
                    </a:p>
                  </a:txBody>
                  <a:tcPr/>
                </a:tc>
              </a:tr>
            </a:tbl>
          </a:graphicData>
        </a:graphic>
      </p:graphicFrame>
      <p:graphicFrame>
        <p:nvGraphicFramePr>
          <p:cNvPr id="3" name="表格 2"/>
          <p:cNvGraphicFramePr>
            <a:graphicFrameLocks noGrp="1"/>
          </p:cNvGraphicFramePr>
          <p:nvPr>
            <p:extLst>
              <p:ext uri="{D42A27DB-BD31-4B8C-83A1-F6EECF244321}">
                <p14:modId xmlns="" xmlns:p14="http://schemas.microsoft.com/office/powerpoint/2010/main" val="3806455980"/>
              </p:ext>
            </p:extLst>
          </p:nvPr>
        </p:nvGraphicFramePr>
        <p:xfrm>
          <a:off x="1482319" y="2996952"/>
          <a:ext cx="8130118" cy="3500120"/>
        </p:xfrm>
        <a:graphic>
          <a:graphicData uri="http://schemas.openxmlformats.org/drawingml/2006/table">
            <a:tbl>
              <a:tblPr firstRow="1" bandRow="1">
                <a:tableStyleId>{5C22544A-7EE6-4342-B048-85BDC9FD1C3A}</a:tableStyleId>
              </a:tblPr>
              <a:tblGrid>
                <a:gridCol w="4065059"/>
                <a:gridCol w="4065059"/>
              </a:tblGrid>
              <a:tr h="362369">
                <a:tc>
                  <a:txBody>
                    <a:bodyPr/>
                    <a:lstStyle/>
                    <a:p>
                      <a:pPr algn="ctr"/>
                      <a:r>
                        <a:rPr lang="zh-CN" altLang="en-US" dirty="0" smtClean="0"/>
                        <a:t>数据操纵语言</a:t>
                      </a:r>
                      <a:endParaRPr lang="zh-CN" altLang="en-US" dirty="0"/>
                    </a:p>
                  </a:txBody>
                  <a:tcPr/>
                </a:tc>
                <a:tc>
                  <a:txBody>
                    <a:bodyPr/>
                    <a:lstStyle/>
                    <a:p>
                      <a:pPr algn="ctr"/>
                      <a:r>
                        <a:rPr lang="zh-CN" altLang="en-US" dirty="0" smtClean="0"/>
                        <a:t>命令格式</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put: </a:t>
                      </a:r>
                      <a:r>
                        <a:rPr lang="zh-CN" altLang="en-US" dirty="0" smtClean="0"/>
                        <a:t>把指定列在指定的行中单元格的值存在一个特定的表。</a:t>
                      </a:r>
                    </a:p>
                  </a:txBody>
                  <a:tcPr/>
                </a:tc>
                <a:tc>
                  <a:txBody>
                    <a:bodyPr/>
                    <a:lstStyle/>
                    <a:p>
                      <a:r>
                        <a:rPr lang="en-US" altLang="zh-CN" dirty="0" smtClean="0"/>
                        <a:t>put</a:t>
                      </a:r>
                      <a:r>
                        <a:rPr lang="en-US" altLang="zh-CN" baseline="0" dirty="0" smtClean="0"/>
                        <a:t> ‘</a:t>
                      </a:r>
                      <a:r>
                        <a:rPr lang="zh-CN" altLang="en-US" baseline="0" dirty="0" smtClean="0"/>
                        <a:t>表名称</a:t>
                      </a:r>
                      <a:r>
                        <a:rPr lang="en-US" altLang="zh-CN" baseline="0" dirty="0" smtClean="0"/>
                        <a:t>’,’</a:t>
                      </a:r>
                      <a:r>
                        <a:rPr lang="en-US" altLang="zh-CN" baseline="0" dirty="0" err="1" smtClean="0"/>
                        <a:t>rowkey</a:t>
                      </a:r>
                      <a:r>
                        <a:rPr lang="en-US" altLang="zh-CN" baseline="0" dirty="0" smtClean="0"/>
                        <a:t>’,’</a:t>
                      </a:r>
                      <a:r>
                        <a:rPr lang="zh-CN" altLang="en-US" baseline="0" dirty="0" smtClean="0"/>
                        <a:t>列族</a:t>
                      </a:r>
                      <a:r>
                        <a:rPr lang="en-US" altLang="zh-CN" baseline="0" dirty="0" smtClean="0"/>
                        <a:t>:</a:t>
                      </a:r>
                      <a:r>
                        <a:rPr lang="zh-CN" altLang="en-US" baseline="0" dirty="0" smtClean="0"/>
                        <a:t>列</a:t>
                      </a:r>
                      <a:r>
                        <a:rPr lang="en-US" altLang="zh-CN" baseline="0" dirty="0" smtClean="0"/>
                        <a:t>’,’value’</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get: </a:t>
                      </a:r>
                      <a:r>
                        <a:rPr lang="zh-CN" altLang="en-US" dirty="0" smtClean="0"/>
                        <a:t>取行或单元格的内容。</a:t>
                      </a:r>
                    </a:p>
                  </a:txBody>
                  <a:tcPr/>
                </a:tc>
                <a:tc>
                  <a:txBody>
                    <a:bodyPr/>
                    <a:lstStyle/>
                    <a:p>
                      <a:r>
                        <a:rPr lang="en-US" altLang="zh-CN" baseline="0" dirty="0" smtClean="0"/>
                        <a:t>get ‘</a:t>
                      </a:r>
                      <a:r>
                        <a:rPr lang="zh-CN" altLang="en-US" baseline="0" dirty="0" smtClean="0"/>
                        <a:t>表名称</a:t>
                      </a:r>
                      <a:r>
                        <a:rPr lang="en-US" altLang="zh-CN" baseline="0" dirty="0" smtClean="0"/>
                        <a:t>’,’</a:t>
                      </a:r>
                      <a:r>
                        <a:rPr lang="en-US" altLang="zh-CN" baseline="0" dirty="0" err="1" smtClean="0"/>
                        <a:t>rowkey</a:t>
                      </a:r>
                      <a:r>
                        <a:rPr lang="en-US" altLang="zh-CN" baseline="0" dirty="0" smtClean="0"/>
                        <a:t>’,’</a:t>
                      </a:r>
                      <a:r>
                        <a:rPr lang="zh-CN" altLang="en-US" baseline="0" dirty="0" smtClean="0"/>
                        <a:t>列族</a:t>
                      </a:r>
                      <a:r>
                        <a:rPr lang="en-US" altLang="zh-CN" baseline="0" dirty="0" smtClean="0"/>
                        <a:t>:</a:t>
                      </a:r>
                      <a:r>
                        <a:rPr lang="zh-CN" altLang="en-US" baseline="0" dirty="0" smtClean="0"/>
                        <a:t>列</a:t>
                      </a:r>
                      <a:r>
                        <a:rPr lang="en-US" altLang="zh-CN" baseline="0"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delete: </a:t>
                      </a:r>
                      <a:r>
                        <a:rPr lang="zh-CN" altLang="en-US" dirty="0" smtClean="0"/>
                        <a:t>删除表中的单元格值。</a:t>
                      </a:r>
                    </a:p>
                  </a:txBody>
                  <a:tcPr/>
                </a:tc>
                <a:tc>
                  <a:txBody>
                    <a:bodyPr/>
                    <a:lstStyle/>
                    <a:p>
                      <a:r>
                        <a:rPr lang="en-US" altLang="zh-CN" dirty="0" smtClean="0"/>
                        <a:t>delete ‘</a:t>
                      </a:r>
                      <a:r>
                        <a:rPr lang="zh-CN" altLang="en-US" dirty="0" smtClean="0"/>
                        <a:t>表名称</a:t>
                      </a:r>
                      <a:r>
                        <a:rPr lang="en-US" altLang="zh-CN" dirty="0" smtClean="0"/>
                        <a:t>’</a:t>
                      </a:r>
                      <a:r>
                        <a:rPr lang="zh-CN" altLang="en-US" dirty="0" smtClean="0"/>
                        <a:t>，</a:t>
                      </a:r>
                      <a:r>
                        <a:rPr lang="en-US" altLang="zh-CN" dirty="0" smtClean="0"/>
                        <a:t>’</a:t>
                      </a:r>
                      <a:r>
                        <a:rPr lang="en-US" altLang="zh-CN" dirty="0" err="1" smtClean="0"/>
                        <a:t>rowkey</a:t>
                      </a:r>
                      <a:r>
                        <a:rPr lang="en-US" altLang="zh-CN" dirty="0" smtClean="0"/>
                        <a:t>’,’</a:t>
                      </a:r>
                      <a:r>
                        <a:rPr lang="zh-CN" altLang="en-US" dirty="0" smtClean="0"/>
                        <a:t>列族</a:t>
                      </a:r>
                      <a:r>
                        <a:rPr lang="en-US" altLang="zh-CN" dirty="0" smtClean="0"/>
                        <a:t>:</a:t>
                      </a:r>
                      <a:r>
                        <a:rPr lang="zh-CN" altLang="en-US" dirty="0" smtClean="0"/>
                        <a:t>列</a:t>
                      </a:r>
                      <a:r>
                        <a:rPr lang="en-US" altLang="zh-CN" dirty="0" smtClean="0"/>
                        <a:t>’</a:t>
                      </a:r>
                      <a:r>
                        <a:rPr lang="en-US" altLang="zh-CN" baseline="0" dirty="0" smtClean="0"/>
                        <a:t> </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t>deleteall</a:t>
                      </a:r>
                      <a:r>
                        <a:rPr lang="en-US" altLang="zh-CN" b="1" dirty="0" smtClean="0"/>
                        <a:t>:</a:t>
                      </a:r>
                      <a:r>
                        <a:rPr lang="zh-CN" altLang="en-US" dirty="0" smtClean="0"/>
                        <a:t> 删除给定行的所有单元格。</a:t>
                      </a:r>
                    </a:p>
                  </a:txBody>
                  <a:tcPr/>
                </a:tc>
                <a:tc>
                  <a:txBody>
                    <a:bodyPr/>
                    <a:lstStyle/>
                    <a:p>
                      <a:r>
                        <a:rPr lang="en-US" altLang="zh-CN" dirty="0" err="1" smtClean="0"/>
                        <a:t>deleteall</a:t>
                      </a:r>
                      <a:r>
                        <a:rPr lang="en-US" altLang="zh-CN" dirty="0" smtClean="0"/>
                        <a:t> ‘</a:t>
                      </a:r>
                      <a:r>
                        <a:rPr lang="zh-CN" altLang="en-US" dirty="0" smtClean="0"/>
                        <a:t>表名称</a:t>
                      </a:r>
                      <a:r>
                        <a:rPr lang="en-US" altLang="zh-CN" dirty="0" smtClean="0"/>
                        <a:t>’</a:t>
                      </a:r>
                      <a:r>
                        <a:rPr lang="zh-CN" altLang="en-US" dirty="0" smtClean="0"/>
                        <a:t>，</a:t>
                      </a:r>
                      <a:r>
                        <a:rPr lang="en-US" altLang="zh-CN" dirty="0" smtClean="0"/>
                        <a:t>’</a:t>
                      </a:r>
                      <a:r>
                        <a:rPr lang="en-US" altLang="zh-CN" dirty="0" err="1" smtClean="0"/>
                        <a:t>rowkey</a:t>
                      </a:r>
                      <a:r>
                        <a:rPr lang="en-US" altLang="zh-CN" dirty="0" smtClean="0"/>
                        <a:t>’ </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scan:</a:t>
                      </a:r>
                      <a:r>
                        <a:rPr lang="zh-CN" altLang="en-US" dirty="0" smtClean="0"/>
                        <a:t> 扫描并返回表数据。</a:t>
                      </a:r>
                    </a:p>
                  </a:txBody>
                  <a:tcPr/>
                </a:tc>
                <a:tc>
                  <a:txBody>
                    <a:bodyPr/>
                    <a:lstStyle/>
                    <a:p>
                      <a:r>
                        <a:rPr lang="en-US" altLang="zh-CN" dirty="0" smtClean="0"/>
                        <a:t>scan ‘</a:t>
                      </a:r>
                      <a:r>
                        <a:rPr lang="zh-CN" altLang="en-US" dirty="0" smtClean="0"/>
                        <a:t>表名称</a:t>
                      </a:r>
                      <a:r>
                        <a:rPr lang="en-US" altLang="zh-CN" dirty="0" smtClean="0"/>
                        <a:t>’</a:t>
                      </a:r>
                      <a:r>
                        <a:rPr lang="zh-CN" altLang="en-US" dirty="0" smtClean="0"/>
                        <a:t>，</a:t>
                      </a:r>
                      <a:r>
                        <a:rPr lang="en-US" altLang="zh-CN" dirty="0" smtClean="0"/>
                        <a:t>{</a:t>
                      </a:r>
                      <a:r>
                        <a:rPr lang="en-US" altLang="zh-CN" dirty="0" err="1" smtClean="0"/>
                        <a:t>starrow</a:t>
                      </a:r>
                      <a:r>
                        <a:rPr lang="zh-CN" altLang="en-US" dirty="0" smtClean="0"/>
                        <a:t>，</a:t>
                      </a:r>
                      <a:r>
                        <a:rPr lang="en-US" altLang="zh-CN" dirty="0" err="1" smtClean="0"/>
                        <a:t>endrow</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count: </a:t>
                      </a:r>
                      <a:r>
                        <a:rPr lang="zh-CN" altLang="en-US" dirty="0" smtClean="0"/>
                        <a:t>计数并返回表中的行的数目。</a:t>
                      </a:r>
                    </a:p>
                  </a:txBody>
                  <a:tcPr/>
                </a:tc>
                <a:tc>
                  <a:txBody>
                    <a:bodyPr/>
                    <a:lstStyle/>
                    <a:p>
                      <a:r>
                        <a:rPr lang="en-US" altLang="zh-CN" dirty="0" smtClean="0"/>
                        <a:t>Count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truncate: </a:t>
                      </a:r>
                      <a:r>
                        <a:rPr lang="zh-CN" altLang="en-US" dirty="0" smtClean="0"/>
                        <a:t>禁用，删除和重新创建一个指定的表。</a:t>
                      </a:r>
                    </a:p>
                  </a:txBody>
                  <a:tcPr/>
                </a:tc>
                <a:tc>
                  <a:txBody>
                    <a:bodyPr/>
                    <a:lstStyle/>
                    <a:p>
                      <a:r>
                        <a:rPr lang="en-US" altLang="zh-CN" dirty="0" smtClean="0"/>
                        <a:t>Truncate </a:t>
                      </a:r>
                      <a:r>
                        <a:rPr lang="zh-CN" altLang="en-US" dirty="0" smtClean="0"/>
                        <a:t>‘表名称’</a:t>
                      </a:r>
                      <a:endParaRPr lang="zh-CN" altLang="en-US" dirty="0"/>
                    </a:p>
                  </a:txBody>
                  <a:tcPr/>
                </a:tc>
              </a:tr>
            </a:tbl>
          </a:graphicData>
        </a:graphic>
      </p:graphicFrame>
    </p:spTree>
    <p:extLst>
      <p:ext uri="{BB962C8B-B14F-4D97-AF65-F5344CB8AC3E}">
        <p14:creationId xmlns="" xmlns:p14="http://schemas.microsoft.com/office/powerpoint/2010/main" val="448351485"/>
      </p:ext>
    </p:extLst>
  </p:cSld>
  <p:clrMapOvr>
    <a:masterClrMapping/>
  </p:clrMapOvr>
  <mc:AlternateContent xmlns:mc="http://schemas.openxmlformats.org/markup-compatibility/2006">
    <mc:Choice xmlns="" xmlns:p14="http://schemas.microsoft.com/office/powerpoint/2010/main" Requires="p14">
      <p:transition spd="slow" p14:dur="1600" advClick="0" advTm="0">
        <p14:gallery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6"/>
                                        </p:tgtEl>
                                        <p:attrNameLst>
                                          <p:attrName>style.visibility</p:attrName>
                                        </p:attrNameLst>
                                      </p:cBhvr>
                                      <p:to>
                                        <p:strVal val="visible"/>
                                      </p:to>
                                    </p:set>
                                    <p:anim calcmode="lin" valueType="num">
                                      <p:cBhvr>
                                        <p:cTn id="11" dur="4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6"/>
                                        </p:tgtEl>
                                        <p:attrNameLst>
                                          <p:attrName>ppt_y</p:attrName>
                                        </p:attrNameLst>
                                      </p:cBhvr>
                                      <p:tavLst>
                                        <p:tav tm="0">
                                          <p:val>
                                            <p:strVal val="#ppt_y"/>
                                          </p:val>
                                        </p:tav>
                                        <p:tav tm="100000">
                                          <p:val>
                                            <p:strVal val="#ppt_y"/>
                                          </p:val>
                                        </p:tav>
                                      </p:tavLst>
                                    </p:anim>
                                    <p:anim calcmode="lin" valueType="num">
                                      <p:cBhvr>
                                        <p:cTn id="13" dur="4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screen">
            <a:lum bright="70000" contrast="-70000"/>
            <a:extLst>
              <a:ext uri="{BEBA8EAE-BF5A-486C-A8C5-ECC9F3942E4B}">
                <a14:imgProps xmlns="" xmlns:a14="http://schemas.microsoft.com/office/drawing/2010/main">
                  <a14:imgLayer r:embed="rId4">
                    <a14:imgEffect>
                      <a14:brightnessContrast bright="40000" contrast="-40000"/>
                    </a14:imgEffect>
                  </a14:imgLayer>
                </a14:imgProps>
              </a:ext>
              <a:ext uri="{28A0092B-C50C-407E-A947-70E740481C1C}">
                <a14:useLocalDpi xmlns="" xmlns:a14="http://schemas.microsoft.com/office/drawing/2010/main"/>
              </a:ext>
            </a:extLst>
          </a:blip>
          <a:stretch>
            <a:fillRect/>
          </a:stretch>
        </p:blipFill>
        <p:spPr>
          <a:xfrm>
            <a:off x="456847" y="5437177"/>
            <a:ext cx="11298288" cy="1420824"/>
          </a:xfrm>
          <a:prstGeom prst="rect">
            <a:avLst/>
          </a:prstGeom>
        </p:spPr>
      </p:pic>
      <p:sp>
        <p:nvSpPr>
          <p:cNvPr id="37" name="矩形 36"/>
          <p:cNvSpPr/>
          <p:nvPr/>
        </p:nvSpPr>
        <p:spPr>
          <a:xfrm rot="10800000" flipH="1">
            <a:off x="-106457" y="0"/>
            <a:ext cx="3737333" cy="685800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14"/>
          </a:p>
        </p:txBody>
      </p:sp>
      <p:sp>
        <p:nvSpPr>
          <p:cNvPr id="10" name="椭圆 9"/>
          <p:cNvSpPr/>
          <p:nvPr/>
        </p:nvSpPr>
        <p:spPr>
          <a:xfrm>
            <a:off x="2292758" y="1982085"/>
            <a:ext cx="2844722" cy="2844722"/>
          </a:xfrm>
          <a:prstGeom prst="ellipse">
            <a:avLst/>
          </a:prstGeom>
          <a:noFill/>
          <a:ln w="19050">
            <a:solidFill>
              <a:schemeClr val="bg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14"/>
          </a:p>
        </p:txBody>
      </p:sp>
      <p:grpSp>
        <p:nvGrpSpPr>
          <p:cNvPr id="38" name="组合 37"/>
          <p:cNvGrpSpPr/>
          <p:nvPr/>
        </p:nvGrpSpPr>
        <p:grpSpPr>
          <a:xfrm>
            <a:off x="2540802" y="2230129"/>
            <a:ext cx="2357960" cy="2357960"/>
            <a:chOff x="8964761" y="1889143"/>
            <a:chExt cx="2475858" cy="2475858"/>
          </a:xfrm>
        </p:grpSpPr>
        <p:sp>
          <p:nvSpPr>
            <p:cNvPr id="3" name="椭圆 2"/>
            <p:cNvSpPr/>
            <p:nvPr/>
          </p:nvSpPr>
          <p:spPr>
            <a:xfrm>
              <a:off x="8964761" y="1889143"/>
              <a:ext cx="2475858" cy="24758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14"/>
            </a:p>
          </p:txBody>
        </p:sp>
        <p:grpSp>
          <p:nvGrpSpPr>
            <p:cNvPr id="13" name="组合 12"/>
            <p:cNvGrpSpPr/>
            <p:nvPr/>
          </p:nvGrpSpPr>
          <p:grpSpPr>
            <a:xfrm>
              <a:off x="9503496" y="2571894"/>
              <a:ext cx="1528976" cy="1115401"/>
              <a:chOff x="1345281" y="1550493"/>
              <a:chExt cx="1618090" cy="1180410"/>
            </a:xfrm>
          </p:grpSpPr>
          <p:sp>
            <p:nvSpPr>
              <p:cNvPr id="11" name="TextBox 10"/>
              <p:cNvSpPr txBox="1"/>
              <p:nvPr/>
            </p:nvSpPr>
            <p:spPr>
              <a:xfrm>
                <a:off x="1345281" y="1550493"/>
                <a:ext cx="1618090" cy="933163"/>
              </a:xfrm>
              <a:prstGeom prst="rect">
                <a:avLst/>
              </a:prstGeom>
              <a:noFill/>
            </p:spPr>
            <p:txBody>
              <a:bodyPr wrap="none" rtlCol="0">
                <a:spAutoFit/>
              </a:bodyPr>
              <a:lstStyle/>
              <a:p>
                <a:r>
                  <a:rPr lang="zh-CN" altLang="en-US" sz="4857" b="1" spc="95" dirty="0">
                    <a:latin typeface="微软雅黑" panose="020B0503020204020204" pitchFamily="34" charset="-122"/>
                    <a:ea typeface="微软雅黑" panose="020B0503020204020204" pitchFamily="34" charset="-122"/>
                  </a:rPr>
                  <a:t>目录</a:t>
                </a:r>
              </a:p>
            </p:txBody>
          </p:sp>
          <p:sp>
            <p:nvSpPr>
              <p:cNvPr id="12" name="TextBox 11"/>
              <p:cNvSpPr txBox="1"/>
              <p:nvPr/>
            </p:nvSpPr>
            <p:spPr>
              <a:xfrm>
                <a:off x="1430692" y="2335180"/>
                <a:ext cx="1207618" cy="395723"/>
              </a:xfrm>
              <a:prstGeom prst="rect">
                <a:avLst/>
              </a:prstGeom>
              <a:noFill/>
            </p:spPr>
            <p:txBody>
              <a:bodyPr wrap="none" rtlCol="0">
                <a:spAutoFit/>
              </a:bodyPr>
              <a:lstStyle/>
              <a:p>
                <a:r>
                  <a:rPr lang="en-US" altLang="zh-CN" sz="1714" spc="95" dirty="0"/>
                  <a:t>CATALOG</a:t>
                </a:r>
                <a:endParaRPr lang="zh-CN" altLang="en-US" sz="1714" spc="95" dirty="0"/>
              </a:p>
            </p:txBody>
          </p:sp>
        </p:grpSp>
      </p:grpSp>
      <p:cxnSp>
        <p:nvCxnSpPr>
          <p:cNvPr id="40" name="直接连接符 39"/>
          <p:cNvCxnSpPr>
            <a:stCxn id="3" idx="6"/>
          </p:cNvCxnSpPr>
          <p:nvPr/>
        </p:nvCxnSpPr>
        <p:spPr>
          <a:xfrm flipV="1">
            <a:off x="4898762" y="3408691"/>
            <a:ext cx="685790" cy="41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5584553" y="1899951"/>
            <a:ext cx="0" cy="301747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082262" y="1732728"/>
            <a:ext cx="2273381" cy="375487"/>
          </a:xfrm>
          <a:prstGeom prst="rect">
            <a:avLst/>
          </a:prstGeom>
          <a:noFill/>
        </p:spPr>
        <p:txBody>
          <a:bodyPr wrap="square" rtlCol="0">
            <a:spAutoFit/>
          </a:bodyPr>
          <a:lstStyle/>
          <a:p>
            <a:pPr algn="just">
              <a:lnSpc>
                <a:spcPts val="2381"/>
              </a:lnSpc>
            </a:pPr>
            <a:r>
              <a:rPr lang="en-US" altLang="zh-CN" sz="1714" b="1" spc="190" dirty="0" smtClean="0">
                <a:latin typeface="微软雅黑" panose="020B0503020204020204" pitchFamily="34" charset="-122"/>
                <a:ea typeface="微软雅黑" panose="020B0503020204020204" pitchFamily="34" charset="-122"/>
              </a:rPr>
              <a:t>1.HBase</a:t>
            </a:r>
            <a:r>
              <a:rPr lang="zh-CN" altLang="en-US" sz="1714" b="1" spc="190" dirty="0" smtClean="0">
                <a:latin typeface="微软雅黑" panose="020B0503020204020204" pitchFamily="34" charset="-122"/>
                <a:ea typeface="微软雅黑" panose="020B0503020204020204" pitchFamily="34" charset="-122"/>
              </a:rPr>
              <a:t>简介</a:t>
            </a:r>
            <a:endParaRPr lang="zh-CN" altLang="en-US" sz="1714" b="1" spc="190" dirty="0">
              <a:latin typeface="微软雅黑" panose="020B0503020204020204" pitchFamily="34" charset="-122"/>
              <a:ea typeface="微软雅黑" panose="020B0503020204020204" pitchFamily="34" charset="-122"/>
            </a:endParaRPr>
          </a:p>
        </p:txBody>
      </p:sp>
      <p:cxnSp>
        <p:nvCxnSpPr>
          <p:cNvPr id="47" name="直接连接符 46"/>
          <p:cNvCxnSpPr/>
          <p:nvPr/>
        </p:nvCxnSpPr>
        <p:spPr>
          <a:xfrm>
            <a:off x="5584553" y="1916331"/>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082262" y="2454775"/>
            <a:ext cx="3615725" cy="375487"/>
          </a:xfrm>
          <a:prstGeom prst="rect">
            <a:avLst/>
          </a:prstGeom>
          <a:noFill/>
        </p:spPr>
        <p:txBody>
          <a:bodyPr wrap="square" rtlCol="0">
            <a:spAutoFit/>
          </a:bodyPr>
          <a:lstStyle/>
          <a:p>
            <a:pPr algn="just">
              <a:lnSpc>
                <a:spcPts val="2381"/>
              </a:lnSpc>
            </a:pPr>
            <a:r>
              <a:rPr lang="en-US" altLang="zh-CN" sz="1714" b="1" spc="190" dirty="0" smtClean="0">
                <a:latin typeface="微软雅黑" panose="020B0503020204020204" pitchFamily="34" charset="-122"/>
                <a:ea typeface="微软雅黑" panose="020B0503020204020204" pitchFamily="34" charset="-122"/>
              </a:rPr>
              <a:t>2.HBase </a:t>
            </a:r>
            <a:r>
              <a:rPr lang="zh-CN" altLang="en-US" sz="1714" b="1" spc="190" dirty="0" smtClean="0">
                <a:latin typeface="微软雅黑" panose="020B0503020204020204" pitchFamily="34" charset="-122"/>
                <a:ea typeface="微软雅黑" panose="020B0503020204020204" pitchFamily="34" charset="-122"/>
              </a:rPr>
              <a:t>集群架构</a:t>
            </a:r>
            <a:endParaRPr lang="zh-CN" altLang="en-US" sz="1714" b="1" spc="190" dirty="0">
              <a:latin typeface="微软雅黑" panose="020B0503020204020204" pitchFamily="34" charset="-122"/>
              <a:ea typeface="微软雅黑" panose="020B0503020204020204" pitchFamily="34" charset="-122"/>
            </a:endParaRPr>
          </a:p>
        </p:txBody>
      </p:sp>
      <p:sp>
        <p:nvSpPr>
          <p:cNvPr id="51" name="TextBox 50"/>
          <p:cNvSpPr txBox="1"/>
          <p:nvPr/>
        </p:nvSpPr>
        <p:spPr>
          <a:xfrm>
            <a:off x="6082262" y="4729685"/>
            <a:ext cx="2535605" cy="400110"/>
          </a:xfrm>
          <a:prstGeom prst="rect">
            <a:avLst/>
          </a:prstGeom>
          <a:noFill/>
        </p:spPr>
        <p:txBody>
          <a:bodyPr wrap="square" rtlCol="0">
            <a:spAutoFit/>
          </a:bodyPr>
          <a:lstStyle/>
          <a:p>
            <a:pPr algn="just">
              <a:lnSpc>
                <a:spcPts val="2381"/>
              </a:lnSpc>
            </a:pPr>
            <a:r>
              <a:rPr lang="en-US" altLang="zh-CN" sz="1714" b="1" spc="190" dirty="0">
                <a:latin typeface="微软雅黑" panose="020B0503020204020204" pitchFamily="34" charset="-122"/>
                <a:ea typeface="微软雅黑" panose="020B0503020204020204" pitchFamily="34" charset="-122"/>
              </a:rPr>
              <a:t>4</a:t>
            </a:r>
            <a:r>
              <a:rPr lang="en-US" altLang="zh-CN" sz="1714" b="1" spc="190" dirty="0" smtClean="0">
                <a:latin typeface="微软雅黑" panose="020B0503020204020204" pitchFamily="34" charset="-122"/>
                <a:ea typeface="微软雅黑" panose="020B0503020204020204" pitchFamily="34" charset="-122"/>
              </a:rPr>
              <a:t>.HBase </a:t>
            </a:r>
            <a:r>
              <a:rPr lang="en-US" altLang="zh-CN" sz="1714" b="1" spc="190" dirty="0">
                <a:latin typeface="微软雅黑" panose="020B0503020204020204" pitchFamily="34" charset="-122"/>
                <a:ea typeface="微软雅黑" panose="020B0503020204020204" pitchFamily="34" charset="-122"/>
              </a:rPr>
              <a:t>API</a:t>
            </a:r>
            <a:endParaRPr lang="zh-CN" altLang="en-US" sz="1714" b="1" spc="190" dirty="0">
              <a:latin typeface="微软雅黑" panose="020B0503020204020204" pitchFamily="34" charset="-122"/>
              <a:ea typeface="微软雅黑" panose="020B0503020204020204" pitchFamily="34" charset="-122"/>
            </a:endParaRPr>
          </a:p>
        </p:txBody>
      </p:sp>
      <p:sp>
        <p:nvSpPr>
          <p:cNvPr id="52" name="TextBox 51"/>
          <p:cNvSpPr txBox="1"/>
          <p:nvPr/>
        </p:nvSpPr>
        <p:spPr>
          <a:xfrm>
            <a:off x="6082262" y="3949025"/>
            <a:ext cx="2823637" cy="400110"/>
          </a:xfrm>
          <a:prstGeom prst="rect">
            <a:avLst/>
          </a:prstGeom>
          <a:noFill/>
        </p:spPr>
        <p:txBody>
          <a:bodyPr wrap="square" rtlCol="0">
            <a:spAutoFit/>
          </a:bodyPr>
          <a:lstStyle/>
          <a:p>
            <a:pPr algn="just">
              <a:lnSpc>
                <a:spcPts val="2381"/>
              </a:lnSpc>
            </a:pPr>
            <a:r>
              <a:rPr lang="en-US" altLang="zh-CN" sz="1714" b="1" spc="190" dirty="0">
                <a:latin typeface="微软雅黑" panose="020B0503020204020204" pitchFamily="34" charset="-122"/>
                <a:ea typeface="微软雅黑" panose="020B0503020204020204" pitchFamily="34" charset="-122"/>
              </a:rPr>
              <a:t>3</a:t>
            </a:r>
            <a:r>
              <a:rPr lang="en-US" altLang="zh-CN" sz="1714" b="1" spc="190" dirty="0" smtClean="0">
                <a:latin typeface="微软雅黑" panose="020B0503020204020204" pitchFamily="34" charset="-122"/>
                <a:ea typeface="微软雅黑" panose="020B0503020204020204" pitchFamily="34" charset="-122"/>
              </a:rPr>
              <a:t>.HBase </a:t>
            </a:r>
            <a:r>
              <a:rPr lang="zh-CN" altLang="en-US" sz="1714" b="1" spc="190" dirty="0" smtClean="0">
                <a:latin typeface="微软雅黑" panose="020B0503020204020204" pitchFamily="34" charset="-122"/>
                <a:ea typeface="微软雅黑" panose="020B0503020204020204" pitchFamily="34" charset="-122"/>
              </a:rPr>
              <a:t>表设计原则</a:t>
            </a:r>
            <a:endParaRPr lang="zh-CN" altLang="en-US" sz="1714" b="1" spc="190" dirty="0">
              <a:latin typeface="微软雅黑" panose="020B0503020204020204" pitchFamily="34" charset="-122"/>
              <a:ea typeface="微软雅黑" panose="020B0503020204020204" pitchFamily="34" charset="-122"/>
            </a:endParaRPr>
          </a:p>
        </p:txBody>
      </p:sp>
      <p:cxnSp>
        <p:nvCxnSpPr>
          <p:cNvPr id="59" name="直接连接符 58"/>
          <p:cNvCxnSpPr/>
          <p:nvPr/>
        </p:nvCxnSpPr>
        <p:spPr>
          <a:xfrm>
            <a:off x="5584553" y="2651410"/>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5584553" y="4149080"/>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5584553" y="4941168"/>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879223285"/>
      </p:ext>
    </p:extLst>
  </p:cSld>
  <p:clrMapOvr>
    <a:masterClrMapping/>
  </p:clrMapOvr>
  <p:transition spd="slow" advTm="7399">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additive="base">
                                        <p:cTn id="12" dur="500" fill="hold"/>
                                        <p:tgtEl>
                                          <p:spTgt spid="38"/>
                                        </p:tgtEl>
                                        <p:attrNameLst>
                                          <p:attrName>ppt_x</p:attrName>
                                        </p:attrNameLst>
                                      </p:cBhvr>
                                      <p:tavLst>
                                        <p:tav tm="0">
                                          <p:val>
                                            <p:strVal val="0-#ppt_w/2"/>
                                          </p:val>
                                        </p:tav>
                                        <p:tav tm="100000">
                                          <p:val>
                                            <p:strVal val="#ppt_x"/>
                                          </p:val>
                                        </p:tav>
                                      </p:tavLst>
                                    </p:anim>
                                    <p:anim calcmode="lin" valueType="num">
                                      <p:cBhvr additive="base">
                                        <p:cTn id="13" dur="500" fill="hold"/>
                                        <p:tgtEl>
                                          <p:spTgt spid="3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wipe(left)">
                                      <p:cBhvr>
                                        <p:cTn id="21" dur="500"/>
                                        <p:tgtEl>
                                          <p:spTgt spid="40"/>
                                        </p:tgtEl>
                                      </p:cBhvr>
                                    </p:animEffect>
                                  </p:childTnLst>
                                </p:cTn>
                              </p:par>
                            </p:childTnLst>
                          </p:cTn>
                        </p:par>
                        <p:par>
                          <p:cTn id="22" fill="hold">
                            <p:stCondLst>
                              <p:cond delay="2000"/>
                            </p:stCondLst>
                            <p:childTnLst>
                              <p:par>
                                <p:cTn id="23" presetID="16" presetClass="entr" presetSubtype="42" fill="hold" nodeType="after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barn(outHorizontal)">
                                      <p:cBhvr>
                                        <p:cTn id="25" dur="500"/>
                                        <p:tgtEl>
                                          <p:spTgt spid="41"/>
                                        </p:tgtEl>
                                      </p:cBhvr>
                                    </p:animEffect>
                                  </p:childTnLst>
                                </p:cTn>
                              </p:par>
                            </p:childTnLst>
                          </p:cTn>
                        </p:par>
                        <p:par>
                          <p:cTn id="26" fill="hold">
                            <p:stCondLst>
                              <p:cond delay="2500"/>
                            </p:stCondLst>
                            <p:childTnLst>
                              <p:par>
                                <p:cTn id="27" presetID="22" presetClass="entr" presetSubtype="8" fill="hold" nodeType="after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wipe(left)">
                                      <p:cBhvr>
                                        <p:cTn id="29" dur="250"/>
                                        <p:tgtEl>
                                          <p:spTgt spid="47"/>
                                        </p:tgtEl>
                                      </p:cBhvr>
                                    </p:animEffect>
                                  </p:childTnLst>
                                </p:cTn>
                              </p:par>
                            </p:childTnLst>
                          </p:cTn>
                        </p:par>
                        <p:par>
                          <p:cTn id="30" fill="hold">
                            <p:stCondLst>
                              <p:cond delay="2750"/>
                            </p:stCondLst>
                            <p:childTnLst>
                              <p:par>
                                <p:cTn id="31" presetID="22" presetClass="entr" presetSubtype="8" fill="hold" nodeType="after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wipe(left)">
                                      <p:cBhvr>
                                        <p:cTn id="33" dur="250"/>
                                        <p:tgtEl>
                                          <p:spTgt spid="59"/>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ipe(left)">
                                      <p:cBhvr>
                                        <p:cTn id="36" dur="500"/>
                                        <p:tgtEl>
                                          <p:spTgt spid="45"/>
                                        </p:tgtEl>
                                      </p:cBhvr>
                                    </p:animEffect>
                                  </p:childTnLst>
                                </p:cTn>
                              </p:par>
                            </p:childTnLst>
                          </p:cTn>
                        </p:par>
                        <p:par>
                          <p:cTn id="37" fill="hold">
                            <p:stCondLst>
                              <p:cond delay="3250"/>
                            </p:stCondLst>
                            <p:childTnLst>
                              <p:par>
                                <p:cTn id="38" presetID="22" presetClass="entr" presetSubtype="8" fill="hold" nodeType="after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wipe(left)">
                                      <p:cBhvr>
                                        <p:cTn id="40" dur="250"/>
                                        <p:tgtEl>
                                          <p:spTgt spid="60"/>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wipe(left)">
                                      <p:cBhvr>
                                        <p:cTn id="43" dur="500"/>
                                        <p:tgtEl>
                                          <p:spTgt spid="50"/>
                                        </p:tgtEl>
                                      </p:cBhvr>
                                    </p:animEffect>
                                  </p:childTnLst>
                                </p:cTn>
                              </p:par>
                            </p:childTnLst>
                          </p:cTn>
                        </p:par>
                        <p:par>
                          <p:cTn id="44" fill="hold">
                            <p:stCondLst>
                              <p:cond delay="3750"/>
                            </p:stCondLst>
                            <p:childTnLst>
                              <p:par>
                                <p:cTn id="45" presetID="22" presetClass="entr" presetSubtype="8" fill="hold" nodeType="afterEffect">
                                  <p:stCondLst>
                                    <p:cond delay="0"/>
                                  </p:stCondLst>
                                  <p:childTnLst>
                                    <p:set>
                                      <p:cBhvr>
                                        <p:cTn id="46" dur="1" fill="hold">
                                          <p:stCondLst>
                                            <p:cond delay="0"/>
                                          </p:stCondLst>
                                        </p:cTn>
                                        <p:tgtEl>
                                          <p:spTgt spid="61"/>
                                        </p:tgtEl>
                                        <p:attrNameLst>
                                          <p:attrName>style.visibility</p:attrName>
                                        </p:attrNameLst>
                                      </p:cBhvr>
                                      <p:to>
                                        <p:strVal val="visible"/>
                                      </p:to>
                                    </p:set>
                                    <p:animEffect transition="in" filter="wipe(left)">
                                      <p:cBhvr>
                                        <p:cTn id="47" dur="250"/>
                                        <p:tgtEl>
                                          <p:spTgt spid="61"/>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51"/>
                                        </p:tgtEl>
                                        <p:attrNameLst>
                                          <p:attrName>style.visibility</p:attrName>
                                        </p:attrNameLst>
                                      </p:cBhvr>
                                      <p:to>
                                        <p:strVal val="visible"/>
                                      </p:to>
                                    </p:set>
                                    <p:animEffect transition="in" filter="wipe(left)">
                                      <p:cBhvr>
                                        <p:cTn id="50" dur="500"/>
                                        <p:tgtEl>
                                          <p:spTgt spid="51"/>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wipe(left)">
                                      <p:cBhvr>
                                        <p:cTn id="5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0" grpId="0" animBg="1"/>
      <p:bldP spid="45" grpId="0"/>
      <p:bldP spid="50" grpId="0"/>
      <p:bldP spid="51" grpId="0"/>
      <p:bldP spid="5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33" name="组合 32"/>
          <p:cNvGrpSpPr/>
          <p:nvPr/>
        </p:nvGrpSpPr>
        <p:grpSpPr>
          <a:xfrm>
            <a:off x="3792" y="231784"/>
            <a:ext cx="758949" cy="693260"/>
            <a:chOff x="0" y="532828"/>
            <a:chExt cx="759125" cy="568897"/>
          </a:xfrm>
        </p:grpSpPr>
        <p:sp>
          <p:nvSpPr>
            <p:cNvPr id="34" name="矩形 3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3792" y="921962"/>
            <a:ext cx="12187592" cy="45708"/>
            <a:chOff x="0" y="532828"/>
            <a:chExt cx="759125" cy="568897"/>
          </a:xfrm>
        </p:grpSpPr>
        <p:sp>
          <p:nvSpPr>
            <p:cNvPr id="58" name="矩形 57"/>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2" name="图片 6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368333" y="324394"/>
            <a:ext cx="1650822" cy="410514"/>
          </a:xfrm>
          <a:prstGeom prst="rect">
            <a:avLst/>
          </a:prstGeom>
        </p:spPr>
      </p:pic>
      <p:sp>
        <p:nvSpPr>
          <p:cNvPr id="63" name="文本框 62"/>
          <p:cNvSpPr txBox="1"/>
          <p:nvPr/>
        </p:nvSpPr>
        <p:spPr>
          <a:xfrm>
            <a:off x="3144882" y="510582"/>
            <a:ext cx="938847" cy="369332"/>
          </a:xfrm>
          <a:prstGeom prst="rect">
            <a:avLst/>
          </a:prstGeom>
          <a:noFill/>
        </p:spPr>
        <p:txBody>
          <a:bodyPr wrap="none" rtlCol="0">
            <a:spAutoFit/>
          </a:bodyPr>
          <a:lstStyle/>
          <a:p>
            <a:r>
              <a:rPr lang="en-US" altLang="zh-CN" dirty="0" smtClean="0"/>
              <a:t>Java API</a:t>
            </a:r>
            <a:endParaRPr lang="zh-CN" altLang="en-US" dirty="0"/>
          </a:p>
        </p:txBody>
      </p:sp>
      <p:graphicFrame>
        <p:nvGraphicFramePr>
          <p:cNvPr id="2" name="表格 1"/>
          <p:cNvGraphicFramePr>
            <a:graphicFrameLocks noGrp="1"/>
          </p:cNvGraphicFramePr>
          <p:nvPr>
            <p:extLst>
              <p:ext uri="{D42A27DB-BD31-4B8C-83A1-F6EECF244321}">
                <p14:modId xmlns="" xmlns:p14="http://schemas.microsoft.com/office/powerpoint/2010/main" val="643796720"/>
              </p:ext>
            </p:extLst>
          </p:nvPr>
        </p:nvGraphicFramePr>
        <p:xfrm>
          <a:off x="916992" y="1844824"/>
          <a:ext cx="10608781" cy="4794750"/>
        </p:xfrm>
        <a:graphic>
          <a:graphicData uri="http://schemas.openxmlformats.org/drawingml/2006/table">
            <a:tbl>
              <a:tblPr firstRow="1" bandRow="1">
                <a:tableStyleId>{5C22544A-7EE6-4342-B048-85BDC9FD1C3A}</a:tableStyleId>
              </a:tblPr>
              <a:tblGrid>
                <a:gridCol w="2860701"/>
                <a:gridCol w="3946378"/>
                <a:gridCol w="3801702"/>
              </a:tblGrid>
              <a:tr h="396762">
                <a:tc>
                  <a:txBody>
                    <a:bodyPr/>
                    <a:lstStyle/>
                    <a:p>
                      <a:pPr algn="ctr"/>
                      <a:r>
                        <a:rPr lang="en-US" altLang="zh-CN" dirty="0" smtClean="0"/>
                        <a:t>Java</a:t>
                      </a:r>
                      <a:r>
                        <a:rPr lang="zh-CN" altLang="en-US" dirty="0" smtClean="0"/>
                        <a:t>类</a:t>
                      </a:r>
                      <a:endParaRPr lang="zh-CN" altLang="en-US" dirty="0"/>
                    </a:p>
                  </a:txBody>
                  <a:tcPr/>
                </a:tc>
                <a:tc>
                  <a:txBody>
                    <a:bodyPr/>
                    <a:lstStyle/>
                    <a:p>
                      <a:pPr algn="ctr"/>
                      <a:r>
                        <a:rPr lang="en-US" altLang="zh-CN" dirty="0" err="1" smtClean="0"/>
                        <a:t>Hbase</a:t>
                      </a:r>
                      <a:r>
                        <a:rPr lang="zh-CN" altLang="en-US" dirty="0" smtClean="0"/>
                        <a:t>数据模型</a:t>
                      </a:r>
                      <a:endParaRPr lang="zh-CN" altLang="en-US" dirty="0"/>
                    </a:p>
                  </a:txBody>
                  <a:tcPr/>
                </a:tc>
                <a:tc>
                  <a:txBody>
                    <a:bodyPr/>
                    <a:lstStyle/>
                    <a:p>
                      <a:pPr algn="ctr"/>
                      <a:r>
                        <a:rPr lang="zh-CN" altLang="en-US" dirty="0" smtClean="0"/>
                        <a:t>作用</a:t>
                      </a:r>
                      <a:endParaRPr lang="zh-CN" altLang="en-US" dirty="0"/>
                    </a:p>
                  </a:txBody>
                  <a:tcPr/>
                </a:tc>
              </a:tr>
              <a:tr h="1499778">
                <a:tc>
                  <a:txBody>
                    <a:bodyPr/>
                    <a:lstStyle/>
                    <a:p>
                      <a:r>
                        <a:rPr lang="en-US" altLang="zh-CN" dirty="0" err="1" smtClean="0"/>
                        <a:t>HBaseAdmin</a:t>
                      </a:r>
                      <a:endParaRPr lang="zh-CN" altLang="en-US" dirty="0"/>
                    </a:p>
                  </a:txBody>
                  <a:tcPr/>
                </a:tc>
                <a:tc rowSpan="2">
                  <a:txBody>
                    <a:bodyPr/>
                    <a:lstStyle/>
                    <a:p>
                      <a:pPr algn="l"/>
                      <a:r>
                        <a:rPr lang="zh-CN" altLang="en-US" dirty="0" smtClean="0"/>
                        <a:t>数据库（</a:t>
                      </a:r>
                      <a:r>
                        <a:rPr lang="en-US" altLang="zh-CN" dirty="0" err="1" smtClean="0"/>
                        <a:t>DataBase</a:t>
                      </a:r>
                      <a:r>
                        <a:rPr lang="zh-CN" altLang="en-US" dirty="0" smtClean="0"/>
                        <a:t>）</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提供了一个接口来管理 </a:t>
                      </a:r>
                      <a:r>
                        <a:rPr lang="en-US" altLang="zh-CN" sz="1800" b="0" i="0" kern="1200" dirty="0" err="1" smtClean="0">
                          <a:solidFill>
                            <a:schemeClr val="dk1"/>
                          </a:solidFill>
                          <a:effectLst/>
                          <a:latin typeface="+mn-lt"/>
                          <a:ea typeface="+mn-ea"/>
                          <a:cs typeface="+mn-cs"/>
                        </a:rPr>
                        <a:t>HBase</a:t>
                      </a:r>
                      <a:r>
                        <a:rPr lang="en-US" altLang="zh-CN" sz="1800" b="0" i="0" kern="1200" dirty="0" smtClean="0">
                          <a:solidFill>
                            <a:schemeClr val="dk1"/>
                          </a:solidFill>
                          <a:effectLst/>
                          <a:latin typeface="+mn-lt"/>
                          <a:ea typeface="+mn-ea"/>
                          <a:cs typeface="+mn-cs"/>
                        </a:rPr>
                        <a:t> </a:t>
                      </a:r>
                      <a:r>
                        <a:rPr lang="zh-CN" altLang="en-US" sz="1800" b="0" i="0" kern="1200" dirty="0" smtClean="0">
                          <a:solidFill>
                            <a:schemeClr val="dk1"/>
                          </a:solidFill>
                          <a:effectLst/>
                          <a:latin typeface="+mn-lt"/>
                          <a:ea typeface="+mn-ea"/>
                          <a:cs typeface="+mn-cs"/>
                        </a:rPr>
                        <a:t>数据库的表信息。它提供的方法包括：创建表，删 除表，列出表项，使表有效或无效，以及添加或删除表列族成员等。</a:t>
                      </a:r>
                      <a:endParaRPr lang="zh-CN" altLang="en-US" dirty="0"/>
                    </a:p>
                  </a:txBody>
                  <a:tcPr/>
                </a:tc>
              </a:tr>
              <a:tr h="396762">
                <a:tc>
                  <a:txBody>
                    <a:bodyPr/>
                    <a:lstStyle/>
                    <a:p>
                      <a:r>
                        <a:rPr lang="en-US" altLang="zh-CN" dirty="0" err="1" smtClean="0"/>
                        <a:t>HBaseConfiguration</a:t>
                      </a:r>
                      <a:endParaRPr lang="zh-CN" altLang="en-US" dirty="0"/>
                    </a:p>
                  </a:txBody>
                  <a:tcPr/>
                </a:tc>
                <a:tc vMerge="1">
                  <a:txBody>
                    <a:bodyPr/>
                    <a:lstStyle/>
                    <a:p>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对 </a:t>
                      </a:r>
                      <a:r>
                        <a:rPr lang="en-US" altLang="zh-CN" sz="1800" b="0" i="0" kern="1200" dirty="0" err="1" smtClean="0">
                          <a:solidFill>
                            <a:schemeClr val="dk1"/>
                          </a:solidFill>
                          <a:effectLst/>
                          <a:latin typeface="+mn-lt"/>
                          <a:ea typeface="+mn-ea"/>
                          <a:cs typeface="+mn-cs"/>
                        </a:rPr>
                        <a:t>HBase</a:t>
                      </a:r>
                      <a:r>
                        <a:rPr lang="en-US" altLang="zh-CN" sz="1800" b="0" i="0" kern="1200" dirty="0" smtClean="0">
                          <a:solidFill>
                            <a:schemeClr val="dk1"/>
                          </a:solidFill>
                          <a:effectLst/>
                          <a:latin typeface="+mn-lt"/>
                          <a:ea typeface="+mn-ea"/>
                          <a:cs typeface="+mn-cs"/>
                        </a:rPr>
                        <a:t> </a:t>
                      </a:r>
                      <a:r>
                        <a:rPr lang="zh-CN" altLang="en-US" sz="1800" b="0" i="0" kern="1200" dirty="0" smtClean="0">
                          <a:solidFill>
                            <a:schemeClr val="dk1"/>
                          </a:solidFill>
                          <a:effectLst/>
                          <a:latin typeface="+mn-lt"/>
                          <a:ea typeface="+mn-ea"/>
                          <a:cs typeface="+mn-cs"/>
                        </a:rPr>
                        <a:t>进行配置。</a:t>
                      </a:r>
                      <a:endParaRPr lang="zh-CN" altLang="en-US" dirty="0"/>
                    </a:p>
                  </a:txBody>
                  <a:tcPr/>
                </a:tc>
              </a:tr>
              <a:tr h="443004">
                <a:tc>
                  <a:txBody>
                    <a:bodyPr/>
                    <a:lstStyle/>
                    <a:p>
                      <a:r>
                        <a:rPr lang="en-US" altLang="zh-CN" dirty="0" err="1" smtClean="0"/>
                        <a:t>HTable</a:t>
                      </a:r>
                      <a:endParaRPr lang="zh-CN" altLang="en-US" dirty="0"/>
                    </a:p>
                  </a:txBody>
                  <a:tcPr/>
                </a:tc>
                <a:tc>
                  <a:txBody>
                    <a:bodyPr/>
                    <a:lstStyle/>
                    <a:p>
                      <a:pPr algn="l"/>
                      <a:r>
                        <a:rPr lang="zh-CN" altLang="en-US" dirty="0" smtClean="0"/>
                        <a:t>表（</a:t>
                      </a:r>
                      <a:r>
                        <a:rPr lang="en-US" altLang="zh-CN" dirty="0" smtClean="0"/>
                        <a:t>Table</a:t>
                      </a:r>
                      <a:r>
                        <a:rPr lang="zh-CN" altLang="en-US" dirty="0" smtClean="0"/>
                        <a:t>）</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可以用来和 </a:t>
                      </a:r>
                      <a:r>
                        <a:rPr lang="en-US" altLang="zh-CN" sz="1800" b="0" i="0" kern="1200" dirty="0" err="1" smtClean="0">
                          <a:solidFill>
                            <a:schemeClr val="dk1"/>
                          </a:solidFill>
                          <a:effectLst/>
                          <a:latin typeface="+mn-lt"/>
                          <a:ea typeface="+mn-ea"/>
                          <a:cs typeface="+mn-cs"/>
                        </a:rPr>
                        <a:t>HBase</a:t>
                      </a:r>
                      <a:r>
                        <a:rPr lang="en-US" altLang="zh-CN" sz="1800" b="0" i="0" kern="1200" dirty="0" smtClean="0">
                          <a:solidFill>
                            <a:schemeClr val="dk1"/>
                          </a:solidFill>
                          <a:effectLst/>
                          <a:latin typeface="+mn-lt"/>
                          <a:ea typeface="+mn-ea"/>
                          <a:cs typeface="+mn-cs"/>
                        </a:rPr>
                        <a:t> </a:t>
                      </a:r>
                      <a:r>
                        <a:rPr lang="zh-CN" altLang="en-US" sz="1800" b="0" i="0" kern="1200" dirty="0" smtClean="0">
                          <a:solidFill>
                            <a:schemeClr val="dk1"/>
                          </a:solidFill>
                          <a:effectLst/>
                          <a:latin typeface="+mn-lt"/>
                          <a:ea typeface="+mn-ea"/>
                          <a:cs typeface="+mn-cs"/>
                        </a:rPr>
                        <a:t>表直接通信。此方法对于更新操作来说是非线程安全的。</a:t>
                      </a:r>
                      <a:endParaRPr lang="zh-CN" altLang="en-US" dirty="0"/>
                    </a:p>
                  </a:txBody>
                  <a:tcPr/>
                </a:tc>
              </a:tr>
              <a:tr h="396762">
                <a:tc>
                  <a:txBody>
                    <a:bodyPr/>
                    <a:lstStyle/>
                    <a:p>
                      <a:r>
                        <a:rPr lang="en-US" altLang="zh-CN" dirty="0" err="1" smtClean="0"/>
                        <a:t>HTableDescriptor</a:t>
                      </a:r>
                      <a:endParaRPr lang="zh-CN" altLang="en-US" dirty="0"/>
                    </a:p>
                  </a:txBody>
                  <a:tcPr/>
                </a:tc>
                <a:tc>
                  <a:txBody>
                    <a:bodyPr/>
                    <a:lstStyle/>
                    <a:p>
                      <a:r>
                        <a:rPr lang="zh-CN" altLang="en-US" dirty="0" smtClean="0"/>
                        <a:t>列族（</a:t>
                      </a:r>
                      <a:r>
                        <a:rPr lang="en-US" altLang="zh-CN" dirty="0" smtClean="0"/>
                        <a:t>Column Family</a:t>
                      </a:r>
                      <a:r>
                        <a:rPr lang="zh-CN" altLang="en-US" dirty="0" smtClean="0"/>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dirty="0" smtClean="0">
                          <a:solidFill>
                            <a:schemeClr val="dk1"/>
                          </a:solidFill>
                          <a:effectLst/>
                          <a:latin typeface="+mn-lt"/>
                          <a:ea typeface="+mn-ea"/>
                          <a:cs typeface="+mn-cs"/>
                        </a:rPr>
                        <a:t>包含了表的名字及其对应表的列族。</a:t>
                      </a:r>
                      <a:endParaRPr lang="zh-CN" altLang="en-US" dirty="0" smtClean="0"/>
                    </a:p>
                  </a:txBody>
                  <a:tcPr/>
                </a:tc>
              </a:tr>
              <a:tr h="396762">
                <a:tc>
                  <a:txBody>
                    <a:bodyPr/>
                    <a:lstStyle/>
                    <a:p>
                      <a:r>
                        <a:rPr lang="en-US" altLang="zh-CN" dirty="0" smtClean="0"/>
                        <a:t>Put</a:t>
                      </a:r>
                      <a:endParaRPr lang="zh-CN" altLang="en-US" dirty="0"/>
                    </a:p>
                  </a:txBody>
                  <a:tcPr/>
                </a:tc>
                <a:tc rowSpan="3">
                  <a:txBody>
                    <a:bodyPr/>
                    <a:lstStyle/>
                    <a:p>
                      <a:endParaRPr lang="en-US" altLang="zh-CN" dirty="0" smtClean="0"/>
                    </a:p>
                    <a:p>
                      <a:r>
                        <a:rPr lang="zh-CN" altLang="en-US" dirty="0" smtClean="0"/>
                        <a:t>列修饰符（</a:t>
                      </a:r>
                      <a:r>
                        <a:rPr lang="en-US" altLang="zh-CN" dirty="0" smtClean="0"/>
                        <a:t>Column Qualifier</a:t>
                      </a:r>
                      <a:r>
                        <a:rPr lang="zh-CN" altLang="en-US" dirty="0" smtClean="0"/>
                        <a:t>）</a:t>
                      </a:r>
                      <a:endParaRPr lang="zh-CN" altLang="en-US" dirty="0"/>
                    </a:p>
                  </a:txBody>
                  <a:tcPr/>
                </a:tc>
                <a:tc>
                  <a:txBody>
                    <a:bodyPr/>
                    <a:lstStyle/>
                    <a:p>
                      <a:r>
                        <a:rPr lang="zh-CN" altLang="en-US" sz="1800" b="0" i="0" kern="1200" dirty="0" smtClean="0">
                          <a:solidFill>
                            <a:schemeClr val="dk1"/>
                          </a:solidFill>
                          <a:effectLst/>
                          <a:latin typeface="+mn-lt"/>
                          <a:ea typeface="+mn-ea"/>
                          <a:cs typeface="+mn-cs"/>
                        </a:rPr>
                        <a:t>用来对单个行执行添加操作。</a:t>
                      </a:r>
                      <a:endParaRPr lang="zh-CN" altLang="en-US" dirty="0"/>
                    </a:p>
                  </a:txBody>
                  <a:tcPr/>
                </a:tc>
              </a:tr>
              <a:tr h="396762">
                <a:tc>
                  <a:txBody>
                    <a:bodyPr/>
                    <a:lstStyle/>
                    <a:p>
                      <a:r>
                        <a:rPr lang="en-US" altLang="zh-CN" dirty="0" smtClean="0"/>
                        <a:t>Get</a:t>
                      </a:r>
                      <a:endParaRPr lang="zh-CN" altLang="en-US" dirty="0"/>
                    </a:p>
                  </a:txBody>
                  <a:tcPr/>
                </a:tc>
                <a:tc vMerge="1">
                  <a:txBody>
                    <a:bodyPr/>
                    <a:lstStyle/>
                    <a:p>
                      <a:endParaRPr lang="zh-CN" altLang="en-US" dirty="0"/>
                    </a:p>
                  </a:txBody>
                  <a:tcPr/>
                </a:tc>
                <a:tc>
                  <a:txBody>
                    <a:bodyPr/>
                    <a:lstStyle/>
                    <a:p>
                      <a:r>
                        <a:rPr lang="zh-CN" altLang="en-US" sz="1800" b="0" i="0" kern="1200" dirty="0" smtClean="0">
                          <a:solidFill>
                            <a:schemeClr val="dk1"/>
                          </a:solidFill>
                          <a:effectLst/>
                          <a:latin typeface="+mn-lt"/>
                          <a:ea typeface="+mn-ea"/>
                          <a:cs typeface="+mn-cs"/>
                        </a:rPr>
                        <a:t>用来获取单个行的相关信息。</a:t>
                      </a:r>
                      <a:endParaRPr lang="zh-CN" altLang="en-US" dirty="0"/>
                    </a:p>
                  </a:txBody>
                  <a:tcPr/>
                </a:tc>
              </a:tr>
              <a:tr h="396762">
                <a:tc>
                  <a:txBody>
                    <a:bodyPr/>
                    <a:lstStyle/>
                    <a:p>
                      <a:r>
                        <a:rPr lang="en-US" altLang="zh-CN" dirty="0" smtClean="0"/>
                        <a:t>Scanner</a:t>
                      </a:r>
                      <a:endParaRPr lang="zh-CN" altLang="en-US" dirty="0"/>
                    </a:p>
                  </a:txBody>
                  <a:tcPr/>
                </a:tc>
                <a:tc vMerge="1">
                  <a:txBody>
                    <a:bodyPr/>
                    <a:lstStyle/>
                    <a:p>
                      <a:endParaRPr lang="zh-CN" altLang="en-US" dirty="0"/>
                    </a:p>
                  </a:txBody>
                  <a:tcPr/>
                </a:tc>
                <a:tc>
                  <a:txBody>
                    <a:bodyPr/>
                    <a:lstStyle/>
                    <a:p>
                      <a:r>
                        <a:rPr lang="zh-CN" altLang="en-US" dirty="0" smtClean="0"/>
                        <a:t>用来查询表并获取查询结果。</a:t>
                      </a:r>
                      <a:endParaRPr lang="zh-CN" altLang="en-US" dirty="0"/>
                    </a:p>
                  </a:txBody>
                  <a:tcPr/>
                </a:tc>
              </a:tr>
            </a:tbl>
          </a:graphicData>
        </a:graphic>
      </p:graphicFrame>
      <p:sp>
        <p:nvSpPr>
          <p:cNvPr id="3" name="文本框 2"/>
          <p:cNvSpPr txBox="1"/>
          <p:nvPr/>
        </p:nvSpPr>
        <p:spPr>
          <a:xfrm>
            <a:off x="944343" y="1365597"/>
            <a:ext cx="5339923" cy="369332"/>
          </a:xfrm>
          <a:prstGeom prst="rect">
            <a:avLst/>
          </a:prstGeom>
          <a:noFill/>
        </p:spPr>
        <p:txBody>
          <a:bodyPr wrap="none" rtlCol="0">
            <a:spAutoFit/>
          </a:bodyPr>
          <a:lstStyle/>
          <a:p>
            <a:r>
              <a:rPr lang="zh-CN" altLang="en-US" dirty="0"/>
              <a:t>几</a:t>
            </a:r>
            <a:r>
              <a:rPr lang="zh-CN" altLang="en-US" dirty="0" smtClean="0"/>
              <a:t>个主要</a:t>
            </a:r>
            <a:r>
              <a:rPr lang="en-US" altLang="zh-CN" dirty="0" err="1" smtClean="0"/>
              <a:t>HBase</a:t>
            </a:r>
            <a:r>
              <a:rPr lang="en-US" altLang="zh-CN" dirty="0" smtClean="0"/>
              <a:t> API </a:t>
            </a:r>
            <a:r>
              <a:rPr lang="zh-CN" altLang="en-US" dirty="0" smtClean="0"/>
              <a:t>类和数据模型之间的对应关系：</a:t>
            </a:r>
            <a:endParaRPr lang="zh-CN" altLang="en-US" dirty="0"/>
          </a:p>
        </p:txBody>
      </p:sp>
    </p:spTree>
    <p:extLst>
      <p:ext uri="{BB962C8B-B14F-4D97-AF65-F5344CB8AC3E}">
        <p14:creationId xmlns="" xmlns:p14="http://schemas.microsoft.com/office/powerpoint/2010/main" val="2983112031"/>
      </p:ext>
    </p:extLst>
  </p:cSld>
  <p:clrMapOvr>
    <a:masterClrMapping/>
  </p:clrMapOvr>
  <mc:AlternateContent xmlns:mc="http://schemas.openxmlformats.org/markup-compatibility/2006">
    <mc:Choice xmlns="" xmlns:p14="http://schemas.microsoft.com/office/powerpoint/2010/main" Requires="p14">
      <p:transition spd="slow" p14:dur="1600" advClick="0" advTm="0">
        <p14:gallery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2"/>
                                        </p:tgtEl>
                                        <p:attrNameLst>
                                          <p:attrName>style.visibility</p:attrName>
                                        </p:attrNameLst>
                                      </p:cBhvr>
                                      <p:to>
                                        <p:strVal val="visible"/>
                                      </p:to>
                                    </p:set>
                                    <p:anim calcmode="lin" valueType="num">
                                      <p:cBhvr>
                                        <p:cTn id="11" dur="4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32"/>
                                        </p:tgtEl>
                                        <p:attrNameLst>
                                          <p:attrName>ppt_y</p:attrName>
                                        </p:attrNameLst>
                                      </p:cBhvr>
                                      <p:tavLst>
                                        <p:tav tm="0">
                                          <p:val>
                                            <p:strVal val="#ppt_y"/>
                                          </p:val>
                                        </p:tav>
                                        <p:tav tm="100000">
                                          <p:val>
                                            <p:strVal val="#ppt_y"/>
                                          </p:val>
                                        </p:tav>
                                      </p:tavLst>
                                    </p:anim>
                                    <p:anim calcmode="lin" valueType="num">
                                      <p:cBhvr>
                                        <p:cTn id="13" dur="4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33" name="组合 32"/>
          <p:cNvGrpSpPr/>
          <p:nvPr/>
        </p:nvGrpSpPr>
        <p:grpSpPr>
          <a:xfrm>
            <a:off x="3792" y="231784"/>
            <a:ext cx="758949" cy="693260"/>
            <a:chOff x="0" y="532828"/>
            <a:chExt cx="759125" cy="568897"/>
          </a:xfrm>
        </p:grpSpPr>
        <p:sp>
          <p:nvSpPr>
            <p:cNvPr id="34" name="矩形 3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3792" y="921962"/>
            <a:ext cx="12187592" cy="45708"/>
            <a:chOff x="0" y="532828"/>
            <a:chExt cx="759125" cy="568897"/>
          </a:xfrm>
        </p:grpSpPr>
        <p:sp>
          <p:nvSpPr>
            <p:cNvPr id="58" name="矩形 57"/>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2" name="图片 6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368333" y="324394"/>
            <a:ext cx="1650822" cy="410514"/>
          </a:xfrm>
          <a:prstGeom prst="rect">
            <a:avLst/>
          </a:prstGeom>
        </p:spPr>
      </p:pic>
      <p:sp>
        <p:nvSpPr>
          <p:cNvPr id="63" name="文本框 62"/>
          <p:cNvSpPr txBox="1"/>
          <p:nvPr/>
        </p:nvSpPr>
        <p:spPr>
          <a:xfrm>
            <a:off x="3144882" y="510582"/>
            <a:ext cx="938847" cy="369332"/>
          </a:xfrm>
          <a:prstGeom prst="rect">
            <a:avLst/>
          </a:prstGeom>
          <a:noFill/>
        </p:spPr>
        <p:txBody>
          <a:bodyPr wrap="none" rtlCol="0">
            <a:spAutoFit/>
          </a:bodyPr>
          <a:lstStyle/>
          <a:p>
            <a:r>
              <a:rPr lang="en-US" altLang="zh-CN" dirty="0" smtClean="0"/>
              <a:t>Java API</a:t>
            </a:r>
            <a:endParaRPr lang="zh-CN" altLang="en-US" dirty="0"/>
          </a:p>
        </p:txBody>
      </p:sp>
      <p:sp>
        <p:nvSpPr>
          <p:cNvPr id="5" name="文本框 4"/>
          <p:cNvSpPr txBox="1"/>
          <p:nvPr/>
        </p:nvSpPr>
        <p:spPr>
          <a:xfrm>
            <a:off x="762741" y="1484784"/>
            <a:ext cx="10879463" cy="646331"/>
          </a:xfrm>
          <a:prstGeom prst="rect">
            <a:avLst/>
          </a:prstGeom>
          <a:noFill/>
        </p:spPr>
        <p:txBody>
          <a:bodyPr wrap="square" rtlCol="0">
            <a:spAutoFit/>
          </a:bodyPr>
          <a:lstStyle/>
          <a:p>
            <a:r>
              <a:rPr lang="en-US" altLang="zh-CN" dirty="0"/>
              <a:t>Scan</a:t>
            </a:r>
            <a:r>
              <a:rPr lang="zh-CN" altLang="en-US" dirty="0" smtClean="0"/>
              <a:t>：</a:t>
            </a:r>
            <a:r>
              <a:rPr lang="en-US" altLang="zh-CN" dirty="0" err="1" smtClean="0"/>
              <a:t>HBase</a:t>
            </a:r>
            <a:r>
              <a:rPr lang="zh-CN" altLang="en-US" dirty="0" smtClean="0"/>
              <a:t>的基本</a:t>
            </a:r>
            <a:r>
              <a:rPr lang="en-US" altLang="zh-CN" dirty="0" smtClean="0"/>
              <a:t>CURD</a:t>
            </a:r>
            <a:r>
              <a:rPr lang="zh-CN" altLang="en-US" dirty="0" smtClean="0"/>
              <a:t>不过多介绍，无非就是</a:t>
            </a:r>
            <a:r>
              <a:rPr lang="en-US" altLang="zh-CN" dirty="0" smtClean="0"/>
              <a:t>Put</a:t>
            </a:r>
            <a:r>
              <a:rPr lang="zh-CN" altLang="en-US" dirty="0" smtClean="0"/>
              <a:t>，</a:t>
            </a:r>
            <a:r>
              <a:rPr lang="en-US" altLang="zh-CN" dirty="0" smtClean="0"/>
              <a:t>Get</a:t>
            </a:r>
            <a:r>
              <a:rPr lang="zh-CN" altLang="en-US" dirty="0" smtClean="0"/>
              <a:t>，</a:t>
            </a:r>
            <a:r>
              <a:rPr lang="en-US" altLang="zh-CN" dirty="0" smtClean="0"/>
              <a:t>Delete</a:t>
            </a:r>
            <a:r>
              <a:rPr lang="zh-CN" altLang="en-US" dirty="0" smtClean="0"/>
              <a:t>的运用。在实际使用中，更多是查询数据库中的数据，因此重点介绍下</a:t>
            </a:r>
            <a:r>
              <a:rPr lang="en-US" altLang="zh-CN" dirty="0" smtClean="0"/>
              <a:t>Scan</a:t>
            </a:r>
            <a:r>
              <a:rPr lang="zh-CN" altLang="en-US" dirty="0" smtClean="0"/>
              <a:t>。</a:t>
            </a:r>
            <a:endParaRPr lang="zh-CN" altLang="en-US" dirty="0"/>
          </a:p>
        </p:txBody>
      </p:sp>
      <p:sp>
        <p:nvSpPr>
          <p:cNvPr id="6" name="文本框 5"/>
          <p:cNvSpPr txBox="1"/>
          <p:nvPr/>
        </p:nvSpPr>
        <p:spPr>
          <a:xfrm>
            <a:off x="961413" y="2564904"/>
            <a:ext cx="10802957" cy="2862322"/>
          </a:xfrm>
          <a:prstGeom prst="rect">
            <a:avLst/>
          </a:prstGeom>
          <a:noFill/>
        </p:spPr>
        <p:txBody>
          <a:bodyPr wrap="none" rtlCol="0">
            <a:spAutoFit/>
          </a:bodyPr>
          <a:lstStyle/>
          <a:p>
            <a:r>
              <a:rPr lang="en-US" altLang="zh-CN" dirty="0" smtClean="0"/>
              <a:t>Scan</a:t>
            </a:r>
            <a:r>
              <a:rPr lang="zh-CN" altLang="en-US" dirty="0" smtClean="0"/>
              <a:t>构造方法如下：</a:t>
            </a:r>
            <a:endParaRPr lang="en-US" altLang="zh-CN" dirty="0" smtClean="0"/>
          </a:p>
          <a:p>
            <a:pPr marL="285750" indent="-285750">
              <a:buFont typeface="Arial" panose="020B0604020202020204" pitchFamily="34" charset="0"/>
              <a:buChar char="•"/>
            </a:pPr>
            <a:r>
              <a:rPr lang="en-US" altLang="zh-CN" dirty="0" smtClean="0"/>
              <a:t>Scan()</a:t>
            </a:r>
          </a:p>
          <a:p>
            <a:pPr marL="285750" indent="-285750">
              <a:buFont typeface="Arial" panose="020B0604020202020204" pitchFamily="34" charset="0"/>
              <a:buChar char="•"/>
            </a:pPr>
            <a:r>
              <a:rPr lang="en-US" altLang="zh-CN" dirty="0" smtClean="0"/>
              <a:t>Scan(byte[] </a:t>
            </a:r>
            <a:r>
              <a:rPr lang="en-US" altLang="zh-CN" dirty="0" err="1" smtClean="0"/>
              <a:t>startRow,Filter</a:t>
            </a:r>
            <a:r>
              <a:rPr lang="en-US" altLang="zh-CN" dirty="0" smtClean="0"/>
              <a:t> filter)</a:t>
            </a:r>
          </a:p>
          <a:p>
            <a:pPr marL="285750" indent="-285750">
              <a:buFont typeface="Arial" panose="020B0604020202020204" pitchFamily="34" charset="0"/>
              <a:buChar char="•"/>
            </a:pPr>
            <a:r>
              <a:rPr lang="en-US" altLang="zh-CN" dirty="0" smtClean="0"/>
              <a:t>Scan(byte[] </a:t>
            </a:r>
            <a:r>
              <a:rPr lang="en-US" altLang="zh-CN" dirty="0" err="1" smtClean="0"/>
              <a:t>startRow</a:t>
            </a:r>
            <a:r>
              <a:rPr lang="en-US" altLang="zh-CN" dirty="0" smtClean="0"/>
              <a:t>)</a:t>
            </a:r>
          </a:p>
          <a:p>
            <a:pPr marL="285750" indent="-285750">
              <a:buFont typeface="Arial" panose="020B0604020202020204" pitchFamily="34" charset="0"/>
              <a:buChar char="•"/>
            </a:pPr>
            <a:r>
              <a:rPr lang="en-US" altLang="zh-CN" dirty="0" smtClean="0"/>
              <a:t>Scan(byte[] </a:t>
            </a:r>
            <a:r>
              <a:rPr lang="en-US" altLang="zh-CN" dirty="0" err="1" smtClean="0"/>
              <a:t>startRow,byte</a:t>
            </a:r>
            <a:r>
              <a:rPr lang="en-US" altLang="zh-CN" dirty="0" smtClean="0"/>
              <a:t>[] </a:t>
            </a:r>
            <a:r>
              <a:rPr lang="en-US" altLang="zh-CN" dirty="0" err="1" smtClean="0"/>
              <a:t>stopRow</a:t>
            </a:r>
            <a:r>
              <a:rPr lang="en-US" altLang="zh-CN" dirty="0" smtClean="0"/>
              <a:t>)</a:t>
            </a:r>
          </a:p>
          <a:p>
            <a:endParaRPr lang="en-US" altLang="zh-CN" dirty="0"/>
          </a:p>
          <a:p>
            <a:r>
              <a:rPr lang="zh-CN" altLang="en-US" dirty="0" smtClean="0"/>
              <a:t>注意：</a:t>
            </a:r>
            <a:r>
              <a:rPr lang="zh-CN" altLang="en-US" dirty="0"/>
              <a:t>可以创建定义了起始行健和结束行健的</a:t>
            </a:r>
            <a:r>
              <a:rPr lang="en-US" altLang="zh-CN" dirty="0"/>
              <a:t>Scan</a:t>
            </a:r>
            <a:r>
              <a:rPr lang="zh-CN" altLang="en-US" dirty="0"/>
              <a:t>对象，返回的包含定义的起始行，但是不包含结束行。</a:t>
            </a:r>
          </a:p>
          <a:p>
            <a:r>
              <a:rPr lang="en-US" altLang="zh-CN" dirty="0"/>
              <a:t> </a:t>
            </a:r>
            <a:r>
              <a:rPr lang="en-US" altLang="zh-CN" dirty="0" smtClean="0"/>
              <a:t>            </a:t>
            </a:r>
            <a:r>
              <a:rPr lang="zh-CN" altLang="en-US" dirty="0" smtClean="0"/>
              <a:t>可以</a:t>
            </a:r>
            <a:r>
              <a:rPr lang="zh-CN" altLang="en-US" dirty="0"/>
              <a:t>创建定义了过滤器的</a:t>
            </a:r>
            <a:r>
              <a:rPr lang="en-US" altLang="zh-CN" dirty="0"/>
              <a:t>Scan</a:t>
            </a:r>
            <a:r>
              <a:rPr lang="zh-CN" altLang="en-US" dirty="0"/>
              <a:t>对象，过滤器的内容稍后介绍。</a:t>
            </a:r>
          </a:p>
          <a:p>
            <a:r>
              <a:rPr lang="zh-CN" altLang="en-US" dirty="0" smtClean="0"/>
              <a:t>             也</a:t>
            </a:r>
            <a:r>
              <a:rPr lang="zh-CN" altLang="en-US" dirty="0"/>
              <a:t>可以创建空白的</a:t>
            </a:r>
            <a:r>
              <a:rPr lang="en-US" altLang="zh-CN" dirty="0"/>
              <a:t>Scan</a:t>
            </a:r>
            <a:r>
              <a:rPr lang="zh-CN" altLang="en-US" dirty="0"/>
              <a:t>对象。</a:t>
            </a:r>
          </a:p>
          <a:p>
            <a:endParaRPr lang="en-US" altLang="zh-CN" dirty="0" smtClean="0"/>
          </a:p>
        </p:txBody>
      </p:sp>
    </p:spTree>
    <p:extLst>
      <p:ext uri="{BB962C8B-B14F-4D97-AF65-F5344CB8AC3E}">
        <p14:creationId xmlns="" xmlns:p14="http://schemas.microsoft.com/office/powerpoint/2010/main" val="3821496139"/>
      </p:ext>
    </p:extLst>
  </p:cSld>
  <p:clrMapOvr>
    <a:masterClrMapping/>
  </p:clrMapOvr>
  <mc:AlternateContent xmlns:mc="http://schemas.openxmlformats.org/markup-compatibility/2006">
    <mc:Choice xmlns="" xmlns:p14="http://schemas.microsoft.com/office/powerpoint/2010/main" Requires="p14">
      <p:transition spd="slow" p14:dur="1600" advClick="0" advTm="0">
        <p14:gallery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2"/>
                                        </p:tgtEl>
                                        <p:attrNameLst>
                                          <p:attrName>style.visibility</p:attrName>
                                        </p:attrNameLst>
                                      </p:cBhvr>
                                      <p:to>
                                        <p:strVal val="visible"/>
                                      </p:to>
                                    </p:set>
                                    <p:anim calcmode="lin" valueType="num">
                                      <p:cBhvr>
                                        <p:cTn id="11" dur="4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32"/>
                                        </p:tgtEl>
                                        <p:attrNameLst>
                                          <p:attrName>ppt_y</p:attrName>
                                        </p:attrNameLst>
                                      </p:cBhvr>
                                      <p:tavLst>
                                        <p:tav tm="0">
                                          <p:val>
                                            <p:strVal val="#ppt_y"/>
                                          </p:val>
                                        </p:tav>
                                        <p:tav tm="100000">
                                          <p:val>
                                            <p:strVal val="#ppt_y"/>
                                          </p:val>
                                        </p:tav>
                                      </p:tavLst>
                                    </p:anim>
                                    <p:anim calcmode="lin" valueType="num">
                                      <p:cBhvr>
                                        <p:cTn id="13" dur="4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33" name="组合 32"/>
          <p:cNvGrpSpPr/>
          <p:nvPr/>
        </p:nvGrpSpPr>
        <p:grpSpPr>
          <a:xfrm>
            <a:off x="3792" y="231784"/>
            <a:ext cx="758949" cy="693260"/>
            <a:chOff x="0" y="532828"/>
            <a:chExt cx="759125" cy="568897"/>
          </a:xfrm>
        </p:grpSpPr>
        <p:sp>
          <p:nvSpPr>
            <p:cNvPr id="34" name="矩形 3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3792" y="921962"/>
            <a:ext cx="12187592" cy="45708"/>
            <a:chOff x="0" y="532828"/>
            <a:chExt cx="759125" cy="568897"/>
          </a:xfrm>
        </p:grpSpPr>
        <p:sp>
          <p:nvSpPr>
            <p:cNvPr id="58" name="矩形 57"/>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2" name="图片 6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368333" y="324394"/>
            <a:ext cx="1650822" cy="410514"/>
          </a:xfrm>
          <a:prstGeom prst="rect">
            <a:avLst/>
          </a:prstGeom>
        </p:spPr>
      </p:pic>
      <p:sp>
        <p:nvSpPr>
          <p:cNvPr id="63" name="文本框 62"/>
          <p:cNvSpPr txBox="1"/>
          <p:nvPr/>
        </p:nvSpPr>
        <p:spPr>
          <a:xfrm>
            <a:off x="3144882" y="510582"/>
            <a:ext cx="938847" cy="369332"/>
          </a:xfrm>
          <a:prstGeom prst="rect">
            <a:avLst/>
          </a:prstGeom>
          <a:noFill/>
        </p:spPr>
        <p:txBody>
          <a:bodyPr wrap="none" rtlCol="0">
            <a:spAutoFit/>
          </a:bodyPr>
          <a:lstStyle/>
          <a:p>
            <a:r>
              <a:rPr lang="en-US" altLang="zh-CN" dirty="0" smtClean="0"/>
              <a:t>Java API</a:t>
            </a:r>
            <a:endParaRPr lang="zh-CN" altLang="en-US" dirty="0"/>
          </a:p>
        </p:txBody>
      </p:sp>
    </p:spTree>
    <p:extLst>
      <p:ext uri="{BB962C8B-B14F-4D97-AF65-F5344CB8AC3E}">
        <p14:creationId xmlns="" xmlns:p14="http://schemas.microsoft.com/office/powerpoint/2010/main" val="1386018455"/>
      </p:ext>
    </p:extLst>
  </p:cSld>
  <p:clrMapOvr>
    <a:masterClrMapping/>
  </p:clrMapOvr>
  <mc:AlternateContent xmlns:mc="http://schemas.openxmlformats.org/markup-compatibility/2006">
    <mc:Choice xmlns="" xmlns:p14="http://schemas.microsoft.com/office/powerpoint/2010/main" Requires="p14">
      <p:transition spd="slow" p14:dur="1600" advClick="0" advTm="0">
        <p14:gallery dir="l"/>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2"/>
                                        </p:tgtEl>
                                        <p:attrNameLst>
                                          <p:attrName>style.visibility</p:attrName>
                                        </p:attrNameLst>
                                      </p:cBhvr>
                                      <p:to>
                                        <p:strVal val="visible"/>
                                      </p:to>
                                    </p:set>
                                    <p:anim calcmode="lin" valueType="num">
                                      <p:cBhvr>
                                        <p:cTn id="11" dur="4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32"/>
                                        </p:tgtEl>
                                        <p:attrNameLst>
                                          <p:attrName>ppt_y</p:attrName>
                                        </p:attrNameLst>
                                      </p:cBhvr>
                                      <p:tavLst>
                                        <p:tav tm="0">
                                          <p:val>
                                            <p:strVal val="#ppt_y"/>
                                          </p:val>
                                        </p:tav>
                                        <p:tav tm="100000">
                                          <p:val>
                                            <p:strVal val="#ppt_y"/>
                                          </p:val>
                                        </p:tav>
                                      </p:tavLst>
                                    </p:anim>
                                    <p:anim calcmode="lin" valueType="num">
                                      <p:cBhvr>
                                        <p:cTn id="13" dur="4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15" y="1628800"/>
            <a:ext cx="8408402" cy="352839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1085047" y="1484784"/>
            <a:ext cx="6474128" cy="2339102"/>
          </a:xfrm>
          <a:prstGeom prst="rect">
            <a:avLst/>
          </a:prstGeom>
          <a:noFill/>
        </p:spPr>
        <p:txBody>
          <a:bodyPr wrap="square" rtlCol="0">
            <a:spAutoFit/>
          </a:bodyPr>
          <a:lstStyle/>
          <a:p>
            <a:endParaRPr lang="en-US" altLang="zh-CN" sz="6600" b="1" dirty="0" smtClean="0">
              <a:latin typeface="微软雅黑" pitchFamily="34" charset="-122"/>
              <a:ea typeface="微软雅黑" pitchFamily="34" charset="-122"/>
            </a:endParaRPr>
          </a:p>
          <a:p>
            <a:r>
              <a:rPr lang="zh-CN" altLang="en-US" sz="8000" b="1" dirty="0" smtClean="0">
                <a:latin typeface="微软雅黑" panose="020B0503020204020204" pitchFamily="34" charset="-122"/>
                <a:ea typeface="微软雅黑" panose="020B0503020204020204" pitchFamily="34" charset="-122"/>
              </a:rPr>
              <a:t>谢谢您的指导</a:t>
            </a:r>
            <a:endParaRPr lang="zh-CN" altLang="en-US" sz="8000" b="1" dirty="0">
              <a:latin typeface="微软雅黑" panose="020B0503020204020204" pitchFamily="34" charset="-122"/>
              <a:ea typeface="微软雅黑" panose="020B0503020204020204" pitchFamily="34" charset="-122"/>
            </a:endParaRPr>
          </a:p>
        </p:txBody>
      </p:sp>
      <p:sp>
        <p:nvSpPr>
          <p:cNvPr id="15" name="前言"/>
          <p:cNvSpPr>
            <a:spLocks noChangeArrowheads="1"/>
          </p:cNvSpPr>
          <p:nvPr/>
        </p:nvSpPr>
        <p:spPr bwMode="auto">
          <a:xfrm>
            <a:off x="1129035" y="955074"/>
            <a:ext cx="4702553" cy="5539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sz="2800" b="1" dirty="0" smtClean="0">
                <a:latin typeface="Impact MT Std" pitchFamily="34" charset="0"/>
              </a:rPr>
              <a:t>THANK YOU FOR YOUR GUIDANCE</a:t>
            </a:r>
            <a:endParaRPr lang="zh-CN" altLang="en-US" sz="2933" dirty="0">
              <a:latin typeface="Impact MT Std" pitchFamily="34" charset="0"/>
              <a:sym typeface="Impact" pitchFamily="34" charset="0"/>
            </a:endParaRPr>
          </a:p>
        </p:txBody>
      </p:sp>
      <p:grpSp>
        <p:nvGrpSpPr>
          <p:cNvPr id="24" name="组合 23"/>
          <p:cNvGrpSpPr/>
          <p:nvPr/>
        </p:nvGrpSpPr>
        <p:grpSpPr>
          <a:xfrm>
            <a:off x="8043985" y="2132856"/>
            <a:ext cx="715716" cy="719823"/>
            <a:chOff x="1721162" y="4373847"/>
            <a:chExt cx="715716" cy="719823"/>
          </a:xfrm>
        </p:grpSpPr>
        <p:sp>
          <p:nvSpPr>
            <p:cNvPr id="25" name="Oval 28"/>
            <p:cNvSpPr/>
            <p:nvPr/>
          </p:nvSpPr>
          <p:spPr>
            <a:xfrm>
              <a:off x="1721162" y="4373847"/>
              <a:ext cx="715716" cy="719823"/>
            </a:xfrm>
            <a:prstGeom prst="ellipse">
              <a:avLst/>
            </a:prstGeom>
            <a:solidFill>
              <a:schemeClr val="tx1">
                <a:lumMod val="95000"/>
                <a:lumOff val="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1733">
                <a:solidFill>
                  <a:schemeClr val="tx2">
                    <a:lumMod val="50000"/>
                  </a:schemeClr>
                </a:solidFill>
              </a:endParaRPr>
            </a:p>
          </p:txBody>
        </p:sp>
        <p:sp>
          <p:nvSpPr>
            <p:cNvPr id="26" name="Freeform 7"/>
            <p:cNvSpPr>
              <a:spLocks/>
            </p:cNvSpPr>
            <p:nvPr/>
          </p:nvSpPr>
          <p:spPr bwMode="auto">
            <a:xfrm>
              <a:off x="1892225" y="4715743"/>
              <a:ext cx="388938" cy="225425"/>
            </a:xfrm>
            <a:custGeom>
              <a:avLst/>
              <a:gdLst>
                <a:gd name="T0" fmla="*/ 103 w 103"/>
                <a:gd name="T1" fmla="*/ 33 h 60"/>
                <a:gd name="T2" fmla="*/ 94 w 103"/>
                <a:gd name="T3" fmla="*/ 10 h 60"/>
                <a:gd name="T4" fmla="*/ 68 w 103"/>
                <a:gd name="T5" fmla="*/ 0 h 60"/>
                <a:gd name="T6" fmla="*/ 68 w 103"/>
                <a:gd name="T7" fmla="*/ 0 h 60"/>
                <a:gd name="T8" fmla="*/ 67 w 103"/>
                <a:gd name="T9" fmla="*/ 0 h 60"/>
                <a:gd name="T10" fmla="*/ 59 w 103"/>
                <a:gd name="T11" fmla="*/ 38 h 60"/>
                <a:gd name="T12" fmla="*/ 55 w 103"/>
                <a:gd name="T13" fmla="*/ 12 h 60"/>
                <a:gd name="T14" fmla="*/ 58 w 103"/>
                <a:gd name="T15" fmla="*/ 6 h 60"/>
                <a:gd name="T16" fmla="*/ 53 w 103"/>
                <a:gd name="T17" fmla="*/ 2 h 60"/>
                <a:gd name="T18" fmla="*/ 52 w 103"/>
                <a:gd name="T19" fmla="*/ 2 h 60"/>
                <a:gd name="T20" fmla="*/ 52 w 103"/>
                <a:gd name="T21" fmla="*/ 2 h 60"/>
                <a:gd name="T22" fmla="*/ 50 w 103"/>
                <a:gd name="T23" fmla="*/ 2 h 60"/>
                <a:gd name="T24" fmla="*/ 46 w 103"/>
                <a:gd name="T25" fmla="*/ 6 h 60"/>
                <a:gd name="T26" fmla="*/ 49 w 103"/>
                <a:gd name="T27" fmla="*/ 12 h 60"/>
                <a:gd name="T28" fmla="*/ 44 w 103"/>
                <a:gd name="T29" fmla="*/ 38 h 60"/>
                <a:gd name="T30" fmla="*/ 36 w 103"/>
                <a:gd name="T31" fmla="*/ 0 h 60"/>
                <a:gd name="T32" fmla="*/ 36 w 103"/>
                <a:gd name="T33" fmla="*/ 0 h 60"/>
                <a:gd name="T34" fmla="*/ 35 w 103"/>
                <a:gd name="T35" fmla="*/ 0 h 60"/>
                <a:gd name="T36" fmla="*/ 9 w 103"/>
                <a:gd name="T37" fmla="*/ 10 h 60"/>
                <a:gd name="T38" fmla="*/ 1 w 103"/>
                <a:gd name="T39" fmla="*/ 33 h 60"/>
                <a:gd name="T40" fmla="*/ 0 w 103"/>
                <a:gd name="T41" fmla="*/ 57 h 60"/>
                <a:gd name="T42" fmla="*/ 19 w 103"/>
                <a:gd name="T43" fmla="*/ 59 h 60"/>
                <a:gd name="T44" fmla="*/ 19 w 103"/>
                <a:gd name="T45" fmla="*/ 38 h 60"/>
                <a:gd name="T46" fmla="*/ 21 w 103"/>
                <a:gd name="T47" fmla="*/ 30 h 60"/>
                <a:gd name="T48" fmla="*/ 21 w 103"/>
                <a:gd name="T49" fmla="*/ 59 h 60"/>
                <a:gd name="T50" fmla="*/ 52 w 103"/>
                <a:gd name="T51" fmla="*/ 60 h 60"/>
                <a:gd name="T52" fmla="*/ 82 w 103"/>
                <a:gd name="T53" fmla="*/ 59 h 60"/>
                <a:gd name="T54" fmla="*/ 82 w 103"/>
                <a:gd name="T55" fmla="*/ 30 h 60"/>
                <a:gd name="T56" fmla="*/ 84 w 103"/>
                <a:gd name="T57" fmla="*/ 38 h 60"/>
                <a:gd name="T58" fmla="*/ 84 w 103"/>
                <a:gd name="T59" fmla="*/ 59 h 60"/>
                <a:gd name="T60" fmla="*/ 103 w 103"/>
                <a:gd name="T61" fmla="*/ 57 h 60"/>
                <a:gd name="T62" fmla="*/ 103 w 103"/>
                <a:gd name="T63" fmla="*/ 3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 h="60">
                  <a:moveTo>
                    <a:pt x="103" y="33"/>
                  </a:moveTo>
                  <a:cubicBezTo>
                    <a:pt x="101" y="17"/>
                    <a:pt x="97" y="12"/>
                    <a:pt x="94" y="10"/>
                  </a:cubicBezTo>
                  <a:cubicBezTo>
                    <a:pt x="87" y="6"/>
                    <a:pt x="73" y="2"/>
                    <a:pt x="68" y="0"/>
                  </a:cubicBezTo>
                  <a:cubicBezTo>
                    <a:pt x="68" y="0"/>
                    <a:pt x="68" y="0"/>
                    <a:pt x="68" y="0"/>
                  </a:cubicBezTo>
                  <a:cubicBezTo>
                    <a:pt x="68" y="0"/>
                    <a:pt x="68" y="0"/>
                    <a:pt x="67" y="0"/>
                  </a:cubicBezTo>
                  <a:cubicBezTo>
                    <a:pt x="67" y="5"/>
                    <a:pt x="59" y="38"/>
                    <a:pt x="59" y="38"/>
                  </a:cubicBezTo>
                  <a:cubicBezTo>
                    <a:pt x="59" y="38"/>
                    <a:pt x="55" y="12"/>
                    <a:pt x="55" y="12"/>
                  </a:cubicBezTo>
                  <a:cubicBezTo>
                    <a:pt x="55" y="12"/>
                    <a:pt x="58" y="6"/>
                    <a:pt x="58" y="6"/>
                  </a:cubicBezTo>
                  <a:cubicBezTo>
                    <a:pt x="53" y="2"/>
                    <a:pt x="53" y="2"/>
                    <a:pt x="53" y="2"/>
                  </a:cubicBezTo>
                  <a:cubicBezTo>
                    <a:pt x="52" y="2"/>
                    <a:pt x="52" y="2"/>
                    <a:pt x="52" y="2"/>
                  </a:cubicBezTo>
                  <a:cubicBezTo>
                    <a:pt x="52" y="2"/>
                    <a:pt x="52" y="2"/>
                    <a:pt x="52" y="2"/>
                  </a:cubicBezTo>
                  <a:cubicBezTo>
                    <a:pt x="50" y="2"/>
                    <a:pt x="50" y="2"/>
                    <a:pt x="50" y="2"/>
                  </a:cubicBezTo>
                  <a:cubicBezTo>
                    <a:pt x="46" y="6"/>
                    <a:pt x="46" y="6"/>
                    <a:pt x="46" y="6"/>
                  </a:cubicBezTo>
                  <a:cubicBezTo>
                    <a:pt x="49" y="12"/>
                    <a:pt x="49" y="12"/>
                    <a:pt x="49" y="12"/>
                  </a:cubicBezTo>
                  <a:cubicBezTo>
                    <a:pt x="44" y="38"/>
                    <a:pt x="44" y="38"/>
                    <a:pt x="44" y="38"/>
                  </a:cubicBezTo>
                  <a:cubicBezTo>
                    <a:pt x="44" y="38"/>
                    <a:pt x="37" y="5"/>
                    <a:pt x="36" y="0"/>
                  </a:cubicBezTo>
                  <a:cubicBezTo>
                    <a:pt x="36" y="0"/>
                    <a:pt x="36" y="0"/>
                    <a:pt x="36" y="0"/>
                  </a:cubicBezTo>
                  <a:cubicBezTo>
                    <a:pt x="36" y="0"/>
                    <a:pt x="35" y="0"/>
                    <a:pt x="35" y="0"/>
                  </a:cubicBezTo>
                  <a:cubicBezTo>
                    <a:pt x="30" y="2"/>
                    <a:pt x="16" y="6"/>
                    <a:pt x="9" y="10"/>
                  </a:cubicBezTo>
                  <a:cubicBezTo>
                    <a:pt x="7" y="12"/>
                    <a:pt x="2" y="17"/>
                    <a:pt x="1" y="33"/>
                  </a:cubicBezTo>
                  <a:cubicBezTo>
                    <a:pt x="1" y="34"/>
                    <a:pt x="1" y="47"/>
                    <a:pt x="0" y="57"/>
                  </a:cubicBezTo>
                  <a:cubicBezTo>
                    <a:pt x="7" y="58"/>
                    <a:pt x="12" y="59"/>
                    <a:pt x="19" y="59"/>
                  </a:cubicBezTo>
                  <a:cubicBezTo>
                    <a:pt x="19" y="52"/>
                    <a:pt x="19" y="41"/>
                    <a:pt x="19" y="38"/>
                  </a:cubicBezTo>
                  <a:cubicBezTo>
                    <a:pt x="19" y="35"/>
                    <a:pt x="20" y="32"/>
                    <a:pt x="21" y="30"/>
                  </a:cubicBezTo>
                  <a:cubicBezTo>
                    <a:pt x="21" y="59"/>
                    <a:pt x="21" y="59"/>
                    <a:pt x="21" y="59"/>
                  </a:cubicBezTo>
                  <a:cubicBezTo>
                    <a:pt x="30" y="60"/>
                    <a:pt x="42" y="60"/>
                    <a:pt x="52" y="60"/>
                  </a:cubicBezTo>
                  <a:cubicBezTo>
                    <a:pt x="62" y="60"/>
                    <a:pt x="73" y="60"/>
                    <a:pt x="82" y="59"/>
                  </a:cubicBezTo>
                  <a:cubicBezTo>
                    <a:pt x="82" y="30"/>
                    <a:pt x="82" y="30"/>
                    <a:pt x="82" y="30"/>
                  </a:cubicBezTo>
                  <a:cubicBezTo>
                    <a:pt x="83" y="32"/>
                    <a:pt x="84" y="35"/>
                    <a:pt x="84" y="38"/>
                  </a:cubicBezTo>
                  <a:cubicBezTo>
                    <a:pt x="84" y="41"/>
                    <a:pt x="84" y="52"/>
                    <a:pt x="84" y="59"/>
                  </a:cubicBezTo>
                  <a:cubicBezTo>
                    <a:pt x="91" y="58"/>
                    <a:pt x="97" y="58"/>
                    <a:pt x="103" y="57"/>
                  </a:cubicBezTo>
                  <a:cubicBezTo>
                    <a:pt x="103" y="47"/>
                    <a:pt x="103" y="34"/>
                    <a:pt x="103" y="33"/>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 name="Freeform 8"/>
            <p:cNvSpPr>
              <a:spLocks/>
            </p:cNvSpPr>
            <p:nvPr/>
          </p:nvSpPr>
          <p:spPr bwMode="auto">
            <a:xfrm>
              <a:off x="1990650" y="4469681"/>
              <a:ext cx="196850" cy="230188"/>
            </a:xfrm>
            <a:custGeom>
              <a:avLst/>
              <a:gdLst>
                <a:gd name="T0" fmla="*/ 4 w 52"/>
                <a:gd name="T1" fmla="*/ 25 h 61"/>
                <a:gd name="T2" fmla="*/ 0 w 52"/>
                <a:gd name="T3" fmla="*/ 29 h 61"/>
                <a:gd name="T4" fmla="*/ 5 w 52"/>
                <a:gd name="T5" fmla="*/ 39 h 61"/>
                <a:gd name="T6" fmla="*/ 26 w 52"/>
                <a:gd name="T7" fmla="*/ 61 h 61"/>
                <a:gd name="T8" fmla="*/ 47 w 52"/>
                <a:gd name="T9" fmla="*/ 39 h 61"/>
                <a:gd name="T10" fmla="*/ 52 w 52"/>
                <a:gd name="T11" fmla="*/ 29 h 61"/>
                <a:gd name="T12" fmla="*/ 48 w 52"/>
                <a:gd name="T13" fmla="*/ 25 h 61"/>
                <a:gd name="T14" fmla="*/ 26 w 52"/>
                <a:gd name="T15" fmla="*/ 0 h 61"/>
                <a:gd name="T16" fmla="*/ 4 w 52"/>
                <a:gd name="T17" fmla="*/ 2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61">
                  <a:moveTo>
                    <a:pt x="4" y="25"/>
                  </a:moveTo>
                  <a:cubicBezTo>
                    <a:pt x="2" y="25"/>
                    <a:pt x="0" y="27"/>
                    <a:pt x="0" y="29"/>
                  </a:cubicBezTo>
                  <a:cubicBezTo>
                    <a:pt x="0" y="33"/>
                    <a:pt x="2" y="39"/>
                    <a:pt x="5" y="39"/>
                  </a:cubicBezTo>
                  <a:cubicBezTo>
                    <a:pt x="8" y="51"/>
                    <a:pt x="15" y="61"/>
                    <a:pt x="26" y="61"/>
                  </a:cubicBezTo>
                  <a:cubicBezTo>
                    <a:pt x="37" y="61"/>
                    <a:pt x="44" y="51"/>
                    <a:pt x="47" y="39"/>
                  </a:cubicBezTo>
                  <a:cubicBezTo>
                    <a:pt x="50" y="38"/>
                    <a:pt x="52" y="33"/>
                    <a:pt x="52" y="29"/>
                  </a:cubicBezTo>
                  <a:cubicBezTo>
                    <a:pt x="51" y="27"/>
                    <a:pt x="50" y="26"/>
                    <a:pt x="48" y="25"/>
                  </a:cubicBezTo>
                  <a:cubicBezTo>
                    <a:pt x="48" y="11"/>
                    <a:pt x="39" y="0"/>
                    <a:pt x="26" y="0"/>
                  </a:cubicBezTo>
                  <a:cubicBezTo>
                    <a:pt x="13" y="0"/>
                    <a:pt x="4" y="11"/>
                    <a:pt x="4" y="25"/>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Tree>
    <p:extLst>
      <p:ext uri="{BB962C8B-B14F-4D97-AF65-F5344CB8AC3E}">
        <p14:creationId xmlns="" xmlns:p14="http://schemas.microsoft.com/office/powerpoint/2010/main" val="2937647105"/>
      </p:ext>
    </p:extLst>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3"/>
                                        </p:tgtEl>
                                        <p:attrNameLst>
                                          <p:attrName>ppt_y</p:attrName>
                                        </p:attrNameLst>
                                      </p:cBhvr>
                                      <p:tavLst>
                                        <p:tav tm="0">
                                          <p:val>
                                            <p:strVal val="#ppt_y"/>
                                          </p:val>
                                        </p:tav>
                                        <p:tav tm="100000">
                                          <p:val>
                                            <p:strVal val="#ppt_y"/>
                                          </p:val>
                                        </p:tav>
                                      </p:tavLst>
                                    </p:anim>
                                    <p:anim calcmode="lin" valueType="num">
                                      <p:cBhvr>
                                        <p:cTn id="14"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3"/>
                                        </p:tgtEl>
                                      </p:cBhvr>
                                    </p:animEffect>
                                  </p:childTnLst>
                                </p:cTn>
                              </p:par>
                              <p:par>
                                <p:cTn id="17" presetID="22" presetClass="entr" presetSubtype="8" fill="hold" grpId="0" nodeType="withEffect">
                                  <p:stCondLst>
                                    <p:cond delay="25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par>
                          <p:cTn id="20" fill="hold">
                            <p:stCondLst>
                              <p:cond delay="1250"/>
                            </p:stCondLst>
                            <p:childTnLst>
                              <p:par>
                                <p:cTn id="21" presetID="53" presetClass="entr" presetSubtype="16"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p:cTn id="23" dur="500" fill="hold"/>
                                        <p:tgtEl>
                                          <p:spTgt spid="24"/>
                                        </p:tgtEl>
                                        <p:attrNameLst>
                                          <p:attrName>ppt_w</p:attrName>
                                        </p:attrNameLst>
                                      </p:cBhvr>
                                      <p:tavLst>
                                        <p:tav tm="0">
                                          <p:val>
                                            <p:fltVal val="0"/>
                                          </p:val>
                                        </p:tav>
                                        <p:tav tm="100000">
                                          <p:val>
                                            <p:strVal val="#ppt_w"/>
                                          </p:val>
                                        </p:tav>
                                      </p:tavLst>
                                    </p:anim>
                                    <p:anim calcmode="lin" valueType="num">
                                      <p:cBhvr>
                                        <p:cTn id="24" dur="500" fill="hold"/>
                                        <p:tgtEl>
                                          <p:spTgt spid="24"/>
                                        </p:tgtEl>
                                        <p:attrNameLst>
                                          <p:attrName>ppt_h</p:attrName>
                                        </p:attrNameLst>
                                      </p:cBhvr>
                                      <p:tavLst>
                                        <p:tav tm="0">
                                          <p:val>
                                            <p:fltVal val="0"/>
                                          </p:val>
                                        </p:tav>
                                        <p:tav tm="100000">
                                          <p:val>
                                            <p:strVal val="#ppt_h"/>
                                          </p:val>
                                        </p:tav>
                                      </p:tavLst>
                                    </p:anim>
                                    <p:animEffect transition="in" filter="fade">
                                      <p:cBhvr>
                                        <p:cTn id="2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65394" y="1647376"/>
            <a:ext cx="8408402" cy="41764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504"/>
          <p:cNvSpPr txBox="1"/>
          <p:nvPr/>
        </p:nvSpPr>
        <p:spPr>
          <a:xfrm>
            <a:off x="2425179" y="1888948"/>
            <a:ext cx="7488832" cy="3333220"/>
          </a:xfrm>
          <a:prstGeom prst="rect">
            <a:avLst/>
          </a:prstGeom>
          <a:noFill/>
        </p:spPr>
        <p:txBody>
          <a:bodyPr wrap="square" rtlCol="0">
            <a:spAutoFit/>
          </a:bodyPr>
          <a:lstStyle>
            <a:defPPr>
              <a:defRPr lang="zh-CN"/>
            </a:defPPr>
            <a:lvl1pPr>
              <a:lnSpc>
                <a:spcPct val="130000"/>
              </a:lnSpc>
              <a:defRPr sz="1400">
                <a:solidFill>
                  <a:schemeClr val="tx1">
                    <a:lumMod val="75000"/>
                    <a:lumOff val="25000"/>
                  </a:schemeClr>
                </a:solidFill>
                <a:latin typeface="微软雅黑" pitchFamily="34" charset="-122"/>
                <a:ea typeface="微软雅黑" pitchFamily="34" charset="-122"/>
              </a:defRPr>
            </a:lvl1pPr>
          </a:lstStyle>
          <a:p>
            <a:r>
              <a:rPr lang="en-US" altLang="zh-CN" sz="1800" dirty="0"/>
              <a:t>	</a:t>
            </a:r>
            <a:r>
              <a:rPr lang="en-US" altLang="zh-CN" sz="1800" dirty="0" err="1" smtClean="0"/>
              <a:t>HBase</a:t>
            </a:r>
            <a:r>
              <a:rPr lang="zh-CN" altLang="en-US" sz="1800" dirty="0"/>
              <a:t>是</a:t>
            </a:r>
            <a:r>
              <a:rPr lang="en-US" altLang="zh-CN" sz="1800" dirty="0"/>
              <a:t>Hadoop Database</a:t>
            </a:r>
            <a:r>
              <a:rPr lang="zh-CN" altLang="en-US" sz="1800" dirty="0"/>
              <a:t>的简称 </a:t>
            </a:r>
            <a:r>
              <a:rPr lang="zh-CN" altLang="en-US" sz="1800" dirty="0" smtClean="0"/>
              <a:t>。</a:t>
            </a:r>
            <a:r>
              <a:rPr lang="en-US" altLang="zh-CN" sz="1800" dirty="0" err="1" smtClean="0"/>
              <a:t>HBase</a:t>
            </a:r>
            <a:r>
              <a:rPr lang="zh-CN" altLang="en-US" sz="1800" dirty="0"/>
              <a:t>项目</a:t>
            </a:r>
            <a:r>
              <a:rPr lang="zh-CN" altLang="en-US" sz="1800" dirty="0" smtClean="0"/>
              <a:t>是根据</a:t>
            </a:r>
            <a:r>
              <a:rPr lang="en-US" altLang="zh-CN" sz="1800" dirty="0" smtClean="0"/>
              <a:t>Google</a:t>
            </a:r>
            <a:r>
              <a:rPr lang="zh-CN" altLang="en-US" sz="1800" dirty="0" smtClean="0"/>
              <a:t>发表</a:t>
            </a:r>
            <a:r>
              <a:rPr lang="zh-CN" altLang="en-US" sz="1800" dirty="0"/>
              <a:t>的论文“</a:t>
            </a:r>
            <a:r>
              <a:rPr lang="en-US" altLang="zh-CN" sz="1800" dirty="0" err="1"/>
              <a:t>Bigtable</a:t>
            </a:r>
            <a:r>
              <a:rPr lang="zh-CN" altLang="en-US" sz="1800" dirty="0"/>
              <a:t>：</a:t>
            </a:r>
            <a:r>
              <a:rPr lang="en-US" altLang="zh-CN" sz="1800" dirty="0"/>
              <a:t>A Distributed Storage System for </a:t>
            </a:r>
            <a:r>
              <a:rPr lang="en-US" altLang="zh-CN" sz="1800" dirty="0" err="1"/>
              <a:t>Strctured</a:t>
            </a:r>
            <a:r>
              <a:rPr lang="en-US" altLang="zh-CN" sz="1800" dirty="0"/>
              <a:t> Data“</a:t>
            </a:r>
            <a:r>
              <a:rPr lang="zh-CN" altLang="en-US" sz="1800" dirty="0"/>
              <a:t>来设计的。</a:t>
            </a:r>
            <a:r>
              <a:rPr lang="en-US" altLang="zh-CN" sz="1800" dirty="0"/>
              <a:t>2007</a:t>
            </a:r>
            <a:r>
              <a:rPr lang="zh-CN" altLang="en-US" sz="1800" dirty="0"/>
              <a:t>年</a:t>
            </a:r>
            <a:r>
              <a:rPr lang="en-US" altLang="zh-CN" sz="1800" dirty="0"/>
              <a:t>10</a:t>
            </a:r>
            <a:r>
              <a:rPr lang="zh-CN" altLang="en-US" sz="1800" dirty="0"/>
              <a:t>月发布了第一个版本</a:t>
            </a:r>
            <a:r>
              <a:rPr lang="zh-CN" altLang="en-US" sz="1800" dirty="0" smtClean="0"/>
              <a:t>。目前的稳定版本为</a:t>
            </a:r>
            <a:r>
              <a:rPr lang="en-US" altLang="zh-CN" sz="1800" dirty="0" smtClean="0"/>
              <a:t>1.2.X</a:t>
            </a:r>
            <a:r>
              <a:rPr lang="zh-CN" altLang="en-US" sz="1800" dirty="0" smtClean="0"/>
              <a:t>。</a:t>
            </a:r>
            <a:endParaRPr lang="zh-CN" altLang="en-US" sz="1800" dirty="0"/>
          </a:p>
          <a:p>
            <a:r>
              <a:rPr lang="en-US" altLang="zh-CN" sz="1800" dirty="0" smtClean="0"/>
              <a:t>	</a:t>
            </a:r>
            <a:r>
              <a:rPr lang="en-US" altLang="zh-CN" sz="1800" dirty="0" err="1" smtClean="0"/>
              <a:t>HBase</a:t>
            </a:r>
            <a:r>
              <a:rPr lang="zh-CN" altLang="en-US" sz="1800" dirty="0" smtClean="0"/>
              <a:t>是</a:t>
            </a:r>
            <a:r>
              <a:rPr lang="zh-CN" altLang="en-US" sz="1800" dirty="0"/>
              <a:t>建立在</a:t>
            </a:r>
            <a:r>
              <a:rPr lang="en-US" altLang="zh-CN" sz="1800" dirty="0"/>
              <a:t>Hadoop</a:t>
            </a:r>
            <a:r>
              <a:rPr lang="zh-CN" altLang="en-US" sz="1800" dirty="0"/>
              <a:t>文件系统之上的分布式面向列（准确的说是面向列族）的</a:t>
            </a:r>
            <a:r>
              <a:rPr lang="zh-CN" altLang="en-US" sz="1800" dirty="0" smtClean="0"/>
              <a:t>开</a:t>
            </a:r>
            <a:r>
              <a:rPr lang="zh-CN" altLang="en-US" sz="1800" dirty="0"/>
              <a:t>源</a:t>
            </a:r>
            <a:r>
              <a:rPr lang="zh-CN" altLang="en-US" sz="1800" dirty="0" smtClean="0"/>
              <a:t>数据库。</a:t>
            </a:r>
            <a:r>
              <a:rPr lang="en-US" altLang="zh-CN" sz="1800" dirty="0"/>
              <a:t>HDFS</a:t>
            </a:r>
            <a:r>
              <a:rPr lang="zh-CN" altLang="en-US" sz="1800" dirty="0"/>
              <a:t>为</a:t>
            </a:r>
            <a:r>
              <a:rPr lang="en-US" altLang="zh-CN" sz="1800" dirty="0" err="1" smtClean="0"/>
              <a:t>HBase</a:t>
            </a:r>
            <a:r>
              <a:rPr lang="zh-CN" altLang="en-US" sz="1800" dirty="0"/>
              <a:t>提供可靠的底层数据存储服务，</a:t>
            </a:r>
            <a:r>
              <a:rPr lang="en-US" altLang="zh-CN" sz="1800" dirty="0" err="1"/>
              <a:t>MapReduce</a:t>
            </a:r>
            <a:r>
              <a:rPr lang="zh-CN" altLang="en-US" sz="1800" dirty="0"/>
              <a:t>为</a:t>
            </a:r>
            <a:r>
              <a:rPr lang="en-US" altLang="zh-CN" sz="1800" dirty="0" err="1" smtClean="0"/>
              <a:t>HBase</a:t>
            </a:r>
            <a:r>
              <a:rPr lang="zh-CN" altLang="en-US" sz="1800" dirty="0"/>
              <a:t>提供高性能的计算能力，</a:t>
            </a:r>
            <a:r>
              <a:rPr lang="en-US" altLang="zh-CN" sz="1800" dirty="0"/>
              <a:t>Zookeeper</a:t>
            </a:r>
            <a:r>
              <a:rPr lang="zh-CN" altLang="en-US" sz="1800" dirty="0"/>
              <a:t>为</a:t>
            </a:r>
            <a:r>
              <a:rPr lang="en-US" altLang="zh-CN" sz="1800" dirty="0" err="1" smtClean="0"/>
              <a:t>HBase</a:t>
            </a:r>
            <a:r>
              <a:rPr lang="zh-CN" altLang="en-US" sz="1800" dirty="0"/>
              <a:t>提供稳定服务和</a:t>
            </a:r>
            <a:r>
              <a:rPr lang="en-US" altLang="zh-CN" sz="1800" dirty="0"/>
              <a:t>Failover</a:t>
            </a:r>
            <a:r>
              <a:rPr lang="zh-CN" altLang="en-US" sz="1800" dirty="0" smtClean="0"/>
              <a:t>机制。总体来说，</a:t>
            </a:r>
            <a:r>
              <a:rPr lang="en-US" altLang="zh-CN" sz="1800" dirty="0" err="1" smtClean="0"/>
              <a:t>HBase</a:t>
            </a:r>
            <a:r>
              <a:rPr lang="zh-CN" altLang="en-US" sz="1800" dirty="0"/>
              <a:t>是一个通过大量廉价的机器解决海量数据的高速存储和读取的分布式数据库解决方案。</a:t>
            </a:r>
          </a:p>
        </p:txBody>
      </p:sp>
      <p:sp>
        <p:nvSpPr>
          <p:cNvPr id="8"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a:t>简介</a:t>
            </a:r>
            <a:endParaRPr lang="zh-CN" altLang="zh-CN" sz="3599" dirty="0"/>
          </a:p>
        </p:txBody>
      </p:sp>
      <p:sp>
        <p:nvSpPr>
          <p:cNvPr id="9" name="TextBox 26"/>
          <p:cNvSpPr txBox="1"/>
          <p:nvPr/>
        </p:nvSpPr>
        <p:spPr>
          <a:xfrm>
            <a:off x="2065139" y="375763"/>
            <a:ext cx="1772392" cy="307706"/>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dirty="0" smtClean="0"/>
              <a:t>Brief </a:t>
            </a:r>
            <a:r>
              <a:rPr lang="en-US" altLang="zh-CN" sz="1400" dirty="0"/>
              <a:t>introduction</a:t>
            </a:r>
          </a:p>
        </p:txBody>
      </p:sp>
      <p:grpSp>
        <p:nvGrpSpPr>
          <p:cNvPr id="10" name="组合 9"/>
          <p:cNvGrpSpPr/>
          <p:nvPr/>
        </p:nvGrpSpPr>
        <p:grpSpPr>
          <a:xfrm>
            <a:off x="3792" y="231784"/>
            <a:ext cx="758949" cy="693260"/>
            <a:chOff x="0" y="532828"/>
            <a:chExt cx="759125" cy="568897"/>
          </a:xfrm>
        </p:grpSpPr>
        <p:sp>
          <p:nvSpPr>
            <p:cNvPr id="11" name="矩形 10"/>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3792" y="921962"/>
            <a:ext cx="12187592" cy="45708"/>
            <a:chOff x="0" y="532828"/>
            <a:chExt cx="759125" cy="568897"/>
          </a:xfrm>
        </p:grpSpPr>
        <p:sp>
          <p:nvSpPr>
            <p:cNvPr id="17" name="矩形 1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329229" y="423148"/>
            <a:ext cx="1650822" cy="410514"/>
          </a:xfrm>
          <a:prstGeom prst="rect">
            <a:avLst/>
          </a:prstGeom>
        </p:spPr>
      </p:pic>
    </p:spTree>
    <p:extLst>
      <p:ext uri="{BB962C8B-B14F-4D97-AF65-F5344CB8AC3E}">
        <p14:creationId xmlns="" xmlns:p14="http://schemas.microsoft.com/office/powerpoint/2010/main" val="2713984154"/>
      </p:ext>
    </p:extLst>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iterate type="lt">
                                    <p:tmPct val="10000"/>
                                  </p:iterate>
                                  <p:childTnLst>
                                    <p:set>
                                      <p:cBhvr>
                                        <p:cTn id="10" dur="1" fill="hold">
                                          <p:stCondLst>
                                            <p:cond delay="0"/>
                                          </p:stCondLst>
                                        </p:cTn>
                                        <p:tgtEl>
                                          <p:spTgt spid="7"/>
                                        </p:tgtEl>
                                        <p:attrNameLst>
                                          <p:attrName>style.visibility</p:attrName>
                                        </p:attrNameLst>
                                      </p:cBhvr>
                                      <p:to>
                                        <p:strVal val="visible"/>
                                      </p:to>
                                    </p:set>
                                    <p:animEffect transition="in" filter="fade">
                                      <p:cBhvr>
                                        <p:cTn id="11" dur="100"/>
                                        <p:tgtEl>
                                          <p:spTgt spid="7"/>
                                        </p:tgtEl>
                                      </p:cBhvr>
                                    </p:animEffect>
                                  </p:childTnLst>
                                </p:cTn>
                              </p:par>
                            </p:childTnLst>
                          </p:cTn>
                        </p:par>
                        <p:par>
                          <p:cTn id="12" fill="hold">
                            <p:stCondLst>
                              <p:cond delay="419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469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8"/>
                                        </p:tgtEl>
                                        <p:attrNameLst>
                                          <p:attrName>style.visibility</p:attrName>
                                        </p:attrNameLst>
                                      </p:cBhvr>
                                      <p:to>
                                        <p:strVal val="visible"/>
                                      </p:to>
                                    </p:set>
                                    <p:anim calcmode="lin" valueType="num">
                                      <p:cBhvr>
                                        <p:cTn id="19" dur="4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8"/>
                                        </p:tgtEl>
                                        <p:attrNameLst>
                                          <p:attrName>ppt_y</p:attrName>
                                        </p:attrNameLst>
                                      </p:cBhvr>
                                      <p:tavLst>
                                        <p:tav tm="0">
                                          <p:val>
                                            <p:strVal val="#ppt_y"/>
                                          </p:val>
                                        </p:tav>
                                        <p:tav tm="100000">
                                          <p:val>
                                            <p:strVal val="#ppt_y"/>
                                          </p:val>
                                        </p:tav>
                                      </p:tavLst>
                                    </p:anim>
                                    <p:anim calcmode="lin" valueType="num">
                                      <p:cBhvr>
                                        <p:cTn id="21" dur="4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8"/>
                                        </p:tgtEl>
                                      </p:cBhvr>
                                    </p:animEffect>
                                  </p:childTnLst>
                                </p:cTn>
                              </p:par>
                            </p:childTnLst>
                          </p:cTn>
                        </p:par>
                        <p:par>
                          <p:cTn id="24" fill="hold">
                            <p:stCondLst>
                              <p:cond delay="5130"/>
                            </p:stCondLst>
                            <p:childTnLst>
                              <p:par>
                                <p:cTn id="25" presetID="41" presetClass="entr" presetSubtype="0" fill="hold" grpId="0" nodeType="afterEffect">
                                  <p:stCondLst>
                                    <p:cond delay="0"/>
                                  </p:stCondLst>
                                  <p:iterate type="lt">
                                    <p:tmPct val="5833"/>
                                  </p:iterate>
                                  <p:childTnLst>
                                    <p:set>
                                      <p:cBhvr>
                                        <p:cTn id="26" dur="1" fill="hold">
                                          <p:stCondLst>
                                            <p:cond delay="0"/>
                                          </p:stCondLst>
                                        </p:cTn>
                                        <p:tgtEl>
                                          <p:spTgt spid="9"/>
                                        </p:tgtEl>
                                        <p:attrNameLst>
                                          <p:attrName>style.visibility</p:attrName>
                                        </p:attrNameLst>
                                      </p:cBhvr>
                                      <p:to>
                                        <p:strVal val="visible"/>
                                      </p:to>
                                    </p:set>
                                    <p:anim calcmode="lin" valueType="num">
                                      <p:cBhvr>
                                        <p:cTn id="27"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8" dur="400" fill="hold"/>
                                        <p:tgtEl>
                                          <p:spTgt spid="9"/>
                                        </p:tgtEl>
                                        <p:attrNameLst>
                                          <p:attrName>ppt_y</p:attrName>
                                        </p:attrNameLst>
                                      </p:cBhvr>
                                      <p:tavLst>
                                        <p:tav tm="0">
                                          <p:val>
                                            <p:strVal val="#ppt_y"/>
                                          </p:val>
                                        </p:tav>
                                        <p:tav tm="100000">
                                          <p:val>
                                            <p:strVal val="#ppt_y"/>
                                          </p:val>
                                        </p:tav>
                                      </p:tavLst>
                                    </p:anim>
                                    <p:anim calcmode="lin" valueType="num">
                                      <p:cBhvr>
                                        <p:cTn id="29"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30"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31" dur="4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a:t>简介</a:t>
            </a:r>
            <a:endParaRPr lang="zh-CN" altLang="zh-CN" sz="3599" dirty="0"/>
          </a:p>
        </p:txBody>
      </p:sp>
      <p:sp>
        <p:nvSpPr>
          <p:cNvPr id="9" name="TextBox 26"/>
          <p:cNvSpPr txBox="1"/>
          <p:nvPr/>
        </p:nvSpPr>
        <p:spPr>
          <a:xfrm>
            <a:off x="2065139" y="375763"/>
            <a:ext cx="1772392" cy="307706"/>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dirty="0" smtClean="0"/>
              <a:t>Brief </a:t>
            </a:r>
            <a:r>
              <a:rPr lang="en-US" altLang="zh-CN" sz="1400" dirty="0"/>
              <a:t>introduction</a:t>
            </a:r>
          </a:p>
        </p:txBody>
      </p:sp>
      <p:grpSp>
        <p:nvGrpSpPr>
          <p:cNvPr id="10" name="组合 9"/>
          <p:cNvGrpSpPr/>
          <p:nvPr/>
        </p:nvGrpSpPr>
        <p:grpSpPr>
          <a:xfrm>
            <a:off x="3792" y="231784"/>
            <a:ext cx="758949" cy="693260"/>
            <a:chOff x="0" y="532828"/>
            <a:chExt cx="759125" cy="568897"/>
          </a:xfrm>
        </p:grpSpPr>
        <p:sp>
          <p:nvSpPr>
            <p:cNvPr id="11" name="矩形 10"/>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3792" y="921962"/>
            <a:ext cx="12187592" cy="45708"/>
            <a:chOff x="0" y="532828"/>
            <a:chExt cx="759125" cy="568897"/>
          </a:xfrm>
        </p:grpSpPr>
        <p:sp>
          <p:nvSpPr>
            <p:cNvPr id="17" name="矩形 1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329229" y="423148"/>
            <a:ext cx="1650822" cy="410514"/>
          </a:xfrm>
          <a:prstGeom prst="rect">
            <a:avLst/>
          </a:prstGeom>
        </p:spPr>
      </p:pic>
      <p:grpSp>
        <p:nvGrpSpPr>
          <p:cNvPr id="21" name="组合 20"/>
          <p:cNvGrpSpPr/>
          <p:nvPr/>
        </p:nvGrpSpPr>
        <p:grpSpPr>
          <a:xfrm>
            <a:off x="-144646" y="1071165"/>
            <a:ext cx="12189178" cy="575932"/>
            <a:chOff x="-265200" y="1432000"/>
            <a:chExt cx="12192000" cy="576064"/>
          </a:xfrm>
        </p:grpSpPr>
        <p:cxnSp>
          <p:nvCxnSpPr>
            <p:cNvPr id="22" name="直接连接符 21"/>
            <p:cNvCxnSpPr>
              <a:endCxn id="25" idx="2"/>
            </p:cNvCxnSpPr>
            <p:nvPr/>
          </p:nvCxnSpPr>
          <p:spPr>
            <a:xfrm>
              <a:off x="-265200" y="1720032"/>
              <a:ext cx="554589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25" idx="6"/>
            </p:cNvCxnSpPr>
            <p:nvPr/>
          </p:nvCxnSpPr>
          <p:spPr>
            <a:xfrm>
              <a:off x="6716079" y="1720032"/>
              <a:ext cx="521072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5280699" y="1432000"/>
              <a:ext cx="1435380" cy="576064"/>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29" name="图表 28"/>
          <p:cNvGraphicFramePr/>
          <p:nvPr>
            <p:extLst>
              <p:ext uri="{D42A27DB-BD31-4B8C-83A1-F6EECF244321}">
                <p14:modId xmlns="" xmlns:p14="http://schemas.microsoft.com/office/powerpoint/2010/main" val="2780507122"/>
              </p:ext>
            </p:extLst>
          </p:nvPr>
        </p:nvGraphicFramePr>
        <p:xfrm>
          <a:off x="2480258" y="1916832"/>
          <a:ext cx="7233411" cy="4222207"/>
        </p:xfrm>
        <a:graphic>
          <a:graphicData uri="http://schemas.openxmlformats.org/drawingml/2006/chart">
            <c:chart xmlns:c="http://schemas.openxmlformats.org/drawingml/2006/chart" xmlns:r="http://schemas.openxmlformats.org/officeDocument/2006/relationships" r:id="rId4"/>
          </a:graphicData>
        </a:graphic>
      </p:graphicFrame>
      <p:sp>
        <p:nvSpPr>
          <p:cNvPr id="5" name="文本框 4"/>
          <p:cNvSpPr txBox="1"/>
          <p:nvPr/>
        </p:nvSpPr>
        <p:spPr>
          <a:xfrm>
            <a:off x="5372757" y="1156039"/>
            <a:ext cx="1462260" cy="369332"/>
          </a:xfrm>
          <a:prstGeom prst="rect">
            <a:avLst/>
          </a:prstGeom>
          <a:noFill/>
        </p:spPr>
        <p:txBody>
          <a:bodyPr wrap="none" rtlCol="0">
            <a:spAutoFit/>
          </a:bodyPr>
          <a:lstStyle/>
          <a:p>
            <a:r>
              <a:rPr lang="en-US" altLang="zh-CN" dirty="0" err="1" smtClean="0"/>
              <a:t>HBase</a:t>
            </a:r>
            <a:r>
              <a:rPr lang="zh-CN" altLang="en-US" dirty="0" smtClean="0"/>
              <a:t>表特点</a:t>
            </a:r>
            <a:endParaRPr lang="zh-CN" altLang="en-US" dirty="0"/>
          </a:p>
        </p:txBody>
      </p:sp>
    </p:spTree>
    <p:extLst>
      <p:ext uri="{BB962C8B-B14F-4D97-AF65-F5344CB8AC3E}">
        <p14:creationId xmlns="" xmlns:p14="http://schemas.microsoft.com/office/powerpoint/2010/main" val="1939817037"/>
      </p:ext>
    </p:extLst>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4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8"/>
                                        </p:tgtEl>
                                        <p:attrNameLst>
                                          <p:attrName>ppt_y</p:attrName>
                                        </p:attrNameLst>
                                      </p:cBhvr>
                                      <p:tavLst>
                                        <p:tav tm="0">
                                          <p:val>
                                            <p:strVal val="#ppt_y"/>
                                          </p:val>
                                        </p:tav>
                                        <p:tav tm="100000">
                                          <p:val>
                                            <p:strVal val="#ppt_y"/>
                                          </p:val>
                                        </p:tav>
                                      </p:tavLst>
                                    </p:anim>
                                    <p:anim calcmode="lin" valueType="num">
                                      <p:cBhvr>
                                        <p:cTn id="13" dur="4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8"/>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9"/>
                                        </p:tgtEl>
                                        <p:attrNameLst>
                                          <p:attrName>style.visibility</p:attrName>
                                        </p:attrNameLst>
                                      </p:cBhvr>
                                      <p:to>
                                        <p:strVal val="visible"/>
                                      </p:to>
                                    </p:set>
                                    <p:anim calcmode="lin" valueType="num">
                                      <p:cBhvr>
                                        <p:cTn id="19"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9"/>
                                        </p:tgtEl>
                                        <p:attrNameLst>
                                          <p:attrName>ppt_y</p:attrName>
                                        </p:attrNameLst>
                                      </p:cBhvr>
                                      <p:tavLst>
                                        <p:tav tm="0">
                                          <p:val>
                                            <p:strVal val="#ppt_y"/>
                                          </p:val>
                                        </p:tav>
                                        <p:tav tm="100000">
                                          <p:val>
                                            <p:strVal val="#ppt_y"/>
                                          </p:val>
                                        </p:tav>
                                      </p:tavLst>
                                    </p:anim>
                                    <p:anim calcmode="lin" valueType="num">
                                      <p:cBhvr>
                                        <p:cTn id="21"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9"/>
                                        </p:tgtEl>
                                      </p:cBhvr>
                                    </p:animEffect>
                                  </p:childTnLst>
                                </p:cTn>
                              </p:par>
                            </p:childTnLst>
                          </p:cTn>
                        </p:par>
                        <p:par>
                          <p:cTn id="24" fill="hold">
                            <p:stCondLst>
                              <p:cond delay="1713"/>
                            </p:stCondLst>
                            <p:childTnLst>
                              <p:par>
                                <p:cTn id="25" presetID="16" presetClass="entr" presetSubtype="21"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arn(inVertical)">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简介</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Brief </a:t>
            </a:r>
            <a:r>
              <a:rPr lang="en-US" altLang="zh-CN" sz="1400" b="1" dirty="0"/>
              <a:t>introduction</a:t>
            </a:r>
          </a:p>
        </p:txBody>
      </p:sp>
      <p:grpSp>
        <p:nvGrpSpPr>
          <p:cNvPr id="71"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76"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368333" y="324394"/>
            <a:ext cx="1650822" cy="410514"/>
          </a:xfrm>
          <a:prstGeom prst="rect">
            <a:avLst/>
          </a:prstGeom>
        </p:spPr>
      </p:pic>
      <p:graphicFrame>
        <p:nvGraphicFramePr>
          <p:cNvPr id="3" name="表格 2"/>
          <p:cNvGraphicFramePr>
            <a:graphicFrameLocks noGrp="1"/>
          </p:cNvGraphicFramePr>
          <p:nvPr>
            <p:extLst>
              <p:ext uri="{D42A27DB-BD31-4B8C-83A1-F6EECF244321}">
                <p14:modId xmlns="" xmlns:p14="http://schemas.microsoft.com/office/powerpoint/2010/main" val="686578140"/>
              </p:ext>
            </p:extLst>
          </p:nvPr>
        </p:nvGraphicFramePr>
        <p:xfrm>
          <a:off x="2569195" y="1796578"/>
          <a:ext cx="7093244" cy="2321952"/>
        </p:xfrm>
        <a:graphic>
          <a:graphicData uri="http://schemas.openxmlformats.org/drawingml/2006/table">
            <a:tbl>
              <a:tblPr firstRow="1" bandRow="1">
                <a:tableStyleId>{5C22544A-7EE6-4342-B048-85BDC9FD1C3A}</a:tableStyleId>
              </a:tblPr>
              <a:tblGrid>
                <a:gridCol w="1773311"/>
                <a:gridCol w="1773311"/>
                <a:gridCol w="1773311"/>
                <a:gridCol w="1773311"/>
              </a:tblGrid>
              <a:tr h="401498">
                <a:tc>
                  <a:txBody>
                    <a:bodyPr/>
                    <a:lstStyle/>
                    <a:p>
                      <a:pPr algn="ctr"/>
                      <a:r>
                        <a:rPr lang="en-US" altLang="zh-CN" dirty="0" err="1" smtClean="0"/>
                        <a:t>RowKey</a:t>
                      </a:r>
                      <a:endParaRPr lang="zh-CN" altLang="en-US" dirty="0"/>
                    </a:p>
                  </a:txBody>
                  <a:tcPr/>
                </a:tc>
                <a:tc gridSpan="2">
                  <a:txBody>
                    <a:bodyPr/>
                    <a:lstStyle/>
                    <a:p>
                      <a:pPr algn="ctr"/>
                      <a:r>
                        <a:rPr lang="en-US" altLang="zh-CN" dirty="0" smtClean="0"/>
                        <a:t>Column</a:t>
                      </a:r>
                      <a:r>
                        <a:rPr lang="en-US" altLang="zh-CN" baseline="0" dirty="0" smtClean="0"/>
                        <a:t> </a:t>
                      </a:r>
                      <a:r>
                        <a:rPr lang="en-US" altLang="zh-CN" dirty="0" smtClean="0"/>
                        <a:t>Family</a:t>
                      </a:r>
                      <a:endParaRPr lang="zh-CN" altLang="en-US" dirty="0"/>
                    </a:p>
                  </a:txBody>
                  <a:tcPr/>
                </a:tc>
                <a:tc hMerge="1">
                  <a:txBody>
                    <a:bodyPr/>
                    <a:lstStyle/>
                    <a:p>
                      <a:endParaRPr lang="zh-CN" altLang="en-US" dirty="0"/>
                    </a:p>
                  </a:txBody>
                  <a:tcPr/>
                </a:tc>
                <a:tc>
                  <a:txBody>
                    <a:bodyPr/>
                    <a:lstStyle/>
                    <a:p>
                      <a:r>
                        <a:rPr lang="en-US" altLang="zh-CN" dirty="0" smtClean="0"/>
                        <a:t>CF……</a:t>
                      </a:r>
                      <a:endParaRPr lang="zh-CN" altLang="en-US" dirty="0"/>
                    </a:p>
                  </a:txBody>
                  <a:tcPr/>
                </a:tc>
              </a:tr>
              <a:tr h="401498">
                <a:tc>
                  <a:txBody>
                    <a:bodyPr/>
                    <a:lstStyle/>
                    <a:p>
                      <a:endParaRPr lang="zh-CN" altLang="en-US" dirty="0"/>
                    </a:p>
                  </a:txBody>
                  <a:tcPr/>
                </a:tc>
                <a:tc>
                  <a:txBody>
                    <a:bodyPr/>
                    <a:lstStyle/>
                    <a:p>
                      <a:pPr algn="ctr"/>
                      <a:r>
                        <a:rPr lang="en-US" altLang="zh-CN" dirty="0" smtClean="0"/>
                        <a:t>Column1</a:t>
                      </a:r>
                      <a:endParaRPr lang="zh-CN" altLang="en-US" dirty="0"/>
                    </a:p>
                  </a:txBody>
                  <a:tcPr/>
                </a:tc>
                <a:tc>
                  <a:txBody>
                    <a:bodyPr/>
                    <a:lstStyle/>
                    <a:p>
                      <a:pPr algn="ctr"/>
                      <a:r>
                        <a:rPr lang="en-US" altLang="zh-CN" dirty="0" smtClean="0"/>
                        <a:t>Column2</a:t>
                      </a:r>
                      <a:endParaRPr lang="zh-CN" altLang="en-US" dirty="0"/>
                    </a:p>
                  </a:txBody>
                  <a:tcPr/>
                </a:tc>
                <a:tc>
                  <a:txBody>
                    <a:bodyPr/>
                    <a:lstStyle/>
                    <a:p>
                      <a:pPr algn="ctr"/>
                      <a:r>
                        <a:rPr lang="en-US" altLang="zh-CN" dirty="0" smtClean="0"/>
                        <a:t>Co……</a:t>
                      </a:r>
                      <a:endParaRPr lang="zh-CN" altLang="en-US" dirty="0"/>
                    </a:p>
                  </a:txBody>
                  <a:tcPr/>
                </a:tc>
              </a:tr>
              <a:tr h="1117458">
                <a:tc>
                  <a:txBody>
                    <a:bodyPr/>
                    <a:lstStyle/>
                    <a:p>
                      <a:r>
                        <a:rPr lang="en-US" altLang="zh-CN" dirty="0" smtClean="0"/>
                        <a:t>RowKey1</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r>
                        <a:rPr lang="en-US" altLang="zh-CN" dirty="0" smtClean="0"/>
                        <a:t>……</a:t>
                      </a:r>
                      <a:endParaRPr lang="zh-CN" altLang="en-US" dirty="0"/>
                    </a:p>
                  </a:txBody>
                  <a:tcPr/>
                </a:tc>
              </a:tr>
              <a:tr h="401498">
                <a:tc>
                  <a:txBody>
                    <a:bodyPr/>
                    <a:lstStyle/>
                    <a:p>
                      <a:r>
                        <a:rPr lang="en-US" altLang="zh-CN" dirty="0" smtClean="0"/>
                        <a:t>RowKey2</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r>
            </a:tbl>
          </a:graphicData>
        </a:graphic>
      </p:graphicFrame>
      <p:sp>
        <p:nvSpPr>
          <p:cNvPr id="4" name="矩形 3"/>
          <p:cNvSpPr/>
          <p:nvPr/>
        </p:nvSpPr>
        <p:spPr>
          <a:xfrm>
            <a:off x="4873451" y="2656280"/>
            <a:ext cx="1084914" cy="2805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ata1,t1</a:t>
            </a:r>
            <a:endParaRPr lang="zh-CN" altLang="en-US" sz="1100" dirty="0"/>
          </a:p>
        </p:txBody>
      </p:sp>
      <p:sp>
        <p:nvSpPr>
          <p:cNvPr id="5" name="矩形 4"/>
          <p:cNvSpPr/>
          <p:nvPr/>
        </p:nvSpPr>
        <p:spPr>
          <a:xfrm>
            <a:off x="4684014" y="2887404"/>
            <a:ext cx="1152128" cy="3141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ata2,t2</a:t>
            </a:r>
            <a:endParaRPr lang="zh-CN" altLang="en-US" sz="1100" dirty="0">
              <a:ln w="0"/>
              <a:solidFill>
                <a:schemeClr val="tx1"/>
              </a:solidFill>
              <a:effectLst>
                <a:outerShdw blurRad="38100" dist="19050" dir="2700000" algn="tl" rotWithShape="0">
                  <a:schemeClr val="dk1">
                    <a:alpha val="40000"/>
                  </a:schemeClr>
                </a:outerShdw>
              </a:effectLst>
            </a:endParaRPr>
          </a:p>
        </p:txBody>
      </p:sp>
      <p:sp>
        <p:nvSpPr>
          <p:cNvPr id="6" name="矩形 5"/>
          <p:cNvSpPr/>
          <p:nvPr/>
        </p:nvSpPr>
        <p:spPr>
          <a:xfrm>
            <a:off x="4369395" y="3140968"/>
            <a:ext cx="1322731"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ata3,timestamp3</a:t>
            </a:r>
            <a:endParaRPr lang="zh-CN" altLang="en-US" sz="1100" dirty="0">
              <a:ln w="0"/>
              <a:solidFill>
                <a:schemeClr val="tx1"/>
              </a:solidFill>
              <a:effectLst>
                <a:outerShdw blurRad="38100" dist="19050" dir="2700000" algn="tl" rotWithShape="0">
                  <a:schemeClr val="dk1">
                    <a:alpha val="40000"/>
                  </a:schemeClr>
                </a:outerShdw>
              </a:effectLst>
            </a:endParaRPr>
          </a:p>
        </p:txBody>
      </p:sp>
      <p:sp>
        <p:nvSpPr>
          <p:cNvPr id="82" name="矩形 81"/>
          <p:cNvSpPr/>
          <p:nvPr/>
        </p:nvSpPr>
        <p:spPr>
          <a:xfrm>
            <a:off x="6673651" y="2636912"/>
            <a:ext cx="1084914" cy="2805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ata1,t1</a:t>
            </a:r>
            <a:endParaRPr lang="zh-CN" altLang="en-US" sz="1100" dirty="0"/>
          </a:p>
        </p:txBody>
      </p:sp>
      <p:sp>
        <p:nvSpPr>
          <p:cNvPr id="83" name="矩形 82"/>
          <p:cNvSpPr/>
          <p:nvPr/>
        </p:nvSpPr>
        <p:spPr>
          <a:xfrm>
            <a:off x="6484214" y="2868036"/>
            <a:ext cx="1152128" cy="3141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ata2,t2</a:t>
            </a:r>
            <a:endParaRPr lang="zh-CN" altLang="en-US" sz="1100" dirty="0">
              <a:ln w="0"/>
              <a:solidFill>
                <a:schemeClr val="tx1"/>
              </a:solidFill>
              <a:effectLst>
                <a:outerShdw blurRad="38100" dist="19050" dir="2700000" algn="tl" rotWithShape="0">
                  <a:schemeClr val="dk1">
                    <a:alpha val="40000"/>
                  </a:schemeClr>
                </a:outerShdw>
              </a:effectLst>
            </a:endParaRPr>
          </a:p>
        </p:txBody>
      </p:sp>
      <p:sp>
        <p:nvSpPr>
          <p:cNvPr id="84" name="矩形 83"/>
          <p:cNvSpPr/>
          <p:nvPr/>
        </p:nvSpPr>
        <p:spPr>
          <a:xfrm>
            <a:off x="6169595" y="3121600"/>
            <a:ext cx="1322731"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ata3,timestamp3</a:t>
            </a:r>
            <a:endParaRPr lang="zh-CN" altLang="en-US" sz="1100" dirty="0">
              <a:ln w="0"/>
              <a:solidFill>
                <a:schemeClr val="tx1"/>
              </a:solidFill>
              <a:effectLst>
                <a:outerShdw blurRad="38100" dist="19050" dir="2700000" algn="tl" rotWithShape="0">
                  <a:schemeClr val="dk1">
                    <a:alpha val="40000"/>
                  </a:schemeClr>
                </a:outerShdw>
              </a:effectLst>
            </a:endParaRPr>
          </a:p>
        </p:txBody>
      </p:sp>
      <p:sp>
        <p:nvSpPr>
          <p:cNvPr id="7" name="文本框 6"/>
          <p:cNvSpPr txBox="1"/>
          <p:nvPr/>
        </p:nvSpPr>
        <p:spPr>
          <a:xfrm>
            <a:off x="1531506" y="4483496"/>
            <a:ext cx="9168621" cy="1754326"/>
          </a:xfrm>
          <a:prstGeom prst="rect">
            <a:avLst/>
          </a:prstGeom>
          <a:noFill/>
        </p:spPr>
        <p:txBody>
          <a:bodyPr wrap="square" rtlCol="0">
            <a:spAutoFit/>
          </a:bodyPr>
          <a:lstStyle/>
          <a:p>
            <a:r>
              <a:rPr lang="en-US" altLang="zh-CN" dirty="0" err="1" smtClean="0"/>
              <a:t>RowKey</a:t>
            </a:r>
            <a:r>
              <a:rPr lang="zh-CN" altLang="en-US" dirty="0" smtClean="0"/>
              <a:t>：</a:t>
            </a:r>
            <a:r>
              <a:rPr lang="en-US" altLang="zh-CN" dirty="0" err="1"/>
              <a:t>R</a:t>
            </a:r>
            <a:r>
              <a:rPr lang="en-US" altLang="zh-CN" dirty="0" err="1" smtClean="0"/>
              <a:t>owkey</a:t>
            </a:r>
            <a:r>
              <a:rPr lang="zh-CN" altLang="en-US" dirty="0" smtClean="0"/>
              <a:t>的概念与关系型数据库中的主键一致，</a:t>
            </a:r>
            <a:r>
              <a:rPr lang="en-US" altLang="zh-CN" dirty="0" err="1" smtClean="0"/>
              <a:t>HBase</a:t>
            </a:r>
            <a:r>
              <a:rPr lang="zh-CN" altLang="en-US" dirty="0" smtClean="0"/>
              <a:t>通过</a:t>
            </a:r>
            <a:r>
              <a:rPr lang="en-US" altLang="zh-CN" dirty="0" err="1"/>
              <a:t>R</a:t>
            </a:r>
            <a:r>
              <a:rPr lang="en-US" altLang="zh-CN" dirty="0" err="1" smtClean="0"/>
              <a:t>owkey</a:t>
            </a:r>
            <a:r>
              <a:rPr lang="zh-CN" altLang="en-US" dirty="0" smtClean="0"/>
              <a:t>来唯一区别一行。</a:t>
            </a:r>
            <a:r>
              <a:rPr lang="en-US" altLang="zh-CN" dirty="0" err="1" smtClean="0"/>
              <a:t>Rowkey</a:t>
            </a:r>
            <a:r>
              <a:rPr lang="zh-CN" altLang="en-US" dirty="0" smtClean="0"/>
              <a:t>按照字典顺序排列。</a:t>
            </a:r>
            <a:endParaRPr lang="en-US" altLang="zh-CN" dirty="0" smtClean="0"/>
          </a:p>
          <a:p>
            <a:r>
              <a:rPr lang="en-US" altLang="zh-CN" dirty="0" smtClean="0"/>
              <a:t>CF(Column Family)</a:t>
            </a:r>
            <a:r>
              <a:rPr lang="zh-CN" altLang="en-US" dirty="0" smtClean="0"/>
              <a:t>：</a:t>
            </a:r>
            <a:r>
              <a:rPr lang="en-US" altLang="zh-CN" dirty="0"/>
              <a:t>Column Family</a:t>
            </a:r>
            <a:r>
              <a:rPr lang="zh-CN" altLang="en-US" dirty="0"/>
              <a:t>又叫列族，</a:t>
            </a:r>
            <a:r>
              <a:rPr lang="en-US" altLang="zh-CN" dirty="0" err="1" smtClean="0"/>
              <a:t>HBase</a:t>
            </a:r>
            <a:r>
              <a:rPr lang="zh-CN" altLang="en-US" dirty="0"/>
              <a:t>通过列族划分数据的存储，列族下面</a:t>
            </a:r>
            <a:r>
              <a:rPr lang="zh-CN" altLang="en-US" dirty="0" smtClean="0"/>
              <a:t>可以</a:t>
            </a:r>
            <a:r>
              <a:rPr lang="zh-CN" altLang="en-US" dirty="0"/>
              <a:t>包含任意多的列，实现灵活的数据存取</a:t>
            </a:r>
            <a:r>
              <a:rPr lang="zh-CN" altLang="en-US" dirty="0" smtClean="0"/>
              <a:t>。</a:t>
            </a:r>
            <a:endParaRPr lang="en-US" altLang="zh-CN" dirty="0" smtClean="0"/>
          </a:p>
          <a:p>
            <a:r>
              <a:rPr lang="en-US" altLang="zh-CN" dirty="0" smtClean="0"/>
              <a:t>Cell</a:t>
            </a:r>
            <a:r>
              <a:rPr lang="zh-CN" altLang="en-US" dirty="0" smtClean="0"/>
              <a:t>：</a:t>
            </a:r>
            <a:r>
              <a:rPr lang="zh-CN" altLang="en-US" dirty="0"/>
              <a:t> </a:t>
            </a:r>
            <a:r>
              <a:rPr lang="en-US" altLang="zh-CN" dirty="0" err="1"/>
              <a:t>HBase</a:t>
            </a:r>
            <a:r>
              <a:rPr lang="en-US" altLang="zh-CN" dirty="0"/>
              <a:t> </a:t>
            </a:r>
            <a:r>
              <a:rPr lang="zh-CN" altLang="en-US" dirty="0"/>
              <a:t>中通过 </a:t>
            </a:r>
            <a:r>
              <a:rPr lang="en-US" altLang="zh-CN" dirty="0"/>
              <a:t>row </a:t>
            </a:r>
            <a:r>
              <a:rPr lang="zh-CN" altLang="en-US" dirty="0"/>
              <a:t>和 </a:t>
            </a:r>
            <a:r>
              <a:rPr lang="en-US" altLang="zh-CN" dirty="0"/>
              <a:t>columns </a:t>
            </a:r>
            <a:r>
              <a:rPr lang="zh-CN" altLang="en-US" dirty="0"/>
              <a:t>确定</a:t>
            </a:r>
            <a:r>
              <a:rPr lang="zh-CN" altLang="en-US" dirty="0" smtClean="0"/>
              <a:t>的唯一一</a:t>
            </a:r>
            <a:r>
              <a:rPr lang="zh-CN" altLang="en-US" dirty="0"/>
              <a:t>个存储单元称为 </a:t>
            </a:r>
            <a:r>
              <a:rPr lang="en-US" altLang="zh-CN" dirty="0" smtClean="0"/>
              <a:t>cell</a:t>
            </a:r>
            <a:r>
              <a:rPr lang="zh-CN" altLang="en-US" dirty="0" smtClean="0"/>
              <a:t>。</a:t>
            </a:r>
            <a:endParaRPr lang="en-US" altLang="zh-CN" dirty="0" smtClean="0"/>
          </a:p>
          <a:p>
            <a:r>
              <a:rPr lang="en-US" altLang="zh-CN" dirty="0" smtClean="0"/>
              <a:t>Time Stamp</a:t>
            </a:r>
            <a:r>
              <a:rPr lang="zh-CN" altLang="en-US" dirty="0" smtClean="0"/>
              <a:t>：</a:t>
            </a:r>
            <a:r>
              <a:rPr lang="en-US" altLang="zh-CN" dirty="0" err="1" smtClean="0"/>
              <a:t>HBase</a:t>
            </a:r>
            <a:r>
              <a:rPr lang="zh-CN" altLang="en-US" dirty="0"/>
              <a:t>中</a:t>
            </a:r>
            <a:r>
              <a:rPr lang="zh-CN" altLang="en-US" dirty="0" smtClean="0"/>
              <a:t>使用</a:t>
            </a:r>
            <a:r>
              <a:rPr lang="zh-CN" altLang="en-US" dirty="0"/>
              <a:t>时间戳</a:t>
            </a:r>
            <a:r>
              <a:rPr lang="zh-CN" altLang="en-US" dirty="0" smtClean="0"/>
              <a:t>来标识</a:t>
            </a:r>
            <a:r>
              <a:rPr lang="en-US" altLang="zh-CN" dirty="0" smtClean="0"/>
              <a:t>cell</a:t>
            </a:r>
            <a:r>
              <a:rPr lang="zh-CN" altLang="en-US" dirty="0" smtClean="0"/>
              <a:t>中对应</a:t>
            </a:r>
            <a:r>
              <a:rPr lang="zh-CN" altLang="en-US" dirty="0"/>
              <a:t>的</a:t>
            </a:r>
            <a:r>
              <a:rPr lang="zh-CN" altLang="en-US" dirty="0" smtClean="0"/>
              <a:t>不同版本</a:t>
            </a:r>
            <a:r>
              <a:rPr lang="zh-CN" altLang="en-US" dirty="0"/>
              <a:t>的数据</a:t>
            </a:r>
            <a:r>
              <a:rPr lang="zh-CN" altLang="en-US" dirty="0" smtClean="0"/>
              <a:t>。</a:t>
            </a:r>
            <a:endParaRPr lang="en-US" altLang="zh-CN" dirty="0" smtClean="0"/>
          </a:p>
        </p:txBody>
      </p:sp>
      <p:grpSp>
        <p:nvGrpSpPr>
          <p:cNvPr id="32" name="组合 31"/>
          <p:cNvGrpSpPr/>
          <p:nvPr/>
        </p:nvGrpSpPr>
        <p:grpSpPr>
          <a:xfrm>
            <a:off x="-23093" y="1052736"/>
            <a:ext cx="12189178" cy="575932"/>
            <a:chOff x="-265200" y="1432000"/>
            <a:chExt cx="12192000" cy="576064"/>
          </a:xfrm>
        </p:grpSpPr>
        <p:cxnSp>
          <p:nvCxnSpPr>
            <p:cNvPr id="33" name="直接连接符 32"/>
            <p:cNvCxnSpPr>
              <a:endCxn id="35" idx="2"/>
            </p:cNvCxnSpPr>
            <p:nvPr/>
          </p:nvCxnSpPr>
          <p:spPr>
            <a:xfrm>
              <a:off x="-265200" y="1720032"/>
              <a:ext cx="554589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5" idx="6"/>
            </p:cNvCxnSpPr>
            <p:nvPr/>
          </p:nvCxnSpPr>
          <p:spPr>
            <a:xfrm>
              <a:off x="6716079" y="1720032"/>
              <a:ext cx="521072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5280699" y="1432000"/>
              <a:ext cx="1435380" cy="576064"/>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文本框 35"/>
          <p:cNvSpPr txBox="1"/>
          <p:nvPr/>
        </p:nvSpPr>
        <p:spPr>
          <a:xfrm>
            <a:off x="5705552" y="1160800"/>
            <a:ext cx="1107996" cy="369332"/>
          </a:xfrm>
          <a:prstGeom prst="rect">
            <a:avLst/>
          </a:prstGeom>
          <a:noFill/>
        </p:spPr>
        <p:txBody>
          <a:bodyPr wrap="none" rtlCol="0">
            <a:spAutoFit/>
          </a:bodyPr>
          <a:lstStyle/>
          <a:p>
            <a:r>
              <a:rPr lang="zh-CN" altLang="en-US" dirty="0" smtClean="0"/>
              <a:t>列式存储</a:t>
            </a:r>
            <a:endParaRPr lang="zh-CN" altLang="en-US" dirty="0"/>
          </a:p>
        </p:txBody>
      </p:sp>
    </p:spTree>
    <p:extLst>
      <p:ext uri="{BB962C8B-B14F-4D97-AF65-F5344CB8AC3E}">
        <p14:creationId xmlns="" xmlns:p14="http://schemas.microsoft.com/office/powerpoint/2010/main" val="4148310336"/>
      </p:ext>
    </p:extLst>
  </p:cSld>
  <p:clrMapOvr>
    <a:masterClrMapping/>
  </p:clrMapOvr>
  <mc:AlternateContent xmlns:mc="http://schemas.openxmlformats.org/markup-compatibility/2006">
    <mc:Choice xmlns="" xmlns:p14="http://schemas.microsoft.com/office/powerpoint/2010/main" Requires="p14">
      <p:transition spd="slow" p14:dur="900" advClick="0" advTm="0">
        <p14:warp dir="in"/>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par>
                          <p:cTn id="24" fill="hold">
                            <p:stCondLst>
                              <p:cond delay="1713"/>
                            </p:stCondLst>
                            <p:childTnLst>
                              <p:par>
                                <p:cTn id="25" presetID="16" presetClass="entr" presetSubtype="21" fill="hold"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barn(inVertical)">
                                      <p:cBhvr>
                                        <p:cTn id="2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71"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76"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368333" y="324394"/>
            <a:ext cx="1650822" cy="410514"/>
          </a:xfrm>
          <a:prstGeom prst="rect">
            <a:avLst/>
          </a:prstGeom>
        </p:spPr>
      </p:pic>
      <p:grpSp>
        <p:nvGrpSpPr>
          <p:cNvPr id="27" name="组合 26"/>
          <p:cNvGrpSpPr/>
          <p:nvPr/>
        </p:nvGrpSpPr>
        <p:grpSpPr>
          <a:xfrm>
            <a:off x="-23093" y="1052736"/>
            <a:ext cx="12189178" cy="575932"/>
            <a:chOff x="-265200" y="1432000"/>
            <a:chExt cx="12192000" cy="576064"/>
          </a:xfrm>
        </p:grpSpPr>
        <p:cxnSp>
          <p:nvCxnSpPr>
            <p:cNvPr id="28" name="直接连接符 27"/>
            <p:cNvCxnSpPr>
              <a:endCxn id="30" idx="2"/>
            </p:cNvCxnSpPr>
            <p:nvPr/>
          </p:nvCxnSpPr>
          <p:spPr>
            <a:xfrm>
              <a:off x="-265200" y="1720032"/>
              <a:ext cx="554589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30" idx="6"/>
            </p:cNvCxnSpPr>
            <p:nvPr/>
          </p:nvCxnSpPr>
          <p:spPr>
            <a:xfrm>
              <a:off x="6716079" y="1720032"/>
              <a:ext cx="521072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5280699" y="1432000"/>
              <a:ext cx="1435380" cy="576064"/>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文本框 30"/>
          <p:cNvSpPr txBox="1"/>
          <p:nvPr/>
        </p:nvSpPr>
        <p:spPr>
          <a:xfrm>
            <a:off x="5698238" y="1163145"/>
            <a:ext cx="1107996" cy="369332"/>
          </a:xfrm>
          <a:prstGeom prst="rect">
            <a:avLst/>
          </a:prstGeom>
          <a:noFill/>
        </p:spPr>
        <p:txBody>
          <a:bodyPr wrap="none" rtlCol="0">
            <a:spAutoFit/>
          </a:bodyPr>
          <a:lstStyle/>
          <a:p>
            <a:r>
              <a:rPr lang="zh-CN" altLang="en-US" dirty="0"/>
              <a:t>集群架构</a:t>
            </a:r>
          </a:p>
        </p:txBody>
      </p:sp>
      <p:pic>
        <p:nvPicPr>
          <p:cNvPr id="8" name="图片 7"/>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273051" y="1670830"/>
            <a:ext cx="9499164" cy="5011512"/>
          </a:xfrm>
          <a:prstGeom prst="rect">
            <a:avLst/>
          </a:prstGeom>
        </p:spPr>
      </p:pic>
    </p:spTree>
    <p:extLst>
      <p:ext uri="{BB962C8B-B14F-4D97-AF65-F5344CB8AC3E}">
        <p14:creationId xmlns="" xmlns:p14="http://schemas.microsoft.com/office/powerpoint/2010/main" val="639985068"/>
      </p:ext>
    </p:extLst>
  </p:cSld>
  <p:clrMapOvr>
    <a:masterClrMapping/>
  </p:clrMapOvr>
  <mc:AlternateContent xmlns:mc="http://schemas.openxmlformats.org/markup-compatibility/2006">
    <mc:Choice xmlns="" xmlns:p14="http://schemas.microsoft.com/office/powerpoint/2010/main" Requires="p14">
      <p:transition spd="slow" p14:dur="900" advClick="0" advTm="0">
        <p14:warp dir="in"/>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par>
                          <p:cTn id="24" fill="hold">
                            <p:stCondLst>
                              <p:cond delay="1597"/>
                            </p:stCondLst>
                            <p:childTnLst>
                              <p:par>
                                <p:cTn id="25" presetID="16" presetClass="entr" presetSubtype="21"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arn(inVertical)">
                                      <p:cBhvr>
                                        <p:cTn id="2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71"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76"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368333" y="324394"/>
            <a:ext cx="1650822" cy="410514"/>
          </a:xfrm>
          <a:prstGeom prst="rect">
            <a:avLst/>
          </a:prstGeom>
        </p:spPr>
      </p:pic>
      <p:pic>
        <p:nvPicPr>
          <p:cNvPr id="3" name="图片 2"/>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344068" y="1348318"/>
            <a:ext cx="7125694" cy="5134692"/>
          </a:xfrm>
          <a:prstGeom prst="rect">
            <a:avLst/>
          </a:prstGeom>
        </p:spPr>
      </p:pic>
      <p:sp>
        <p:nvSpPr>
          <p:cNvPr id="4" name="文本框 3"/>
          <p:cNvSpPr txBox="1"/>
          <p:nvPr/>
        </p:nvSpPr>
        <p:spPr>
          <a:xfrm>
            <a:off x="7897787" y="1363138"/>
            <a:ext cx="4219232" cy="2585323"/>
          </a:xfrm>
          <a:prstGeom prst="rect">
            <a:avLst/>
          </a:prstGeom>
          <a:noFill/>
        </p:spPr>
        <p:txBody>
          <a:bodyPr wrap="none" rtlCol="0">
            <a:spAutoFit/>
          </a:bodyPr>
          <a:lstStyle/>
          <a:p>
            <a:pPr marL="285750" indent="-285750">
              <a:buFont typeface="Arial" panose="020B0604020202020204" pitchFamily="34" charset="0"/>
              <a:buChar char="•"/>
            </a:pPr>
            <a:r>
              <a:rPr lang="zh-CN" altLang="en-US" dirty="0"/>
              <a:t>一</a:t>
            </a:r>
            <a:r>
              <a:rPr lang="zh-CN" altLang="en-US" dirty="0" smtClean="0"/>
              <a:t>个</a:t>
            </a:r>
            <a:r>
              <a:rPr lang="en-US" altLang="zh-CN" dirty="0" err="1" smtClean="0"/>
              <a:t>RegionServer</a:t>
            </a:r>
            <a:r>
              <a:rPr lang="zh-CN" altLang="en-US" dirty="0" smtClean="0"/>
              <a:t>包含一个</a:t>
            </a:r>
            <a:r>
              <a:rPr lang="en-US" altLang="zh-CN" dirty="0" smtClean="0"/>
              <a:t>WAL</a:t>
            </a:r>
            <a:r>
              <a:rPr lang="zh-CN" altLang="en-US" dirty="0" smtClean="0"/>
              <a:t>和一个</a:t>
            </a:r>
            <a:endParaRPr lang="en-US" altLang="zh-CN" dirty="0"/>
          </a:p>
          <a:p>
            <a:r>
              <a:rPr lang="en-US" altLang="zh-CN" dirty="0" err="1" smtClean="0"/>
              <a:t>BlockCache</a:t>
            </a:r>
            <a:r>
              <a:rPr lang="zh-CN" altLang="en-US" dirty="0" smtClean="0"/>
              <a:t>以及多个</a:t>
            </a:r>
            <a:r>
              <a:rPr lang="en-US" altLang="zh-CN" dirty="0" smtClean="0"/>
              <a:t>Region</a:t>
            </a:r>
            <a:r>
              <a:rPr lang="zh-CN" altLang="en-US" dirty="0" smtClean="0"/>
              <a:t>。</a:t>
            </a:r>
            <a:endParaRPr lang="en-US" altLang="zh-CN" dirty="0" smtClean="0"/>
          </a:p>
          <a:p>
            <a:pPr marL="285750" indent="-285750">
              <a:buFont typeface="Arial" panose="020B0604020202020204" pitchFamily="34" charset="0"/>
              <a:buChar char="•"/>
            </a:pPr>
            <a:r>
              <a:rPr lang="zh-CN" altLang="en-US" dirty="0"/>
              <a:t>一</a:t>
            </a:r>
            <a:r>
              <a:rPr lang="zh-CN" altLang="en-US" dirty="0" smtClean="0"/>
              <a:t>个</a:t>
            </a:r>
            <a:r>
              <a:rPr lang="en-US" altLang="zh-CN" dirty="0" smtClean="0"/>
              <a:t>Region</a:t>
            </a:r>
            <a:r>
              <a:rPr lang="zh-CN" altLang="en-US" dirty="0" smtClean="0"/>
              <a:t>包含多个</a:t>
            </a:r>
            <a:r>
              <a:rPr lang="en-US" altLang="zh-CN" dirty="0" smtClean="0"/>
              <a:t>store</a:t>
            </a:r>
            <a:r>
              <a:rPr lang="zh-CN" altLang="en-US" dirty="0" smtClean="0"/>
              <a:t>，每个</a:t>
            </a:r>
            <a:r>
              <a:rPr lang="en-US" altLang="zh-CN" dirty="0" smtClean="0"/>
              <a:t>store</a:t>
            </a:r>
          </a:p>
          <a:p>
            <a:r>
              <a:rPr lang="zh-CN" altLang="en-US" dirty="0" smtClean="0"/>
              <a:t>对应表中的一个</a:t>
            </a:r>
            <a:r>
              <a:rPr lang="en-US" altLang="zh-CN" dirty="0" smtClean="0"/>
              <a:t>CF</a:t>
            </a:r>
          </a:p>
          <a:p>
            <a:pPr marL="285750" indent="-285750">
              <a:buFont typeface="Arial" panose="020B0604020202020204" pitchFamily="34" charset="0"/>
              <a:buChar char="•"/>
            </a:pPr>
            <a:r>
              <a:rPr lang="zh-CN" altLang="en-US" dirty="0"/>
              <a:t>一</a:t>
            </a:r>
            <a:r>
              <a:rPr lang="zh-CN" altLang="en-US" dirty="0" smtClean="0"/>
              <a:t>个</a:t>
            </a:r>
            <a:r>
              <a:rPr lang="en-US" altLang="zh-CN" dirty="0" smtClean="0"/>
              <a:t>store</a:t>
            </a:r>
            <a:r>
              <a:rPr lang="zh-CN" altLang="en-US" dirty="0" smtClean="0"/>
              <a:t>包含多个</a:t>
            </a:r>
            <a:r>
              <a:rPr lang="en-US" altLang="zh-CN" dirty="0" err="1" smtClean="0"/>
              <a:t>storeFiles</a:t>
            </a:r>
            <a:r>
              <a:rPr lang="zh-CN" altLang="en-US" dirty="0" smtClean="0"/>
              <a:t>和一个</a:t>
            </a:r>
            <a:endParaRPr lang="en-US" altLang="zh-CN" dirty="0"/>
          </a:p>
          <a:p>
            <a:r>
              <a:rPr lang="en-US" altLang="zh-CN" dirty="0" err="1" smtClean="0"/>
              <a:t>MemStore</a:t>
            </a:r>
            <a:endParaRPr lang="en-US" altLang="zh-CN" dirty="0" smtClean="0"/>
          </a:p>
          <a:p>
            <a:pPr>
              <a:buFont typeface="Arial" pitchFamily="34" charset="0"/>
              <a:buChar char="•"/>
            </a:pPr>
            <a:r>
              <a:rPr lang="zh-CN" altLang="en-US" dirty="0" smtClean="0"/>
              <a:t>一个</a:t>
            </a:r>
            <a:r>
              <a:rPr lang="en-US" altLang="zh-CN" dirty="0" err="1" smtClean="0"/>
              <a:t>storeFile</a:t>
            </a:r>
            <a:r>
              <a:rPr lang="zh-CN" altLang="en-US" dirty="0" smtClean="0"/>
              <a:t>代表一个</a:t>
            </a:r>
            <a:r>
              <a:rPr lang="en-US" altLang="zh-CN" dirty="0" smtClean="0"/>
              <a:t>CF</a:t>
            </a:r>
          </a:p>
          <a:p>
            <a:pPr marL="285750" indent="-285750">
              <a:buFont typeface="Arial" pitchFamily="34" charset="0"/>
              <a:buChar char="•"/>
            </a:pPr>
            <a:r>
              <a:rPr lang="zh-CN" altLang="en-US" dirty="0" smtClean="0"/>
              <a:t>一个</a:t>
            </a:r>
            <a:r>
              <a:rPr lang="en-US" altLang="zh-CN" dirty="0" err="1" smtClean="0"/>
              <a:t>storeFile</a:t>
            </a:r>
            <a:r>
              <a:rPr lang="zh-CN" altLang="en-US" dirty="0" smtClean="0"/>
              <a:t>对应一个</a:t>
            </a:r>
            <a:r>
              <a:rPr lang="en-US" altLang="zh-CN" dirty="0" err="1" smtClean="0"/>
              <a:t>Hfile</a:t>
            </a:r>
            <a:endParaRPr lang="en-US" altLang="zh-CN" dirty="0" smtClean="0"/>
          </a:p>
          <a:p>
            <a:pPr marL="285750" indent="-285750">
              <a:buFont typeface="Arial" pitchFamily="34" charset="0"/>
              <a:buChar char="•"/>
            </a:pPr>
            <a:r>
              <a:rPr lang="en-US" altLang="zh-CN" dirty="0" err="1" smtClean="0"/>
              <a:t>HFile</a:t>
            </a:r>
            <a:r>
              <a:rPr lang="zh-CN" altLang="en-US" dirty="0" smtClean="0"/>
              <a:t>和</a:t>
            </a:r>
            <a:r>
              <a:rPr lang="en-US" altLang="zh-CN" dirty="0" smtClean="0"/>
              <a:t>WAL</a:t>
            </a:r>
            <a:r>
              <a:rPr lang="zh-CN" altLang="en-US" dirty="0" smtClean="0"/>
              <a:t>存储在</a:t>
            </a:r>
            <a:r>
              <a:rPr lang="en-US" altLang="zh-CN" dirty="0" smtClean="0"/>
              <a:t>HDFS</a:t>
            </a:r>
            <a:r>
              <a:rPr lang="zh-CN" altLang="en-US" dirty="0" smtClean="0"/>
              <a:t>中的文件</a:t>
            </a:r>
            <a:endParaRPr lang="en-US" altLang="zh-CN" dirty="0" smtClean="0"/>
          </a:p>
        </p:txBody>
      </p:sp>
    </p:spTree>
    <p:extLst>
      <p:ext uri="{BB962C8B-B14F-4D97-AF65-F5344CB8AC3E}">
        <p14:creationId xmlns="" xmlns:p14="http://schemas.microsoft.com/office/powerpoint/2010/main" val="1049928241"/>
      </p:ext>
    </p:extLst>
  </p:cSld>
  <p:clrMapOvr>
    <a:masterClrMapping/>
  </p:clrMapOvr>
  <mc:AlternateContent xmlns:mc="http://schemas.openxmlformats.org/markup-compatibility/2006">
    <mc:Choice xmlns="" xmlns:p14="http://schemas.microsoft.com/office/powerpoint/2010/main" Requires="p14">
      <p:transition spd="slow" p14:dur="900" advClick="0" advTm="0">
        <p14:warp dir="in"/>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5"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368333" y="324394"/>
            <a:ext cx="1650822" cy="410514"/>
          </a:xfrm>
          <a:prstGeom prst="rect">
            <a:avLst/>
          </a:prstGeom>
        </p:spPr>
      </p:pic>
      <p:graphicFrame>
        <p:nvGraphicFramePr>
          <p:cNvPr id="19" name="图示 18"/>
          <p:cNvGraphicFramePr/>
          <p:nvPr/>
        </p:nvGraphicFramePr>
        <p:xfrm>
          <a:off x="122243" y="2204864"/>
          <a:ext cx="11880000" cy="42484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7" name="TextBox 16"/>
          <p:cNvSpPr txBox="1"/>
          <p:nvPr/>
        </p:nvSpPr>
        <p:spPr>
          <a:xfrm>
            <a:off x="696987" y="1556792"/>
            <a:ext cx="2880853" cy="369332"/>
          </a:xfrm>
          <a:prstGeom prst="rect">
            <a:avLst/>
          </a:prstGeom>
          <a:noFill/>
        </p:spPr>
        <p:txBody>
          <a:bodyPr wrap="none" rtlCol="0">
            <a:spAutoFit/>
          </a:bodyPr>
          <a:lstStyle/>
          <a:p>
            <a:r>
              <a:rPr lang="en-US" altLang="zh-CN" dirty="0" smtClean="0"/>
              <a:t>HDFS</a:t>
            </a:r>
            <a:r>
              <a:rPr lang="zh-CN" altLang="en-US" dirty="0" smtClean="0"/>
              <a:t>中</a:t>
            </a:r>
            <a:r>
              <a:rPr lang="en-US" altLang="zh-CN" dirty="0" err="1" smtClean="0"/>
              <a:t>HBase</a:t>
            </a:r>
            <a:r>
              <a:rPr lang="zh-CN" altLang="en-US" dirty="0" smtClean="0"/>
              <a:t>的目录结构：</a:t>
            </a:r>
            <a:endParaRPr lang="zh-CN" altLang="en-US" dirty="0"/>
          </a:p>
        </p:txBody>
      </p:sp>
    </p:spTree>
    <p:extLst>
      <p:ext uri="{BB962C8B-B14F-4D97-AF65-F5344CB8AC3E}">
        <p14:creationId xmlns="" xmlns:p14="http://schemas.microsoft.com/office/powerpoint/2010/main" val="1049928241"/>
      </p:ext>
    </p:extLst>
  </p:cSld>
  <p:clrMapOvr>
    <a:masterClrMapping/>
  </p:clrMapOvr>
  <mc:AlternateContent xmlns:mc="http://schemas.openxmlformats.org/markup-compatibility/2006">
    <mc:Choice xmlns="" xmlns:p14="http://schemas.microsoft.com/office/powerpoint/2010/main" Requires="p14">
      <p:transition spd="slow" p14:dur="900" advClick="0" advTm="0">
        <p14:warp dir="in"/>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2"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3"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0368333" y="324394"/>
            <a:ext cx="1650822" cy="410514"/>
          </a:xfrm>
          <a:prstGeom prst="rect">
            <a:avLst/>
          </a:prstGeom>
        </p:spPr>
      </p:pic>
      <p:sp>
        <p:nvSpPr>
          <p:cNvPr id="21" name="TextBox 20"/>
          <p:cNvSpPr txBox="1"/>
          <p:nvPr/>
        </p:nvSpPr>
        <p:spPr>
          <a:xfrm>
            <a:off x="624979" y="1340768"/>
            <a:ext cx="11348107" cy="369332"/>
          </a:xfrm>
          <a:prstGeom prst="rect">
            <a:avLst/>
          </a:prstGeom>
          <a:noFill/>
        </p:spPr>
        <p:txBody>
          <a:bodyPr wrap="none" rtlCol="0">
            <a:spAutoFit/>
          </a:bodyPr>
          <a:lstStyle/>
          <a:p>
            <a:r>
              <a:rPr lang="en-US" altLang="zh-CN" dirty="0" smtClean="0"/>
              <a:t>.META.</a:t>
            </a:r>
            <a:r>
              <a:rPr lang="zh-CN" altLang="en-US" dirty="0" smtClean="0"/>
              <a:t>表：</a:t>
            </a:r>
            <a:r>
              <a:rPr lang="en-US" altLang="zh-CN" dirty="0" err="1" smtClean="0"/>
              <a:t>Hbase</a:t>
            </a:r>
            <a:r>
              <a:rPr lang="en-US" altLang="zh-CN" dirty="0" smtClean="0"/>
              <a:t> </a:t>
            </a:r>
            <a:r>
              <a:rPr lang="zh-CN" altLang="en-US" dirty="0" smtClean="0"/>
              <a:t>内</a:t>
            </a:r>
            <a:r>
              <a:rPr lang="zh-CN" altLang="en-US" dirty="0" smtClean="0"/>
              <a:t>部系统表，用于存储</a:t>
            </a:r>
            <a:r>
              <a:rPr lang="en-US" altLang="zh-CN" dirty="0" smtClean="0"/>
              <a:t>Region</a:t>
            </a:r>
            <a:r>
              <a:rPr lang="zh-CN" altLang="en-US" dirty="0" smtClean="0"/>
              <a:t>分</a:t>
            </a:r>
            <a:r>
              <a:rPr lang="zh-CN" altLang="en-US" dirty="0" smtClean="0"/>
              <a:t>布情况和详细信息。存储结构和操作方法与普通表没有差异。</a:t>
            </a:r>
            <a:endParaRPr lang="zh-CN" altLang="en-US" dirty="0"/>
          </a:p>
        </p:txBody>
      </p:sp>
      <p:graphicFrame>
        <p:nvGraphicFramePr>
          <p:cNvPr id="22" name="表格 21"/>
          <p:cNvGraphicFramePr>
            <a:graphicFrameLocks noGrp="1"/>
          </p:cNvGraphicFramePr>
          <p:nvPr/>
        </p:nvGraphicFramePr>
        <p:xfrm>
          <a:off x="1057027" y="2060848"/>
          <a:ext cx="10153130" cy="4392489"/>
        </p:xfrm>
        <a:graphic>
          <a:graphicData uri="http://schemas.openxmlformats.org/drawingml/2006/table">
            <a:tbl>
              <a:tblPr firstRow="1" bandRow="1">
                <a:tableStyleId>{5C22544A-7EE6-4342-B048-85BDC9FD1C3A}</a:tableStyleId>
              </a:tblPr>
              <a:tblGrid>
                <a:gridCol w="2030626"/>
                <a:gridCol w="2030626"/>
                <a:gridCol w="2030626"/>
                <a:gridCol w="2030626"/>
                <a:gridCol w="2030626"/>
              </a:tblGrid>
              <a:tr h="1325575">
                <a:tc rowSpan="2">
                  <a:txBody>
                    <a:bodyPr/>
                    <a:lstStyle/>
                    <a:p>
                      <a:pPr algn="ctr"/>
                      <a:r>
                        <a:rPr lang="en-US" altLang="zh-CN" dirty="0" err="1" smtClean="0"/>
                        <a:t>RowKey</a:t>
                      </a:r>
                      <a:endParaRPr lang="zh-CN" altLang="en-US" dirty="0"/>
                    </a:p>
                  </a:txBody>
                  <a:tcPr anchor="ctr"/>
                </a:tc>
                <a:tc gridSpan="3">
                  <a:txBody>
                    <a:bodyPr/>
                    <a:lstStyle/>
                    <a:p>
                      <a:pPr algn="ctr"/>
                      <a:r>
                        <a:rPr lang="en-US" altLang="zh-CN" dirty="0" smtClean="0"/>
                        <a:t>info</a:t>
                      </a:r>
                      <a:endParaRPr lang="zh-CN" altLang="en-US" dirty="0"/>
                    </a:p>
                  </a:txBody>
                  <a:tcPr anchor="ctr"/>
                </a:tc>
                <a:tc hMerge="1">
                  <a:txBody>
                    <a:bodyPr/>
                    <a:lstStyle/>
                    <a:p>
                      <a:endParaRPr lang="zh-CN" altLang="en-US"/>
                    </a:p>
                  </a:txBody>
                  <a:tcPr/>
                </a:tc>
                <a:tc hMerge="1">
                  <a:txBody>
                    <a:bodyPr/>
                    <a:lstStyle/>
                    <a:p>
                      <a:endParaRPr lang="zh-CN" altLang="en-US" dirty="0"/>
                    </a:p>
                  </a:txBody>
                  <a:tcPr/>
                </a:tc>
                <a:tc>
                  <a:txBody>
                    <a:bodyPr/>
                    <a:lstStyle/>
                    <a:p>
                      <a:r>
                        <a:rPr lang="en-US" altLang="zh-CN" dirty="0" smtClean="0"/>
                        <a:t>historian</a:t>
                      </a:r>
                      <a:endParaRPr lang="zh-CN" altLang="en-US" dirty="0"/>
                    </a:p>
                  </a:txBody>
                  <a:tcPr/>
                </a:tc>
              </a:tr>
              <a:tr h="1325575">
                <a:tc vMerge="1">
                  <a:txBody>
                    <a:bodyPr/>
                    <a:lstStyle/>
                    <a:p>
                      <a:endParaRPr lang="zh-CN" altLang="en-US" dirty="0"/>
                    </a:p>
                  </a:txBody>
                  <a:tcPr/>
                </a:tc>
                <a:tc>
                  <a:txBody>
                    <a:bodyPr/>
                    <a:lstStyle/>
                    <a:p>
                      <a:r>
                        <a:rPr lang="en-US" altLang="zh-CN" dirty="0" err="1" smtClean="0"/>
                        <a:t>regionInfo</a:t>
                      </a:r>
                      <a:endParaRPr lang="zh-CN" altLang="en-US" dirty="0"/>
                    </a:p>
                  </a:txBody>
                  <a:tcPr/>
                </a:tc>
                <a:tc>
                  <a:txBody>
                    <a:bodyPr/>
                    <a:lstStyle/>
                    <a:p>
                      <a:r>
                        <a:rPr lang="en-US" altLang="zh-CN" dirty="0" smtClean="0"/>
                        <a:t>server</a:t>
                      </a:r>
                      <a:endParaRPr lang="zh-CN" altLang="en-US" dirty="0"/>
                    </a:p>
                  </a:txBody>
                  <a:tcPr/>
                </a:tc>
                <a:tc>
                  <a:txBody>
                    <a:bodyPr/>
                    <a:lstStyle/>
                    <a:p>
                      <a:r>
                        <a:rPr lang="en-US" altLang="zh-CN" dirty="0" err="1" smtClean="0"/>
                        <a:t>serverstartCode</a:t>
                      </a:r>
                      <a:endParaRPr lang="zh-CN" altLang="en-US" dirty="0"/>
                    </a:p>
                  </a:txBody>
                  <a:tcPr/>
                </a:tc>
                <a:tc>
                  <a:txBody>
                    <a:bodyPr/>
                    <a:lstStyle/>
                    <a:p>
                      <a:endParaRPr lang="zh-CN" altLang="en-US" dirty="0"/>
                    </a:p>
                  </a:txBody>
                  <a:tcPr/>
                </a:tc>
              </a:tr>
              <a:tr h="1741339">
                <a:tc>
                  <a:txBody>
                    <a:bodyPr/>
                    <a:lstStyle/>
                    <a:p>
                      <a:r>
                        <a:rPr lang="en-US" altLang="zh-CN" dirty="0" err="1" smtClean="0"/>
                        <a:t>TableName,StartKey,TimeStamp.ENCoded</a:t>
                      </a:r>
                      <a:endParaRPr lang="zh-CN" altLang="en-US" dirty="0"/>
                    </a:p>
                  </a:txBody>
                  <a:tcPr/>
                </a:tc>
                <a:tc>
                  <a:txBody>
                    <a:bodyPr/>
                    <a:lstStyle/>
                    <a:p>
                      <a:r>
                        <a:rPr lang="en-US" altLang="zh-CN" dirty="0" smtClean="0"/>
                        <a:t>Name</a:t>
                      </a:r>
                    </a:p>
                    <a:p>
                      <a:r>
                        <a:rPr lang="en-US" altLang="zh-CN" dirty="0" err="1" smtClean="0"/>
                        <a:t>StartKey</a:t>
                      </a:r>
                      <a:endParaRPr lang="en-US" altLang="zh-CN" dirty="0" smtClean="0"/>
                    </a:p>
                    <a:p>
                      <a:r>
                        <a:rPr lang="en-US" altLang="zh-CN" dirty="0" err="1" smtClean="0"/>
                        <a:t>EndKey</a:t>
                      </a:r>
                      <a:endParaRPr lang="en-US" altLang="zh-CN" dirty="0" smtClean="0"/>
                    </a:p>
                    <a:p>
                      <a:r>
                        <a:rPr lang="en-US" altLang="zh-CN" dirty="0" smtClean="0"/>
                        <a:t>Table</a:t>
                      </a:r>
                      <a:r>
                        <a:rPr lang="zh-CN" altLang="en-US" dirty="0" smtClean="0"/>
                        <a:t>｛</a:t>
                      </a:r>
                      <a:r>
                        <a:rPr lang="en-US" altLang="zh-CN" dirty="0" smtClean="0"/>
                        <a:t>Families</a:t>
                      </a:r>
                      <a:r>
                        <a:rPr lang="zh-CN" altLang="en-US" dirty="0" smtClean="0"/>
                        <a:t>｛</a:t>
                      </a:r>
                      <a:endParaRPr lang="en-US" altLang="zh-CN" dirty="0" smtClean="0"/>
                    </a:p>
                    <a:p>
                      <a:r>
                        <a:rPr lang="en-US" altLang="zh-CN" dirty="0" err="1" smtClean="0"/>
                        <a:t>Name,BloomFilter,TTl,Compression</a:t>
                      </a:r>
                      <a:r>
                        <a:rPr lang="en-US" altLang="zh-CN" dirty="0" smtClean="0"/>
                        <a:t>…….</a:t>
                      </a:r>
                    </a:p>
                  </a:txBody>
                  <a:tcPr/>
                </a:tc>
                <a:tc>
                  <a:txBody>
                    <a:bodyPr/>
                    <a:lstStyle/>
                    <a:p>
                      <a:r>
                        <a:rPr lang="en-US" altLang="zh-CN" dirty="0" err="1" smtClean="0"/>
                        <a:t>Ip:port</a:t>
                      </a:r>
                      <a:endParaRPr lang="zh-CN" altLang="en-US" dirty="0"/>
                    </a:p>
                  </a:txBody>
                  <a:tcPr/>
                </a:tc>
                <a:tc>
                  <a:txBody>
                    <a:bodyPr/>
                    <a:lstStyle/>
                    <a:p>
                      <a:r>
                        <a:rPr lang="en-US" altLang="zh-CN" dirty="0" err="1" smtClean="0"/>
                        <a:t>RegionServer</a:t>
                      </a:r>
                      <a:r>
                        <a:rPr lang="zh-CN" altLang="en-US" dirty="0" smtClean="0"/>
                        <a:t>托管该</a:t>
                      </a:r>
                      <a:r>
                        <a:rPr lang="en-US" altLang="zh-CN" dirty="0" smtClean="0"/>
                        <a:t>Region</a:t>
                      </a:r>
                      <a:r>
                        <a:rPr lang="zh-CN" altLang="en-US" dirty="0" smtClean="0"/>
                        <a:t>的时间</a:t>
                      </a:r>
                      <a:endParaRPr lang="zh-CN" altLang="en-US" dirty="0"/>
                    </a:p>
                  </a:txBody>
                  <a:tcPr/>
                </a:tc>
                <a:tc>
                  <a:txBody>
                    <a:bodyPr/>
                    <a:lstStyle/>
                    <a:p>
                      <a:r>
                        <a:rPr lang="en-US" altLang="zh-CN" dirty="0" smtClean="0"/>
                        <a:t>Region</a:t>
                      </a:r>
                      <a:r>
                        <a:rPr lang="zh-CN" altLang="en-US" dirty="0" smtClean="0"/>
                        <a:t>操作历史（</a:t>
                      </a:r>
                      <a:r>
                        <a:rPr lang="en-US" altLang="zh-CN" dirty="0" smtClean="0"/>
                        <a:t>compact</a:t>
                      </a:r>
                      <a:r>
                        <a:rPr lang="zh-CN" altLang="en-US" dirty="0" smtClean="0"/>
                        <a:t>等）（备用）</a:t>
                      </a:r>
                      <a:endParaRPr lang="zh-CN" altLang="en-US" dirty="0"/>
                    </a:p>
                  </a:txBody>
                  <a:tcPr/>
                </a:tc>
              </a:tr>
            </a:tbl>
          </a:graphicData>
        </a:graphic>
      </p:graphicFrame>
    </p:spTree>
    <p:extLst>
      <p:ext uri="{BB962C8B-B14F-4D97-AF65-F5344CB8AC3E}">
        <p14:creationId xmlns="" xmlns:p14="http://schemas.microsoft.com/office/powerpoint/2010/main" val="1049928241"/>
      </p:ext>
    </p:extLst>
  </p:cSld>
  <p:clrMapOvr>
    <a:masterClrMapping/>
  </p:clrMapOvr>
  <mc:AlternateContent xmlns:mc="http://schemas.openxmlformats.org/markup-compatibility/2006">
    <mc:Choice xmlns="" xmlns:p14="http://schemas.microsoft.com/office/powerpoint/2010/main" Requires="p14">
      <p:transition spd="slow" p14:dur="900" advClick="0" advTm="0">
        <p14:warp dir="in"/>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279f886d91965d3ffffa23f853ac6f55391e328f"/>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1839</TotalTime>
  <Words>2686</Words>
  <Application>Microsoft Office PowerPoint</Application>
  <PresentationFormat>自定义</PresentationFormat>
  <Paragraphs>379</Paragraphs>
  <Slides>23</Slides>
  <Notes>22</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第一PPT，www.1ppt.com</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vector>
  </TitlesOfParts>
  <Company>http://www.deepbbs.org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动态手势</dc:title>
  <dc:creator>第一PPT模板网：www.1ppt.com</dc:creator>
  <cp:keywords>第一PPT模板网：www.1ppt.com</cp:keywords>
  <cp:lastModifiedBy>Administrator</cp:lastModifiedBy>
  <cp:revision>240</cp:revision>
  <dcterms:created xsi:type="dcterms:W3CDTF">2015-10-14T02:42:14Z</dcterms:created>
  <dcterms:modified xsi:type="dcterms:W3CDTF">2017-10-22T10:07:43Z</dcterms:modified>
</cp:coreProperties>
</file>