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9" r:id="rId2"/>
    <p:sldId id="333" r:id="rId3"/>
    <p:sldId id="256" r:id="rId4"/>
    <p:sldId id="334" r:id="rId5"/>
    <p:sldId id="302" r:id="rId6"/>
    <p:sldId id="339" r:id="rId7"/>
    <p:sldId id="340" r:id="rId8"/>
    <p:sldId id="335" r:id="rId9"/>
    <p:sldId id="313" r:id="rId10"/>
    <p:sldId id="336" r:id="rId11"/>
    <p:sldId id="329" r:id="rId12"/>
    <p:sldId id="337" r:id="rId13"/>
    <p:sldId id="338" r:id="rId14"/>
    <p:sldId id="295" r:id="rId15"/>
  </p:sldIdLst>
  <p:sldSz cx="12195175"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76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90" autoAdjust="0"/>
    <p:restoredTop sz="73272" autoAdjust="0"/>
  </p:normalViewPr>
  <p:slideViewPr>
    <p:cSldViewPr showGuides="1">
      <p:cViewPr varScale="1">
        <p:scale>
          <a:sx n="85" d="100"/>
          <a:sy n="85" d="100"/>
        </p:scale>
        <p:origin x="1686" y="84"/>
      </p:cViewPr>
      <p:guideLst>
        <p:guide orient="horz"/>
        <p:guide pos="7681"/>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比例</c:v>
                </c:pt>
              </c:strCache>
            </c:strRef>
          </c:tx>
          <c:explosion val="4"/>
          <c:dPt>
            <c:idx val="0"/>
            <c:bubble3D val="0"/>
            <c:spPr>
              <a:solidFill>
                <a:schemeClr val="accent2"/>
              </a:solidFill>
              <a:ln>
                <a:noFill/>
              </a:ln>
              <a:effectLst>
                <a:outerShdw blurRad="317500" algn="ctr" rotWithShape="0">
                  <a:prstClr val="black">
                    <a:alpha val="25000"/>
                  </a:prstClr>
                </a:outerShdw>
              </a:effectLst>
            </c:spPr>
          </c:dPt>
          <c:dPt>
            <c:idx val="1"/>
            <c:bubble3D val="0"/>
            <c:spPr>
              <a:solidFill>
                <a:schemeClr val="accent4"/>
              </a:solidFill>
              <a:ln>
                <a:noFill/>
              </a:ln>
              <a:effectLst>
                <a:outerShdw blurRad="317500" algn="ctr" rotWithShape="0">
                  <a:prstClr val="black">
                    <a:alpha val="25000"/>
                  </a:prstClr>
                </a:outerShdw>
              </a:effectLst>
            </c:spPr>
          </c:dPt>
          <c:dPt>
            <c:idx val="2"/>
            <c:bubble3D val="0"/>
            <c:spPr>
              <a:solidFill>
                <a:schemeClr val="accent6"/>
              </a:solidFill>
              <a:ln>
                <a:noFill/>
              </a:ln>
              <a:effectLst>
                <a:outerShdw blurRad="317500" algn="ctr" rotWithShape="0">
                  <a:prstClr val="black">
                    <a:alpha val="25000"/>
                  </a:prstClr>
                </a:outerShdw>
              </a:effectLst>
            </c:spPr>
          </c:dPt>
          <c:dPt>
            <c:idx val="3"/>
            <c:bubble3D val="0"/>
            <c:spPr>
              <a:solidFill>
                <a:schemeClr val="accent2">
                  <a:lumMod val="60000"/>
                </a:schemeClr>
              </a:solidFill>
              <a:ln>
                <a:noFill/>
              </a:ln>
              <a:effectLst>
                <a:outerShdw blurRad="317500" algn="ctr" rotWithShape="0">
                  <a:prstClr val="black">
                    <a:alpha val="25000"/>
                  </a:prstClr>
                </a:outerShdw>
              </a:effectLst>
            </c:spPr>
          </c:dPt>
          <c:dPt>
            <c:idx val="4"/>
            <c:bubble3D val="0"/>
            <c:spPr>
              <a:solidFill>
                <a:schemeClr val="accent4">
                  <a:lumMod val="60000"/>
                </a:schemeClr>
              </a:solidFill>
              <a:ln>
                <a:noFill/>
              </a:ln>
              <a:effectLst>
                <a:outerShdw blurRad="317500" algn="ctr" rotWithShape="0">
                  <a:prstClr val="black">
                    <a:alpha val="25000"/>
                  </a:prstClr>
                </a:outerShdw>
              </a:effectLst>
            </c:spPr>
          </c:dPt>
          <c:dLbls>
            <c:dLbl>
              <c:idx val="0"/>
              <c:layout>
                <c:manualLayout>
                  <c:x val="-0.107502048480309"/>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486B6C73-4517-4DA5-AAFE-4ED7BB8377F4}"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066945557145826E-2"/>
                    </c:manualLayout>
                  </c15:layout>
                  <c15:dlblFieldTable/>
                  <c15:showDataLabelsRange val="0"/>
                </c:ext>
              </c:extLst>
            </c:dLbl>
            <c:dLbl>
              <c:idx val="1"/>
              <c:layout>
                <c:manualLayout>
                  <c:x val="-0.16936352711051536"/>
                  <c:y val="-9.9796859793941942E-2"/>
                </c:manualLayout>
              </c:layout>
              <c:tx>
                <c:rich>
                  <a:bodyPr/>
                  <a:lstStyle/>
                  <a:p>
                    <a:fld id="{A39C6C29-3DC0-46DE-9576-A130E3F10897}"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2"/>
              <c:layout>
                <c:manualLayout>
                  <c:x val="-8.7786384597805939E-3"/>
                  <c:y val="-0.23795233156498496"/>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5B528DAB-8A1C-47A7-9E24-11B642C97795}"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9.491538639239494E-2"/>
                      <c:h val="6.3677361152591525E-2"/>
                    </c:manualLayout>
                  </c15:layout>
                  <c15:dlblFieldTable/>
                  <c15:showDataLabelsRange val="0"/>
                </c:ext>
              </c:extLst>
            </c:dLbl>
            <c:dLbl>
              <c:idx val="3"/>
              <c:layout>
                <c:manualLayout>
                  <c:x val="0.13401160254823069"/>
                  <c:y val="-6.6854372606553983E-2"/>
                </c:manualLayout>
              </c:layout>
              <c:tx>
                <c:rich>
                  <a:bodyPr/>
                  <a:lstStyle/>
                  <a:p>
                    <a:fld id="{01EACE59-624C-49CB-AAD0-D26F29C4C60C}" type="CATEGORYNAME">
                      <a:rPr lang="zh-CN" altLang="en-US" smtClean="0"/>
                      <a:pPr/>
                      <a:t>[类别名称]</a:t>
                    </a:fld>
                    <a:endParaRPr lang="zh-CN" altLang="en-US"/>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Lst>
            </c:dLbl>
            <c:dLbl>
              <c:idx val="4"/>
              <c:layout>
                <c:manualLayout>
                  <c:x val="9.4763729034614511E-2"/>
                  <c:y val="0.18053401929370108"/>
                </c:manualLayout>
              </c:layout>
              <c:tx>
                <c:rich>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fld id="{6A78ED87-67AA-4331-8FF2-3B62EB884D17}" type="CATEGORYNAME">
                      <a:rPr lang="zh-CN" altLang="en-US"/>
                      <a:pPr>
                        <a:defRPr/>
                      </a:pPr>
                      <a:t>[类别名称]</a:t>
                    </a:fld>
                    <a:r>
                      <a:rPr lang="zh-CN" altLang="en-US" baseline="0"/>
                      <a:t>
</a:t>
                    </a:r>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lt1"/>
                      </a:solidFill>
                      <a:latin typeface="+mn-lt"/>
                      <a:ea typeface="+mn-ea"/>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5.2724917746274892E-2"/>
                      <c:h val="6.066945557145826E-2"/>
                    </c:manualLayout>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海量存储</c:v>
                </c:pt>
                <c:pt idx="1">
                  <c:v>列式存储</c:v>
                </c:pt>
                <c:pt idx="2">
                  <c:v>极易扩展</c:v>
                </c:pt>
                <c:pt idx="3">
                  <c:v>高并发</c:v>
                </c:pt>
                <c:pt idx="4">
                  <c:v>稀疏</c:v>
                </c:pt>
              </c:strCache>
            </c:strRef>
          </c:cat>
          <c:val>
            <c:numRef>
              <c:f>Sheet1!$B$2:$B$6</c:f>
              <c:numCache>
                <c:formatCode>General</c:formatCode>
                <c:ptCount val="5"/>
                <c:pt idx="0">
                  <c:v>2</c:v>
                </c:pt>
                <c:pt idx="1">
                  <c:v>2</c:v>
                </c:pt>
                <c:pt idx="2">
                  <c:v>2</c:v>
                </c:pt>
                <c:pt idx="3">
                  <c:v>2</c:v>
                </c:pt>
                <c:pt idx="4">
                  <c:v>2</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86139A-A79B-4645-92A0-09FBA3C9B72F}" type="datetimeFigureOut">
              <a:rPr lang="zh-CN" altLang="en-US" smtClean="0"/>
              <a:t>2017-10-19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906AC1-A2C3-49E6-95F4-01B67F45C1C1}" type="slidenum">
              <a:rPr lang="zh-CN" altLang="en-US" smtClean="0"/>
              <a:t>‹#›</a:t>
            </a:fld>
            <a:endParaRPr lang="zh-CN" altLang="en-US"/>
          </a:p>
        </p:txBody>
      </p:sp>
    </p:spTree>
    <p:extLst>
      <p:ext uri="{BB962C8B-B14F-4D97-AF65-F5344CB8AC3E}">
        <p14:creationId xmlns:p14="http://schemas.microsoft.com/office/powerpoint/2010/main" val="428203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t>1</a:t>
            </a:fld>
            <a:endParaRPr lang="zh-CN" altLang="en-US"/>
          </a:p>
        </p:txBody>
      </p:sp>
    </p:spTree>
    <p:extLst>
      <p:ext uri="{BB962C8B-B14F-4D97-AF65-F5344CB8AC3E}">
        <p14:creationId xmlns:p14="http://schemas.microsoft.com/office/powerpoint/2010/main" val="4025368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展示</a:t>
            </a:r>
            <a:r>
              <a:rPr lang="en-US" altLang="zh-CN" dirty="0" smtClean="0"/>
              <a:t>Java</a:t>
            </a:r>
            <a:r>
              <a:rPr lang="en-US" altLang="zh-CN" baseline="0" dirty="0" smtClean="0"/>
              <a:t> API </a:t>
            </a:r>
            <a:r>
              <a:rPr lang="zh-CN" altLang="en-US" baseline="0" dirty="0" smtClean="0"/>
              <a:t>例子。</a:t>
            </a:r>
            <a:endParaRPr lang="zh-CN" altLang="en-US"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t>11</a:t>
            </a:fld>
            <a:endParaRPr lang="zh-CN" altLang="en-US"/>
          </a:p>
        </p:txBody>
      </p:sp>
    </p:spTree>
    <p:extLst>
      <p:ext uri="{BB962C8B-B14F-4D97-AF65-F5344CB8AC3E}">
        <p14:creationId xmlns:p14="http://schemas.microsoft.com/office/powerpoint/2010/main" val="1770292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12</a:t>
            </a:fld>
            <a:endParaRPr lang="zh-CN" altLang="en-US"/>
          </a:p>
        </p:txBody>
      </p:sp>
    </p:spTree>
    <p:extLst>
      <p:ext uri="{BB962C8B-B14F-4D97-AF65-F5344CB8AC3E}">
        <p14:creationId xmlns:p14="http://schemas.microsoft.com/office/powerpoint/2010/main" val="3852124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13</a:t>
            </a:fld>
            <a:endParaRPr lang="zh-CN" altLang="en-US"/>
          </a:p>
        </p:txBody>
      </p:sp>
    </p:spTree>
    <p:extLst>
      <p:ext uri="{BB962C8B-B14F-4D97-AF65-F5344CB8AC3E}">
        <p14:creationId xmlns:p14="http://schemas.microsoft.com/office/powerpoint/2010/main" val="296666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t>14</a:t>
            </a:fld>
            <a:endParaRPr lang="zh-CN" altLang="en-US"/>
          </a:p>
        </p:txBody>
      </p:sp>
    </p:spTree>
    <p:extLst>
      <p:ext uri="{BB962C8B-B14F-4D97-AF65-F5344CB8AC3E}">
        <p14:creationId xmlns:p14="http://schemas.microsoft.com/office/powerpoint/2010/main" val="2081235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7E9AD36-4E38-48AE-9B2C-3ABFEA0CB5B0}" type="slidenum">
              <a:rPr lang="zh-CN" altLang="en-US" smtClean="0"/>
              <a:t>2</a:t>
            </a:fld>
            <a:endParaRPr lang="zh-CN" altLang="en-US"/>
          </a:p>
        </p:txBody>
      </p:sp>
    </p:spTree>
    <p:extLst>
      <p:ext uri="{BB962C8B-B14F-4D97-AF65-F5344CB8AC3E}">
        <p14:creationId xmlns:p14="http://schemas.microsoft.com/office/powerpoint/2010/main" val="1477439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906AC1-A2C3-49E6-95F4-01B67F45C1C1}" type="slidenum">
              <a:rPr lang="zh-CN" altLang="en-US" smtClean="0"/>
              <a:t>3</a:t>
            </a:fld>
            <a:endParaRPr lang="zh-CN" altLang="en-US"/>
          </a:p>
        </p:txBody>
      </p:sp>
    </p:spTree>
    <p:extLst>
      <p:ext uri="{BB962C8B-B14F-4D97-AF65-F5344CB8AC3E}">
        <p14:creationId xmlns:p14="http://schemas.microsoft.com/office/powerpoint/2010/main" val="346673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海量存储：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适合存储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级别的海量数据，在</a:t>
            </a:r>
            <a:r>
              <a:rPr lang="en-US" altLang="zh-CN" sz="1200" b="0" i="0" kern="1200" dirty="0" smtClean="0">
                <a:solidFill>
                  <a:schemeClr val="tx1"/>
                </a:solidFill>
                <a:effectLst/>
                <a:latin typeface="+mn-lt"/>
                <a:ea typeface="+mn-ea"/>
                <a:cs typeface="+mn-cs"/>
              </a:rPr>
              <a:t>PB</a:t>
            </a:r>
            <a:r>
              <a:rPr lang="zh-CN" altLang="en-US" sz="1200" b="0" i="0" kern="1200" dirty="0" smtClean="0">
                <a:solidFill>
                  <a:schemeClr val="tx1"/>
                </a:solidFill>
                <a:effectLst/>
                <a:latin typeface="+mn-lt"/>
                <a:ea typeface="+mn-ea"/>
                <a:cs typeface="+mn-cs"/>
              </a:rPr>
              <a:t>级别的数据以及采用廉价</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存储的情况下，能在几十到百毫秒内返回数据。这与</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的极易扩展性息息相关。正式因为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良好的扩展性，才为海量数据的存储提供了便利。</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列式存储</a:t>
            </a:r>
            <a:r>
              <a:rPr lang="zh-CN" altLang="en-US" sz="1200" b="0" i="0" kern="1200" dirty="0" smtClean="0">
                <a:solidFill>
                  <a:schemeClr val="tx1"/>
                </a:solidFill>
                <a:effectLst/>
                <a:latin typeface="+mn-lt"/>
                <a:ea typeface="+mn-ea"/>
                <a:cs typeface="+mn-cs"/>
              </a:rPr>
              <a:t>：面向列族的存储和权限控制，列族独立检索。</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极易扩展：</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的扩展性主要体现在两个方面，一个是基于上层处理能力（</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）的扩展，一个是基于存储的扩展（</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高并发</a:t>
            </a:r>
            <a:r>
              <a:rPr lang="zh-CN" altLang="en-US" sz="1200" b="0" i="0" kern="1200" dirty="0" smtClean="0">
                <a:solidFill>
                  <a:schemeClr val="tx1"/>
                </a:solidFill>
                <a:effectLst/>
                <a:latin typeface="+mn-lt"/>
                <a:ea typeface="+mn-ea"/>
                <a:cs typeface="+mn-cs"/>
              </a:rPr>
              <a:t>：并发情况下廉价</a:t>
            </a:r>
            <a:r>
              <a:rPr lang="zh-CN" altLang="en-US" sz="1200" b="0" i="0" kern="1200" dirty="0" smtClean="0">
                <a:solidFill>
                  <a:schemeClr val="tx1"/>
                </a:solidFill>
                <a:effectLst/>
                <a:latin typeface="+mn-lt"/>
                <a:ea typeface="+mn-ea"/>
                <a:cs typeface="+mn-cs"/>
              </a:rPr>
              <a:t>机器的</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延时并未显著提高。</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稀疏</a:t>
            </a:r>
            <a:r>
              <a:rPr lang="zh-CN" altLang="en-US" sz="1200" b="0" i="0" kern="1200" baseline="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稀疏主要是针对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列的灵活性，在列族中，你可以指定任意多的列，在列数据为空的情况下，是不会占用存储空间的。</a:t>
            </a:r>
            <a:endParaRPr lang="zh-CN" altLang="en-US" dirty="0"/>
          </a:p>
        </p:txBody>
      </p:sp>
      <p:sp>
        <p:nvSpPr>
          <p:cNvPr id="4" name="灯片编号占位符 3"/>
          <p:cNvSpPr>
            <a:spLocks noGrp="1"/>
          </p:cNvSpPr>
          <p:nvPr>
            <p:ph type="sldNum" sz="quarter" idx="10"/>
          </p:nvPr>
        </p:nvSpPr>
        <p:spPr/>
        <p:txBody>
          <a:bodyPr/>
          <a:lstStyle/>
          <a:p>
            <a:fld id="{DA906AC1-A2C3-49E6-95F4-01B67F45C1C1}" type="slidenum">
              <a:rPr lang="zh-CN" altLang="en-US" smtClean="0"/>
              <a:t>4</a:t>
            </a:fld>
            <a:endParaRPr lang="zh-CN" altLang="en-US"/>
          </a:p>
        </p:txBody>
      </p:sp>
    </p:spTree>
    <p:extLst>
      <p:ext uri="{BB962C8B-B14F-4D97-AF65-F5344CB8AC3E}">
        <p14:creationId xmlns:p14="http://schemas.microsoft.com/office/powerpoint/2010/main" val="3345140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1.Hbase</a:t>
            </a:r>
            <a:r>
              <a:rPr lang="zh-CN" altLang="en-US" dirty="0" smtClean="0"/>
              <a:t>以表存储数据。</a:t>
            </a:r>
            <a:endParaRPr lang="en-US" altLang="zh-CN" dirty="0" smtClean="0"/>
          </a:p>
          <a:p>
            <a:r>
              <a:rPr lang="en-US" altLang="zh-CN" dirty="0" smtClean="0"/>
              <a:t>2.</a:t>
            </a:r>
            <a:r>
              <a:rPr lang="en-US" altLang="zh-CN" baseline="0" dirty="0" smtClean="0"/>
              <a:t> </a:t>
            </a:r>
            <a:r>
              <a:rPr lang="en-US" altLang="zh-CN" dirty="0" err="1" smtClean="0"/>
              <a:t>Rowkey</a:t>
            </a:r>
            <a:r>
              <a:rPr lang="zh-CN" altLang="en-US" dirty="0" smtClean="0"/>
              <a:t>：</a:t>
            </a:r>
            <a:r>
              <a:rPr lang="en-US" altLang="zh-CN" dirty="0" err="1" smtClean="0"/>
              <a:t>HBase</a:t>
            </a:r>
            <a:r>
              <a:rPr lang="zh-CN" altLang="en-US" dirty="0" smtClean="0"/>
              <a:t>中表的扫描都是基于</a:t>
            </a:r>
            <a:r>
              <a:rPr lang="en-US" altLang="zh-CN" dirty="0" err="1" smtClean="0"/>
              <a:t>Rowkey</a:t>
            </a:r>
            <a:r>
              <a:rPr lang="zh-CN" altLang="en-US" dirty="0" smtClean="0"/>
              <a:t>的，因此</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对</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的性能影响非常大，</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的设计就显得尤为的重要。目前</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的高版本中已支持辅助索引。</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3. CF</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表的创建的时候就必须指定列族。就像关系型数据库创建的时候必须指定具体的列是一样的。</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的列族不是越多越好，官方推荐的是列族最好小于或者等于</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。我们使用的场景一般是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个列族。</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4. </a:t>
            </a:r>
            <a:r>
              <a:rPr lang="en-US" altLang="zh-CN" sz="1200" b="0" i="0" kern="1200" dirty="0" err="1"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：在写入数据的时候，如果用户没有指定对应的</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会自动添加一个</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和服务器时间保持一致。在</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中，相同</a:t>
            </a:r>
            <a:r>
              <a:rPr lang="en-US" altLang="zh-CN" sz="1200" b="0" i="0" kern="1200" dirty="0" err="1" smtClean="0">
                <a:solidFill>
                  <a:schemeClr val="tx1"/>
                </a:solidFill>
                <a:effectLst/>
                <a:latin typeface="+mn-lt"/>
                <a:ea typeface="+mn-ea"/>
                <a:cs typeface="+mn-cs"/>
              </a:rPr>
              <a:t>rowkey</a:t>
            </a:r>
            <a:r>
              <a:rPr lang="zh-CN" altLang="en-US" sz="1200" b="0" i="0" kern="1200" dirty="0" smtClean="0">
                <a:solidFill>
                  <a:schemeClr val="tx1"/>
                </a:solidFill>
                <a:effectLst/>
                <a:latin typeface="+mn-lt"/>
                <a:ea typeface="+mn-ea"/>
                <a:cs typeface="+mn-cs"/>
              </a:rPr>
              <a:t>的数据按照</a:t>
            </a:r>
            <a:r>
              <a:rPr lang="en-US" altLang="zh-CN" sz="1200" b="0" i="0" kern="1200" dirty="0" smtClean="0">
                <a:solidFill>
                  <a:schemeClr val="tx1"/>
                </a:solidFill>
                <a:effectLst/>
                <a:latin typeface="+mn-lt"/>
                <a:ea typeface="+mn-ea"/>
                <a:cs typeface="+mn-cs"/>
              </a:rPr>
              <a:t>timestamp</a:t>
            </a:r>
            <a:r>
              <a:rPr lang="zh-CN" altLang="en-US" sz="1200" b="0" i="0" kern="1200" dirty="0" smtClean="0">
                <a:solidFill>
                  <a:schemeClr val="tx1"/>
                </a:solidFill>
                <a:effectLst/>
                <a:latin typeface="+mn-lt"/>
                <a:ea typeface="+mn-ea"/>
                <a:cs typeface="+mn-cs"/>
              </a:rPr>
              <a:t>倒序排列。默认查询的是最新的版本，用户可同指定</a:t>
            </a:r>
            <a:r>
              <a:rPr lang="en-US" altLang="zh-CN" sz="1200" b="0" i="0" kern="1200" dirty="0" smtClean="0">
                <a:solidFill>
                  <a:schemeClr val="tx1"/>
                </a:solidFill>
                <a:effectLst/>
                <a:latin typeface="+mn-lt"/>
                <a:ea typeface="+mn-ea"/>
                <a:cs typeface="+mn-cs"/>
              </a:rPr>
              <a:t>	timestamp</a:t>
            </a:r>
            <a:r>
              <a:rPr lang="zh-CN" altLang="en-US" sz="1200" b="0" i="0" kern="1200" dirty="0" smtClean="0">
                <a:solidFill>
                  <a:schemeClr val="tx1"/>
                </a:solidFill>
                <a:effectLst/>
                <a:latin typeface="+mn-lt"/>
                <a:ea typeface="+mn-ea"/>
                <a:cs typeface="+mn-cs"/>
              </a:rPr>
              <a:t>的值来读取旧版本的数据。</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t>5</a:t>
            </a:fld>
            <a:endParaRPr lang="zh-CN" altLang="en-US"/>
          </a:p>
        </p:txBody>
      </p:sp>
    </p:spTree>
    <p:extLst>
      <p:ext uri="{BB962C8B-B14F-4D97-AF65-F5344CB8AC3E}">
        <p14:creationId xmlns:p14="http://schemas.microsoft.com/office/powerpoint/2010/main" val="423432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Client</a:t>
            </a:r>
            <a:r>
              <a:rPr lang="zh-CN" altLang="en-US" dirty="0" smtClean="0"/>
              <a:t>：包含了访问</a:t>
            </a:r>
            <a:r>
              <a:rPr lang="en-US" altLang="zh-CN" dirty="0" err="1" smtClean="0"/>
              <a:t>Hbase</a:t>
            </a:r>
            <a:r>
              <a:rPr lang="zh-CN" altLang="en-US" dirty="0" smtClean="0"/>
              <a:t>的接口，另外</a:t>
            </a:r>
            <a:r>
              <a:rPr lang="en-US" altLang="zh-CN" dirty="0" smtClean="0"/>
              <a:t>Client</a:t>
            </a:r>
            <a:r>
              <a:rPr lang="zh-CN" altLang="en-US" dirty="0" smtClean="0"/>
              <a:t>还维护了对应的</a:t>
            </a:r>
            <a:r>
              <a:rPr lang="en-US" altLang="zh-CN" dirty="0" smtClean="0"/>
              <a:t>cache</a:t>
            </a:r>
            <a:r>
              <a:rPr lang="zh-CN" altLang="en-US" dirty="0" smtClean="0"/>
              <a:t>来加速</a:t>
            </a:r>
            <a:r>
              <a:rPr lang="en-US" altLang="zh-CN" dirty="0" err="1" smtClean="0"/>
              <a:t>Hbase</a:t>
            </a:r>
            <a:r>
              <a:rPr lang="zh-CN" altLang="en-US" dirty="0" smtClean="0"/>
              <a:t>的访问，比如</a:t>
            </a:r>
            <a:r>
              <a:rPr lang="en-US" altLang="zh-CN" dirty="0" smtClean="0"/>
              <a:t>cache</a:t>
            </a:r>
            <a:r>
              <a:rPr lang="zh-CN" altLang="en-US" dirty="0" smtClean="0"/>
              <a:t>的</a:t>
            </a:r>
            <a:r>
              <a:rPr lang="en-US" altLang="zh-CN" dirty="0" smtClean="0"/>
              <a:t>.META.</a:t>
            </a:r>
            <a:r>
              <a:rPr lang="zh-CN" altLang="en-US" dirty="0" smtClean="0"/>
              <a:t>表元数据的信息。</a:t>
            </a:r>
            <a:endParaRPr lang="en-US" altLang="zh-CN" dirty="0" smtClean="0"/>
          </a:p>
          <a:p>
            <a:endParaRPr lang="en-US" altLang="zh-CN" dirty="0" smtClean="0"/>
          </a:p>
          <a:p>
            <a:r>
              <a:rPr lang="en-US" altLang="zh-CN" dirty="0" smtClean="0"/>
              <a:t>Zookeeper</a:t>
            </a:r>
            <a:r>
              <a:rPr lang="zh-CN" altLang="en-US" dirty="0" smtClean="0"/>
              <a:t>：实现</a:t>
            </a:r>
            <a:r>
              <a:rPr lang="en-US" altLang="zh-CN" dirty="0" err="1" smtClean="0"/>
              <a:t>HMaster</a:t>
            </a:r>
            <a:r>
              <a:rPr lang="zh-CN" altLang="en-US" dirty="0" smtClean="0"/>
              <a:t>的高可用；存储元数据的统一入口地址；监控</a:t>
            </a:r>
            <a:r>
              <a:rPr lang="en-US" altLang="zh-CN" dirty="0" err="1" smtClean="0"/>
              <a:t>RegionServer</a:t>
            </a:r>
            <a:r>
              <a:rPr lang="zh-CN" altLang="en-US" dirty="0" smtClean="0"/>
              <a:t>的状态，并将该信息通知</a:t>
            </a:r>
            <a:r>
              <a:rPr lang="en-US" altLang="zh-CN" dirty="0" err="1" smtClean="0"/>
              <a:t>HMaster</a:t>
            </a:r>
            <a:r>
              <a:rPr lang="zh-CN" altLang="en-US" dirty="0" smtClean="0"/>
              <a:t>。</a:t>
            </a:r>
            <a:endParaRPr lang="en-US" altLang="zh-CN" dirty="0" smtClean="0"/>
          </a:p>
          <a:p>
            <a:endParaRPr lang="en-US" altLang="zh-CN" dirty="0" smtClean="0"/>
          </a:p>
          <a:p>
            <a:r>
              <a:rPr lang="en-US" altLang="zh-CN" dirty="0" err="1" smtClean="0"/>
              <a:t>HMaster</a:t>
            </a:r>
            <a:r>
              <a:rPr lang="zh-CN" altLang="en-US" dirty="0" smtClean="0"/>
              <a:t>：管理</a:t>
            </a:r>
            <a:r>
              <a:rPr lang="en-US" altLang="zh-CN" dirty="0" err="1" smtClean="0"/>
              <a:t>HRegionServer</a:t>
            </a:r>
            <a:r>
              <a:rPr lang="zh-CN" altLang="en-US" dirty="0" smtClean="0"/>
              <a:t>，实现其负载均衡；管理和分配</a:t>
            </a:r>
            <a:r>
              <a:rPr lang="en-US" altLang="zh-CN" dirty="0" err="1" smtClean="0"/>
              <a:t>Hregion</a:t>
            </a:r>
            <a:r>
              <a:rPr lang="zh-CN" altLang="en-US" dirty="0" smtClean="0"/>
              <a:t>；维护集群的元数据信息；实现</a:t>
            </a:r>
            <a:r>
              <a:rPr lang="en-US" altLang="zh-CN" dirty="0" smtClean="0"/>
              <a:t>DDL</a:t>
            </a:r>
            <a:r>
              <a:rPr lang="zh-CN" altLang="en-US" dirty="0" smtClean="0"/>
              <a:t>操作。</a:t>
            </a:r>
            <a:endParaRPr lang="en-US" altLang="zh-CN" dirty="0" smtClean="0"/>
          </a:p>
          <a:p>
            <a:endParaRPr lang="en-US" altLang="zh-CN" dirty="0" smtClean="0"/>
          </a:p>
          <a:p>
            <a:r>
              <a:rPr lang="en-US" altLang="zh-CN" dirty="0" err="1" smtClean="0"/>
              <a:t>HRegionServer</a:t>
            </a:r>
            <a:r>
              <a:rPr lang="en-US" altLang="zh-CN" dirty="0" smtClean="0"/>
              <a:t> : </a:t>
            </a:r>
            <a:r>
              <a:rPr lang="zh-CN" altLang="en-US" dirty="0" smtClean="0"/>
              <a:t>管理</a:t>
            </a:r>
            <a:r>
              <a:rPr lang="en-US" altLang="zh-CN" dirty="0" smtClean="0"/>
              <a:t>master</a:t>
            </a:r>
            <a:r>
              <a:rPr lang="zh-CN" altLang="en-US" dirty="0" smtClean="0"/>
              <a:t>为其分配的</a:t>
            </a:r>
            <a:r>
              <a:rPr lang="en-US" altLang="zh-CN" dirty="0" smtClean="0"/>
              <a:t>Region;</a:t>
            </a:r>
            <a:r>
              <a:rPr lang="zh-CN" altLang="en-US" dirty="0" smtClean="0"/>
              <a:t>处理来自客户端的读写请求</a:t>
            </a:r>
            <a:r>
              <a:rPr lang="en-US" altLang="zh-CN" dirty="0" smtClean="0"/>
              <a:t>;</a:t>
            </a:r>
            <a:r>
              <a:rPr lang="zh-CN" altLang="en-US" dirty="0" smtClean="0"/>
              <a:t>负责和底层</a:t>
            </a:r>
            <a:r>
              <a:rPr lang="en-US" altLang="zh-CN" dirty="0" smtClean="0"/>
              <a:t>HDFS</a:t>
            </a:r>
            <a:r>
              <a:rPr lang="zh-CN" altLang="en-US" dirty="0" smtClean="0"/>
              <a:t>的交互，存储数据到</a:t>
            </a:r>
            <a:r>
              <a:rPr lang="en-US" altLang="zh-CN" dirty="0" smtClean="0"/>
              <a:t>HDFS;</a:t>
            </a:r>
            <a:r>
              <a:rPr lang="zh-CN" altLang="en-US" dirty="0" smtClean="0"/>
              <a:t>负责</a:t>
            </a:r>
            <a:r>
              <a:rPr lang="en-US" altLang="zh-CN" dirty="0" smtClean="0"/>
              <a:t>Region</a:t>
            </a:r>
            <a:r>
              <a:rPr lang="zh-CN" altLang="en-US" dirty="0" smtClean="0"/>
              <a:t>变大以后的拆分</a:t>
            </a:r>
            <a:r>
              <a:rPr lang="en-US" altLang="zh-CN" dirty="0" smtClean="0"/>
              <a:t>;</a:t>
            </a:r>
            <a:r>
              <a:rPr lang="zh-CN" altLang="en-US" dirty="0" smtClean="0"/>
              <a:t>负责</a:t>
            </a:r>
            <a:r>
              <a:rPr lang="en-US" altLang="zh-CN" dirty="0" err="1" smtClean="0"/>
              <a:t>Storefile</a:t>
            </a:r>
            <a:r>
              <a:rPr lang="zh-CN" altLang="en-US" dirty="0" smtClean="0"/>
              <a:t>的合并工作</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HDFS : </a:t>
            </a:r>
            <a:r>
              <a:rPr lang="zh-CN" altLang="en-US" sz="1200" b="0" i="0" kern="1200" dirty="0" smtClean="0">
                <a:solidFill>
                  <a:schemeClr val="tx1"/>
                </a:solidFill>
                <a:effectLst/>
                <a:latin typeface="+mn-lt"/>
                <a:ea typeface="+mn-ea"/>
                <a:cs typeface="+mn-cs"/>
              </a:rPr>
              <a:t>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提供最终的底层数据存储服务，同时为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提供高可用（</a:t>
            </a:r>
            <a:r>
              <a:rPr lang="en-US" altLang="zh-CN" sz="1200" b="0" i="0" kern="1200" dirty="0" err="1" smtClean="0">
                <a:solidFill>
                  <a:schemeClr val="tx1"/>
                </a:solidFill>
                <a:effectLst/>
                <a:latin typeface="+mn-lt"/>
                <a:ea typeface="+mn-ea"/>
                <a:cs typeface="+mn-cs"/>
              </a:rPr>
              <a:t>Hlog</a:t>
            </a:r>
            <a:r>
              <a:rPr lang="zh-CN" altLang="en-US" sz="1200" b="0" i="0" kern="1200" dirty="0" smtClean="0">
                <a:solidFill>
                  <a:schemeClr val="tx1"/>
                </a:solidFill>
                <a:effectLst/>
                <a:latin typeface="+mn-lt"/>
                <a:ea typeface="+mn-ea"/>
                <a:cs typeface="+mn-cs"/>
              </a:rPr>
              <a:t>存储在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）的支持，具体功能概括如下：</a:t>
            </a:r>
            <a:r>
              <a:rPr lang="zh-CN" altLang="en-US" dirty="0" smtClean="0"/>
              <a:t/>
            </a:r>
            <a:br>
              <a:rPr lang="zh-CN" altLang="en-US" dirty="0" smtClean="0"/>
            </a:br>
            <a:r>
              <a:rPr lang="en-US" altLang="zh-CN" baseline="0" dirty="0" smtClean="0"/>
              <a:t>          </a:t>
            </a:r>
            <a:r>
              <a:rPr lang="zh-CN" altLang="en-US" sz="1200" b="0" i="0" kern="1200" dirty="0" smtClean="0">
                <a:solidFill>
                  <a:schemeClr val="tx1"/>
                </a:solidFill>
                <a:effectLst/>
                <a:latin typeface="+mn-lt"/>
                <a:ea typeface="+mn-ea"/>
                <a:cs typeface="+mn-cs"/>
              </a:rPr>
              <a:t>提供元数据和表数据的底层分布式存储服务</a:t>
            </a:r>
            <a:r>
              <a:rPr lang="zh-CN" altLang="en-US" dirty="0" smtClean="0"/>
              <a:t/>
            </a:r>
            <a:br>
              <a:rPr lang="zh-CN" altLang="en-US" dirty="0" smtClean="0"/>
            </a:br>
            <a:r>
              <a:rPr lang="zh-CN" altLang="en-US" dirty="0" smtClean="0"/>
              <a:t>          </a:t>
            </a:r>
            <a:r>
              <a:rPr lang="zh-CN" altLang="en-US" sz="1200" b="0" i="0" kern="1200" dirty="0" smtClean="0">
                <a:solidFill>
                  <a:schemeClr val="tx1"/>
                </a:solidFill>
                <a:effectLst/>
                <a:latin typeface="+mn-lt"/>
                <a:ea typeface="+mn-ea"/>
                <a:cs typeface="+mn-cs"/>
              </a:rPr>
              <a:t>数据多副本，保证的高可靠和高可用性</a:t>
            </a:r>
            <a:endParaRPr lang="en-US" altLang="zh-CN" dirty="0"/>
          </a:p>
        </p:txBody>
      </p:sp>
      <p:sp>
        <p:nvSpPr>
          <p:cNvPr id="4" name="灯片编号占位符 3"/>
          <p:cNvSpPr>
            <a:spLocks noGrp="1"/>
          </p:cNvSpPr>
          <p:nvPr>
            <p:ph type="sldNum" sz="quarter" idx="10"/>
          </p:nvPr>
        </p:nvSpPr>
        <p:spPr/>
        <p:txBody>
          <a:bodyPr/>
          <a:lstStyle/>
          <a:p>
            <a:fld id="{12318F09-5854-43D5-BC8D-088631B89FE4}" type="slidenum">
              <a:rPr lang="zh-CN" altLang="en-US" smtClean="0"/>
              <a:t>6</a:t>
            </a:fld>
            <a:endParaRPr lang="zh-CN" altLang="en-US"/>
          </a:p>
        </p:txBody>
      </p:sp>
    </p:spTree>
    <p:extLst>
      <p:ext uri="{BB962C8B-B14F-4D97-AF65-F5344CB8AC3E}">
        <p14:creationId xmlns:p14="http://schemas.microsoft.com/office/powerpoint/2010/main" val="717605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smtClean="0">
                <a:solidFill>
                  <a:schemeClr val="tx1"/>
                </a:solidFill>
                <a:effectLst/>
                <a:latin typeface="+mn-lt"/>
                <a:ea typeface="+mn-ea"/>
                <a:cs typeface="+mn-cs"/>
              </a:rPr>
              <a:t>一个</a:t>
            </a:r>
            <a:r>
              <a:rPr lang="en-US" altLang="zh-CN" sz="1200" b="1" i="0" kern="1200" dirty="0" smtClean="0">
                <a:solidFill>
                  <a:schemeClr val="tx1"/>
                </a:solidFill>
                <a:effectLst/>
                <a:latin typeface="+mn-lt"/>
                <a:ea typeface="+mn-ea"/>
                <a:cs typeface="+mn-cs"/>
              </a:rPr>
              <a:t>WAL</a:t>
            </a:r>
            <a:r>
              <a:rPr lang="en-US" altLang="zh-CN" sz="1200" b="0" i="0" kern="1200" dirty="0" smtClean="0">
                <a:solidFill>
                  <a:schemeClr val="tx1"/>
                </a:solidFill>
                <a:effectLst/>
                <a:latin typeface="+mn-lt"/>
                <a:ea typeface="+mn-ea"/>
                <a:cs typeface="+mn-cs"/>
              </a:rPr>
              <a:t>: write ahead log. </a:t>
            </a:r>
            <a:r>
              <a:rPr lang="zh-CN" altLang="en-US" sz="1200" b="0" i="0" kern="1200" dirty="0" smtClean="0">
                <a:solidFill>
                  <a:schemeClr val="tx1"/>
                </a:solidFill>
                <a:effectLst/>
                <a:latin typeface="+mn-lt"/>
                <a:ea typeface="+mn-ea"/>
                <a:cs typeface="+mn-cs"/>
              </a:rPr>
              <a:t>该文件是落库前先写的日志文件，它最主要的作用是恢复数据用，类似于</a:t>
            </a:r>
            <a:r>
              <a:rPr lang="en-US" altLang="zh-CN" sz="1200" b="0" i="0" kern="1200" dirty="0" err="1" smtClean="0">
                <a:solidFill>
                  <a:schemeClr val="tx1"/>
                </a:solidFill>
                <a:effectLst/>
                <a:latin typeface="+mn-lt"/>
                <a:ea typeface="+mn-ea"/>
                <a:cs typeface="+mn-cs"/>
              </a:rPr>
              <a:t>mysql</a:t>
            </a:r>
            <a:r>
              <a:rPr lang="zh-CN" altLang="en-US" sz="1200" b="0" i="0" kern="1200" dirty="0" smtClean="0">
                <a:solidFill>
                  <a:schemeClr val="tx1"/>
                </a:solidFill>
                <a:effectLst/>
                <a:latin typeface="+mn-lt"/>
                <a:ea typeface="+mn-ea"/>
                <a:cs typeface="+mn-cs"/>
              </a:rPr>
              <a:t>的</a:t>
            </a:r>
            <a:r>
              <a:rPr lang="en-US" altLang="zh-CN" sz="1200" b="0" i="0" kern="1200" dirty="0" err="1" smtClean="0">
                <a:solidFill>
                  <a:schemeClr val="tx1"/>
                </a:solidFill>
                <a:effectLst/>
                <a:latin typeface="+mn-lt"/>
                <a:ea typeface="+mn-ea"/>
                <a:cs typeface="+mn-cs"/>
              </a:rPr>
              <a:t>binlog</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一个</a:t>
            </a:r>
            <a:r>
              <a:rPr lang="en-US" altLang="zh-CN" sz="1200" b="1" i="0" kern="1200" dirty="0" err="1" smtClean="0">
                <a:solidFill>
                  <a:schemeClr val="tx1"/>
                </a:solidFill>
                <a:effectLst/>
                <a:latin typeface="+mn-lt"/>
                <a:ea typeface="+mn-ea"/>
                <a:cs typeface="+mn-cs"/>
              </a:rPr>
              <a:t>BlockCache</a:t>
            </a:r>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regionServer</a:t>
            </a:r>
            <a:r>
              <a:rPr lang="zh-CN" altLang="en-US" sz="1200" b="0" i="0" kern="1200" dirty="0" smtClean="0">
                <a:solidFill>
                  <a:schemeClr val="tx1"/>
                </a:solidFill>
                <a:effectLst/>
                <a:latin typeface="+mn-lt"/>
                <a:ea typeface="+mn-ea"/>
                <a:cs typeface="+mn-cs"/>
              </a:rPr>
              <a:t>的读缓存。保存使用最频繁的数据，使用</a:t>
            </a:r>
            <a:r>
              <a:rPr lang="en-US" altLang="zh-CN" sz="1200" b="0" i="0" kern="1200" dirty="0" smtClean="0">
                <a:solidFill>
                  <a:schemeClr val="tx1"/>
                </a:solidFill>
                <a:effectLst/>
                <a:latin typeface="+mn-lt"/>
                <a:ea typeface="+mn-ea"/>
                <a:cs typeface="+mn-cs"/>
              </a:rPr>
              <a:t>LRU</a:t>
            </a:r>
            <a:r>
              <a:rPr lang="zh-CN" altLang="en-US" sz="1200" b="0" i="0" kern="1200" dirty="0" smtClean="0">
                <a:solidFill>
                  <a:schemeClr val="tx1"/>
                </a:solidFill>
                <a:effectLst/>
                <a:latin typeface="+mn-lt"/>
                <a:ea typeface="+mn-ea"/>
                <a:cs typeface="+mn-cs"/>
              </a:rPr>
              <a:t>算法换出不需要的数据。</a:t>
            </a:r>
            <a:endParaRPr lang="en-US" altLang="zh-CN" sz="1200" b="0" i="0" kern="120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多个</a:t>
            </a:r>
            <a:r>
              <a:rPr lang="en-US" altLang="zh-CN" sz="1200" b="1" i="0" kern="1200" dirty="0" smtClean="0">
                <a:solidFill>
                  <a:schemeClr val="tx1"/>
                </a:solidFill>
                <a:effectLst/>
                <a:latin typeface="+mn-lt"/>
                <a:ea typeface="+mn-ea"/>
                <a:cs typeface="+mn-cs"/>
              </a:rPr>
              <a:t>Region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包含多个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拥有一个</a:t>
            </a:r>
            <a:r>
              <a:rPr lang="en-US" altLang="zh-CN" sz="1200" b="0" i="0" kern="1200" dirty="0" smtClean="0">
                <a:solidFill>
                  <a:schemeClr val="tx1"/>
                </a:solidFill>
                <a:effectLst/>
                <a:latin typeface="+mn-lt"/>
                <a:ea typeface="+mn-ea"/>
                <a:cs typeface="+mn-cs"/>
              </a:rPr>
              <a:t>store</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store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store</a:t>
            </a:r>
            <a:r>
              <a:rPr lang="zh-CN" altLang="en-US" sz="1200" b="0" i="0" kern="1200" dirty="0" smtClean="0">
                <a:solidFill>
                  <a:schemeClr val="tx1"/>
                </a:solidFill>
                <a:effectLst/>
                <a:latin typeface="+mn-lt"/>
                <a:ea typeface="+mn-ea"/>
                <a:cs typeface="+mn-cs"/>
              </a:rPr>
              <a:t>包含多个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和一个</a:t>
            </a:r>
            <a:r>
              <a:rPr lang="en-US" altLang="zh-CN" sz="1200" b="0"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endParaRPr lang="en-US" altLang="zh-CN" sz="1200" b="0" i="0" kern="1200" dirty="0" smtClean="0">
              <a:solidFill>
                <a:schemeClr val="tx1"/>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Memstore</a:t>
            </a:r>
            <a:r>
              <a:rPr lang="en-US" altLang="zh-CN" sz="1200" b="0" i="0" kern="1200" dirty="0" smtClean="0">
                <a:solidFill>
                  <a:schemeClr val="tx1"/>
                </a:solidFill>
                <a:effectLst/>
                <a:latin typeface="+mn-lt"/>
                <a:ea typeface="+mn-ea"/>
                <a:cs typeface="+mn-cs"/>
              </a:rPr>
              <a:t>: region</a:t>
            </a:r>
            <a:r>
              <a:rPr lang="zh-CN" altLang="en-US" sz="1200" b="0" i="0" kern="1200" dirty="0" smtClean="0">
                <a:solidFill>
                  <a:schemeClr val="tx1"/>
                </a:solidFill>
                <a:effectLst/>
                <a:latin typeface="+mn-lt"/>
                <a:ea typeface="+mn-ea"/>
                <a:cs typeface="+mn-cs"/>
              </a:rPr>
              <a:t>的写缓存。保存还未写入</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的数据，写入数据前会先做排序，每个</a:t>
            </a:r>
            <a:r>
              <a:rPr lang="en-US" altLang="zh-CN" sz="1200" b="0" i="0" kern="1200" dirty="0" smtClean="0">
                <a:solidFill>
                  <a:schemeClr val="tx1"/>
                </a:solidFill>
                <a:effectLst/>
                <a:latin typeface="+mn-lt"/>
                <a:ea typeface="+mn-ea"/>
                <a:cs typeface="+mn-cs"/>
              </a:rPr>
              <a:t>region</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都会拥有一个</a:t>
            </a:r>
            <a:r>
              <a:rPr lang="en-US" altLang="zh-CN" sz="1200" b="0" i="0" kern="1200" dirty="0" err="1" smtClean="0">
                <a:solidFill>
                  <a:schemeClr val="tx1"/>
                </a:solidFill>
                <a:effectLst/>
                <a:latin typeface="+mn-lt"/>
                <a:ea typeface="+mn-ea"/>
                <a:cs typeface="+mn-cs"/>
              </a:rPr>
              <a:t>Memstore</a:t>
            </a:r>
            <a:r>
              <a:rPr lang="zh-CN" altLang="en-US" sz="1200" b="0" i="0" kern="1200" dirty="0" smtClean="0">
                <a:solidFill>
                  <a:schemeClr val="tx1"/>
                </a:solidFill>
                <a:effectLst/>
                <a:latin typeface="+mn-lt"/>
                <a:ea typeface="+mn-ea"/>
                <a:cs typeface="+mn-cs"/>
              </a:rPr>
              <a:t>，这就是为什么</a:t>
            </a:r>
            <a:r>
              <a:rPr lang="en-US" altLang="zh-CN" sz="1200" b="0" i="0" kern="1200" dirty="0" smtClean="0">
                <a:solidFill>
                  <a:schemeClr val="tx1"/>
                </a:solidFill>
                <a:effectLst/>
                <a:latin typeface="+mn-lt"/>
                <a:ea typeface="+mn-ea"/>
                <a:cs typeface="+mn-cs"/>
              </a:rPr>
              <a:t>CF</a:t>
            </a:r>
            <a:r>
              <a:rPr lang="zh-CN" altLang="en-US" sz="1200" b="0" i="0" kern="1200" dirty="0" smtClean="0">
                <a:solidFill>
                  <a:schemeClr val="tx1"/>
                </a:solidFill>
                <a:effectLst/>
                <a:latin typeface="+mn-lt"/>
                <a:ea typeface="+mn-ea"/>
                <a:cs typeface="+mn-cs"/>
              </a:rPr>
              <a:t>不能建太多的原因。</a:t>
            </a:r>
          </a:p>
          <a:p>
            <a:r>
              <a:rPr lang="en-US" altLang="zh-CN" sz="1200" b="1" i="0" kern="1200" dirty="0" err="1" smtClean="0">
                <a:solidFill>
                  <a:schemeClr val="tx1"/>
                </a:solidFill>
                <a:effectLst/>
                <a:latin typeface="+mn-lt"/>
                <a:ea typeface="+mn-ea"/>
                <a:cs typeface="+mn-cs"/>
              </a:rPr>
              <a:t>storeFile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真正存储</a:t>
            </a:r>
            <a:r>
              <a:rPr lang="en-US" altLang="zh-CN" sz="1200" b="0" i="0" kern="1200" dirty="0" err="1"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数据的文件，其保存的文件是排序过的。一个</a:t>
            </a:r>
            <a:r>
              <a:rPr lang="en-US" altLang="zh-CN" sz="1200" b="0" i="0" kern="1200" dirty="0" err="1" smtClean="0">
                <a:solidFill>
                  <a:schemeClr val="tx1"/>
                </a:solidFill>
                <a:effectLst/>
                <a:latin typeface="+mn-lt"/>
                <a:ea typeface="+mn-ea"/>
                <a:cs typeface="+mn-cs"/>
              </a:rPr>
              <a:t>storeFile</a:t>
            </a:r>
            <a:r>
              <a:rPr lang="zh-CN" altLang="en-US" sz="1200" b="0" i="0" kern="1200" dirty="0" smtClean="0">
                <a:solidFill>
                  <a:schemeClr val="tx1"/>
                </a:solidFill>
                <a:effectLst/>
                <a:latin typeface="+mn-lt"/>
                <a:ea typeface="+mn-ea"/>
                <a:cs typeface="+mn-cs"/>
              </a:rPr>
              <a:t>对应一个</a:t>
            </a:r>
            <a:r>
              <a:rPr lang="en-US" altLang="zh-CN" sz="1200" b="0" i="0" kern="1200" dirty="0" err="1" smtClean="0">
                <a:solidFill>
                  <a:schemeClr val="tx1"/>
                </a:solidFill>
                <a:effectLst/>
                <a:latin typeface="+mn-lt"/>
                <a:ea typeface="+mn-ea"/>
                <a:cs typeface="+mn-cs"/>
              </a:rPr>
              <a:t>HFile</a:t>
            </a:r>
            <a:r>
              <a:rPr lang="zh-CN" altLang="en-US" sz="1200" b="0" i="0" kern="1200" dirty="0" smtClean="0">
                <a:solidFill>
                  <a:schemeClr val="tx1"/>
                </a:solidFill>
                <a:effectLst/>
                <a:latin typeface="+mn-lt"/>
                <a:ea typeface="+mn-ea"/>
                <a:cs typeface="+mn-cs"/>
              </a:rPr>
              <a:t>。保存在</a:t>
            </a:r>
            <a:r>
              <a:rPr lang="en-US" altLang="zh-CN" sz="1200" b="0" i="0" kern="1200" dirty="0" smtClean="0">
                <a:solidFill>
                  <a:schemeClr val="tx1"/>
                </a:solidFill>
                <a:effectLst/>
                <a:latin typeface="+mn-lt"/>
                <a:ea typeface="+mn-ea"/>
                <a:cs typeface="+mn-cs"/>
              </a:rPr>
              <a:t>HDFS</a:t>
            </a:r>
            <a:r>
              <a:rPr lang="zh-CN" altLang="en-US" sz="1200" b="0" i="0" kern="1200" dirty="0" smtClean="0">
                <a:solidFill>
                  <a:schemeClr val="tx1"/>
                </a:solidFill>
                <a:effectLst/>
                <a:latin typeface="+mn-lt"/>
                <a:ea typeface="+mn-ea"/>
                <a:cs typeface="+mn-cs"/>
              </a:rPr>
              <a:t>中</a:t>
            </a:r>
          </a:p>
        </p:txBody>
      </p:sp>
      <p:sp>
        <p:nvSpPr>
          <p:cNvPr id="4" name="灯片编号占位符 3"/>
          <p:cNvSpPr>
            <a:spLocks noGrp="1"/>
          </p:cNvSpPr>
          <p:nvPr>
            <p:ph type="sldNum" sz="quarter" idx="10"/>
          </p:nvPr>
        </p:nvSpPr>
        <p:spPr/>
        <p:txBody>
          <a:bodyPr/>
          <a:lstStyle/>
          <a:p>
            <a:fld id="{12318F09-5854-43D5-BC8D-088631B89FE4}" type="slidenum">
              <a:rPr lang="zh-CN" altLang="en-US" smtClean="0"/>
              <a:t>7</a:t>
            </a:fld>
            <a:endParaRPr lang="zh-CN" altLang="en-US"/>
          </a:p>
        </p:txBody>
      </p:sp>
    </p:spTree>
    <p:extLst>
      <p:ext uri="{BB962C8B-B14F-4D97-AF65-F5344CB8AC3E}">
        <p14:creationId xmlns:p14="http://schemas.microsoft.com/office/powerpoint/2010/main" val="932397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2318F09-5854-43D5-BC8D-088631B89FE4}" type="slidenum">
              <a:rPr lang="zh-CN" altLang="en-US" smtClean="0"/>
              <a:t>9</a:t>
            </a:fld>
            <a:endParaRPr lang="zh-CN" altLang="en-US"/>
          </a:p>
        </p:txBody>
      </p:sp>
    </p:spTree>
    <p:extLst>
      <p:ext uri="{BB962C8B-B14F-4D97-AF65-F5344CB8AC3E}">
        <p14:creationId xmlns:p14="http://schemas.microsoft.com/office/powerpoint/2010/main" val="3948208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命令执行顺序：</a:t>
            </a:r>
            <a:r>
              <a:rPr lang="en-US" altLang="zh-CN" dirty="0" smtClean="0"/>
              <a:t>create-&gt;list-&gt;describe-</a:t>
            </a:r>
            <a:r>
              <a:rPr lang="en-US" altLang="zh-CN" dirty="0" smtClean="0"/>
              <a:t>&gt;alter(</a:t>
            </a:r>
            <a:r>
              <a:rPr lang="zh-CN" altLang="en-US" dirty="0" smtClean="0"/>
              <a:t>列族添加，删除</a:t>
            </a:r>
            <a:r>
              <a:rPr lang="en-US" altLang="zh-CN" dirty="0" smtClean="0"/>
              <a:t>)-&gt;put(version)-&gt;</a:t>
            </a:r>
            <a:r>
              <a:rPr lang="en-US" altLang="zh-CN" dirty="0" smtClean="0"/>
              <a:t>scan-&gt;get-&gt;put(version)-&gt;alter-&gt;put-&gt;get-&gt;scan</a:t>
            </a:r>
            <a:r>
              <a:rPr lang="en-US" altLang="zh-CN" baseline="0" dirty="0" smtClean="0"/>
              <a:t> </a:t>
            </a:r>
            <a:r>
              <a:rPr lang="zh-CN" altLang="en-US" baseline="0" dirty="0" smtClean="0"/>
              <a:t>常用命令</a:t>
            </a:r>
            <a:r>
              <a:rPr lang="en-US" altLang="zh-CN" baseline="0" dirty="0" smtClean="0"/>
              <a:t>-&gt;</a:t>
            </a:r>
            <a:r>
              <a:rPr lang="en-US" altLang="zh-CN" dirty="0" smtClean="0"/>
              <a:t>delete-&gt;</a:t>
            </a:r>
            <a:r>
              <a:rPr lang="en-US" altLang="zh-CN" dirty="0" err="1" smtClean="0"/>
              <a:t>deleteall</a:t>
            </a:r>
            <a:r>
              <a:rPr lang="en-US" altLang="zh-CN" dirty="0" smtClean="0"/>
              <a:t>-&gt;truncate-&gt;disable-&gt;drop</a:t>
            </a:r>
          </a:p>
          <a:p>
            <a:endParaRPr lang="en-US" altLang="zh-CN" dirty="0" smtClean="0"/>
          </a:p>
          <a:p>
            <a:r>
              <a:rPr lang="en-US" altLang="zh-CN" dirty="0" smtClean="0"/>
              <a:t>1.</a:t>
            </a:r>
            <a:r>
              <a:rPr lang="zh-CN" altLang="en-US" baseline="0" dirty="0" smtClean="0"/>
              <a:t>布隆过滤器（</a:t>
            </a:r>
            <a:r>
              <a:rPr lang="en-US" altLang="zh-CN" baseline="0" dirty="0" err="1" smtClean="0"/>
              <a:t>storeFile</a:t>
            </a:r>
            <a:r>
              <a:rPr lang="zh-CN" altLang="en-US" baseline="0" dirty="0" smtClean="0"/>
              <a:t>中过滤规则：</a:t>
            </a:r>
            <a:r>
              <a:rPr lang="en-US" altLang="zh-CN" baseline="0" dirty="0" smtClean="0"/>
              <a:t>row</a:t>
            </a:r>
            <a:r>
              <a:rPr lang="zh-CN" altLang="en-US" baseline="0" dirty="0" smtClean="0"/>
              <a:t>；</a:t>
            </a:r>
            <a:r>
              <a:rPr lang="en-US" altLang="zh-CN" baseline="0" dirty="0" smtClean="0"/>
              <a:t>row column</a:t>
            </a:r>
            <a:r>
              <a:rPr lang="zh-CN" altLang="en-US" baseline="0" dirty="0" smtClean="0"/>
              <a:t>）</a:t>
            </a:r>
            <a:endParaRPr lang="en-US" altLang="zh-CN" baseline="0" dirty="0" smtClean="0"/>
          </a:p>
          <a:p>
            <a:r>
              <a:rPr lang="zh-CN" altLang="en-US" baseline="0" dirty="0" smtClean="0"/>
              <a:t>   </a:t>
            </a:r>
            <a:r>
              <a:rPr lang="en-US" altLang="zh-CN" baseline="0" dirty="0" smtClean="0"/>
              <a:t>VERSIONS</a:t>
            </a:r>
            <a:r>
              <a:rPr lang="zh-CN" altLang="en-US" baseline="0" dirty="0" smtClean="0"/>
              <a:t>（版本个数）</a:t>
            </a:r>
            <a:endParaRPr lang="en-US" altLang="zh-CN" baseline="0" dirty="0" smtClean="0"/>
          </a:p>
          <a:p>
            <a:r>
              <a:rPr lang="zh-CN" altLang="en-US" baseline="0" dirty="0" smtClean="0"/>
              <a:t>   </a:t>
            </a:r>
            <a:r>
              <a:rPr lang="en-US" altLang="zh-CN" baseline="0" dirty="0" smtClean="0"/>
              <a:t>IN_MEMORY</a:t>
            </a:r>
            <a:r>
              <a:rPr lang="zh-CN" altLang="en-US" baseline="0" dirty="0" smtClean="0"/>
              <a:t>（缓存级别：</a:t>
            </a:r>
            <a:r>
              <a:rPr lang="en-US" altLang="zh-CN" baseline="0" dirty="0" smtClean="0"/>
              <a:t>single</a:t>
            </a:r>
            <a:r>
              <a:rPr lang="zh-CN" altLang="en-US" baseline="0" dirty="0" smtClean="0"/>
              <a:t>；</a:t>
            </a:r>
            <a:r>
              <a:rPr lang="en-US" altLang="zh-CN" baseline="0" dirty="0" smtClean="0"/>
              <a:t>multi</a:t>
            </a:r>
            <a:r>
              <a:rPr lang="zh-CN" altLang="en-US" baseline="0" dirty="0" smtClean="0"/>
              <a:t>；</a:t>
            </a:r>
            <a:r>
              <a:rPr lang="en-US" altLang="zh-CN" baseline="0" dirty="0" err="1" smtClean="0"/>
              <a:t>inmemory</a:t>
            </a:r>
            <a:r>
              <a:rPr lang="zh-CN" altLang="en-US" baseline="0" dirty="0" smtClean="0"/>
              <a:t>）</a:t>
            </a:r>
            <a:endParaRPr lang="en-US" altLang="zh-CN" baseline="0" dirty="0" smtClean="0"/>
          </a:p>
          <a:p>
            <a:r>
              <a:rPr lang="zh-CN" altLang="en-US" baseline="0" dirty="0" smtClean="0"/>
              <a:t>   </a:t>
            </a:r>
            <a:r>
              <a:rPr lang="en-US" altLang="zh-CN" baseline="0" dirty="0" smtClean="0"/>
              <a:t>KEEP_DELETED_CELLS</a:t>
            </a:r>
            <a:r>
              <a:rPr lang="zh-CN" altLang="en-US" baseline="0" dirty="0" smtClean="0"/>
              <a:t>（基于时间删除后可见）</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COMPRESSION</a:t>
            </a:r>
            <a:r>
              <a:rPr lang="zh-CN" altLang="en-US" baseline="0" dirty="0" smtClean="0"/>
              <a:t>（是否解压缩）</a:t>
            </a:r>
            <a:endParaRPr lang="en-US" altLang="zh-CN" baseline="0" dirty="0" smtClean="0"/>
          </a:p>
          <a:p>
            <a:r>
              <a:rPr lang="zh-CN" altLang="en-US" baseline="0" dirty="0" smtClean="0"/>
              <a:t>   </a:t>
            </a:r>
            <a:r>
              <a:rPr lang="en-US" altLang="zh-CN" baseline="0" dirty="0" smtClean="0"/>
              <a:t>DATA_BLOCK_ENCODING</a:t>
            </a:r>
            <a:r>
              <a:rPr lang="zh-CN" altLang="en-US" baseline="0" dirty="0" smtClean="0"/>
              <a:t>（是否编解码），</a:t>
            </a:r>
            <a:r>
              <a:rPr lang="en-US" altLang="zh-CN" baseline="0" dirty="0" smtClean="0"/>
              <a:t>TTL</a:t>
            </a:r>
            <a:r>
              <a:rPr lang="zh-CN" altLang="en-US" baseline="0" dirty="0" smtClean="0"/>
              <a:t>（生命周期），</a:t>
            </a:r>
            <a:r>
              <a:rPr lang="en-US" altLang="zh-CN" sz="1200" b="0" i="0" kern="1200" dirty="0" smtClean="0">
                <a:solidFill>
                  <a:schemeClr val="tx1"/>
                </a:solidFill>
                <a:effectLst/>
                <a:latin typeface="+mn-lt"/>
                <a:ea typeface="+mn-ea"/>
                <a:cs typeface="+mn-cs"/>
              </a:rPr>
              <a:t>MIN_VERSIONS=&gt; '0'</a:t>
            </a:r>
            <a:r>
              <a:rPr lang="zh-CN" altLang="en-US" sz="1200" b="0" i="0" kern="1200" dirty="0" smtClean="0">
                <a:solidFill>
                  <a:schemeClr val="tx1"/>
                </a:solidFill>
                <a:effectLst/>
                <a:latin typeface="+mn-lt"/>
                <a:ea typeface="+mn-ea"/>
                <a:cs typeface="+mn-cs"/>
              </a:rPr>
              <a:t>：最小版本数</a:t>
            </a:r>
          </a:p>
          <a:p>
            <a:r>
              <a:rPr lang="zh-CN" altLang="en-US" sz="1200" b="0" i="0" kern="1200" dirty="0" smtClean="0">
                <a:solidFill>
                  <a:schemeClr val="tx1"/>
                </a:solidFill>
                <a:effectLst/>
                <a:latin typeface="+mn-lt"/>
                <a:ea typeface="+mn-ea"/>
                <a:cs typeface="+mn-cs"/>
              </a:rPr>
              <a:t>  </a:t>
            </a:r>
            <a:r>
              <a:rPr lang="zh-CN" altLang="en-US"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TTL=&gt; ‘FOREVER’</a:t>
            </a:r>
            <a:r>
              <a:rPr lang="zh-CN" altLang="en-US" sz="1200" b="0" i="0" kern="1200" dirty="0" smtClean="0">
                <a:solidFill>
                  <a:schemeClr val="tx1"/>
                </a:solidFill>
                <a:effectLst/>
                <a:latin typeface="+mn-lt"/>
                <a:ea typeface="+mn-ea"/>
                <a:cs typeface="+mn-cs"/>
              </a:rPr>
              <a:t>：版本存活时间，假设</a:t>
            </a:r>
            <a:r>
              <a:rPr lang="en-US" altLang="zh-CN" sz="1200" b="0" i="0" kern="1200" dirty="0" smtClean="0">
                <a:solidFill>
                  <a:schemeClr val="tx1"/>
                </a:solidFill>
                <a:effectLst/>
                <a:latin typeface="+mn-lt"/>
                <a:ea typeface="+mn-ea"/>
                <a:cs typeface="+mn-cs"/>
              </a:rPr>
              <a:t>versions=10,mini_version=4</a:t>
            </a:r>
            <a:r>
              <a:rPr lang="zh-CN" altLang="en-US" sz="1200" b="0" i="0" kern="1200" dirty="0" smtClean="0">
                <a:solidFill>
                  <a:schemeClr val="tx1"/>
                </a:solidFill>
                <a:effectLst/>
                <a:latin typeface="+mn-lt"/>
                <a:ea typeface="+mn-ea"/>
                <a:cs typeface="+mn-cs"/>
              </a:rPr>
              <a:t>，到达</a:t>
            </a:r>
            <a:r>
              <a:rPr lang="en-US" altLang="zh-CN" sz="1200" b="0" i="0" kern="1200" dirty="0" smtClean="0">
                <a:solidFill>
                  <a:schemeClr val="tx1"/>
                </a:solidFill>
                <a:effectLst/>
                <a:latin typeface="+mn-lt"/>
                <a:ea typeface="+mn-ea"/>
                <a:cs typeface="+mn-cs"/>
              </a:rPr>
              <a:t>TTL</a:t>
            </a:r>
            <a:r>
              <a:rPr lang="zh-CN" altLang="en-US" sz="1200" b="0" i="0" kern="1200" dirty="0" smtClean="0">
                <a:solidFill>
                  <a:schemeClr val="tx1"/>
                </a:solidFill>
                <a:effectLst/>
                <a:latin typeface="+mn-lt"/>
                <a:ea typeface="+mn-ea"/>
                <a:cs typeface="+mn-cs"/>
              </a:rPr>
              <a:t>时间后，</a:t>
            </a:r>
            <a:r>
              <a:rPr lang="en-US" altLang="zh-CN" sz="1200" b="0" i="0" kern="1200" dirty="0" smtClean="0">
                <a:solidFill>
                  <a:schemeClr val="tx1"/>
                </a:solidFill>
                <a:effectLst/>
                <a:latin typeface="+mn-lt"/>
                <a:ea typeface="+mn-ea"/>
                <a:cs typeface="+mn-cs"/>
              </a:rPr>
              <a:t>version-</a:t>
            </a:r>
            <a:r>
              <a:rPr lang="en-US" altLang="zh-CN" sz="1200" b="0" i="0" kern="1200" dirty="0" err="1" smtClean="0">
                <a:solidFill>
                  <a:schemeClr val="tx1"/>
                </a:solidFill>
                <a:effectLst/>
                <a:latin typeface="+mn-lt"/>
                <a:ea typeface="+mn-ea"/>
                <a:cs typeface="+mn-cs"/>
              </a:rPr>
              <a:t>mini_version</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，最老的</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个版本的值会被清空</a:t>
            </a:r>
          </a:p>
          <a:p>
            <a:r>
              <a:rPr lang="en-US" altLang="zh-CN" baseline="0" dirty="0" smtClean="0"/>
              <a:t>   BLOCKCACHE</a:t>
            </a:r>
            <a:r>
              <a:rPr lang="zh-CN" altLang="en-US" baseline="0" dirty="0" smtClean="0"/>
              <a:t>（是否开启缓存）</a:t>
            </a:r>
            <a:endParaRPr lang="en-US" altLang="zh-CN" baseline="0" dirty="0" smtClean="0"/>
          </a:p>
          <a:p>
            <a:r>
              <a:rPr lang="zh-CN" altLang="en-US" baseline="0" dirty="0" smtClean="0"/>
              <a:t>   </a:t>
            </a:r>
            <a:r>
              <a:rPr lang="en-US" altLang="zh-CN" baseline="0" dirty="0" smtClean="0"/>
              <a:t>BLOCKSIZE</a:t>
            </a:r>
            <a:r>
              <a:rPr lang="zh-CN" altLang="en-US" baseline="0" dirty="0" smtClean="0"/>
              <a:t>（块大小，默认</a:t>
            </a:r>
            <a:r>
              <a:rPr lang="en-US" altLang="zh-CN" baseline="0" dirty="0" smtClean="0"/>
              <a:t>64M</a:t>
            </a:r>
            <a:r>
              <a:rPr lang="zh-CN" altLang="en-US" baseline="0" dirty="0" smtClean="0"/>
              <a:t>，</a:t>
            </a:r>
            <a:r>
              <a:rPr lang="en-US" altLang="zh-CN" baseline="0" dirty="0" smtClean="0"/>
              <a:t>65536k</a:t>
            </a:r>
            <a:r>
              <a:rPr lang="zh-CN" altLang="en-US" baseline="0" dirty="0" smtClean="0"/>
              <a:t>，</a:t>
            </a:r>
            <a:r>
              <a:rPr lang="en-US" altLang="zh-CN" baseline="0" dirty="0" smtClean="0"/>
              <a:t>get</a:t>
            </a:r>
            <a:r>
              <a:rPr lang="zh-CN" altLang="en-US" baseline="0" dirty="0" smtClean="0"/>
              <a:t>小，</a:t>
            </a:r>
            <a:r>
              <a:rPr lang="en-US" altLang="zh-CN" baseline="0" dirty="0" smtClean="0"/>
              <a:t>scan</a:t>
            </a:r>
            <a:r>
              <a:rPr lang="zh-CN" altLang="en-US" baseline="0" dirty="0" smtClean="0"/>
              <a:t>大，调整后测试）</a:t>
            </a:r>
            <a:endParaRPr lang="en-US" altLang="zh-CN" baseline="0" dirty="0" smtClean="0"/>
          </a:p>
          <a:p>
            <a:r>
              <a:rPr lang="en-US" altLang="zh-CN" baseline="0" dirty="0" smtClean="0"/>
              <a:t>   REPLICATION_SCOPE</a:t>
            </a:r>
            <a:r>
              <a:rPr lang="zh-CN" altLang="en-US" baseline="0" dirty="0" smtClean="0"/>
              <a:t>（主从节点间备份）</a:t>
            </a:r>
            <a:endParaRPr lang="en-US" altLang="zh-CN" baseline="0" dirty="0" smtClean="0"/>
          </a:p>
          <a:p>
            <a:endParaRPr lang="en-US" altLang="zh-CN" dirty="0" smtClean="0"/>
          </a:p>
          <a:p>
            <a:r>
              <a:rPr lang="en-US" altLang="zh-CN" dirty="0" smtClean="0"/>
              <a:t>2.</a:t>
            </a:r>
            <a:r>
              <a:rPr lang="zh-CN" altLang="en-US" dirty="0" smtClean="0"/>
              <a:t>表格</a:t>
            </a:r>
            <a:r>
              <a:rPr lang="en-US" altLang="zh-CN" dirty="0" smtClean="0"/>
              <a:t>versions</a:t>
            </a:r>
            <a:r>
              <a:rPr lang="zh-CN" altLang="en-US" dirty="0" smtClean="0"/>
              <a:t>更改演示；</a:t>
            </a:r>
            <a:r>
              <a:rPr lang="en-US" altLang="zh-CN" sz="1200" b="0" i="0" kern="1200" dirty="0" err="1" smtClean="0">
                <a:solidFill>
                  <a:schemeClr val="tx1"/>
                </a:solidFill>
                <a:effectLst/>
                <a:latin typeface="+mn-lt"/>
                <a:ea typeface="+mn-ea"/>
                <a:cs typeface="+mn-cs"/>
              </a:rPr>
              <a:t>HBase</a:t>
            </a:r>
            <a:r>
              <a:rPr lang="zh-CN" altLang="en-US" sz="1200" b="0" i="0" kern="1200" dirty="0" smtClean="0">
                <a:solidFill>
                  <a:schemeClr val="tx1"/>
                </a:solidFill>
                <a:effectLst/>
                <a:latin typeface="+mn-lt"/>
                <a:ea typeface="+mn-ea"/>
                <a:cs typeface="+mn-cs"/>
              </a:rPr>
              <a:t> 默认的版本数为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，过量的</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数据将在</a:t>
            </a:r>
            <a:r>
              <a:rPr lang="en-US" altLang="zh-CN" sz="1200" b="0" i="0" kern="1200" dirty="0" smtClean="0">
                <a:solidFill>
                  <a:schemeClr val="tx1"/>
                </a:solidFill>
                <a:effectLst/>
                <a:latin typeface="+mn-lt"/>
                <a:ea typeface="+mn-ea"/>
                <a:cs typeface="+mn-cs"/>
              </a:rPr>
              <a:t>Compact</a:t>
            </a:r>
            <a:r>
              <a:rPr lang="zh-CN" altLang="en-US" sz="1200" b="0" i="0" kern="1200" dirty="0" smtClean="0">
                <a:solidFill>
                  <a:schemeClr val="tx1"/>
                </a:solidFill>
                <a:effectLst/>
                <a:latin typeface="+mn-lt"/>
                <a:ea typeface="+mn-ea"/>
                <a:cs typeface="+mn-cs"/>
              </a:rPr>
              <a:t>的过程中被删除，官方的建议是</a:t>
            </a:r>
            <a:r>
              <a:rPr lang="en-US" altLang="zh-CN" sz="1200" b="0" i="0" kern="1200" dirty="0" smtClean="0">
                <a:solidFill>
                  <a:schemeClr val="tx1"/>
                </a:solidFill>
                <a:effectLst/>
                <a:latin typeface="+mn-lt"/>
                <a:ea typeface="+mn-ea"/>
                <a:cs typeface="+mn-cs"/>
              </a:rPr>
              <a:t>Version</a:t>
            </a:r>
            <a:r>
              <a:rPr lang="zh-CN" altLang="en-US" sz="1200" b="0" i="0" kern="1200" dirty="0" smtClean="0">
                <a:solidFill>
                  <a:schemeClr val="tx1"/>
                </a:solidFill>
                <a:effectLst/>
                <a:latin typeface="+mn-lt"/>
                <a:ea typeface="+mn-ea"/>
                <a:cs typeface="+mn-cs"/>
              </a:rPr>
              <a:t>最大数最好不要超过</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，因为这样会很大程度上消耗存储空间</a:t>
            </a:r>
            <a:endParaRPr lang="en-US" altLang="zh-CN" sz="1200" b="0" i="0" kern="1200" dirty="0" smtClean="0">
              <a:solidFill>
                <a:schemeClr val="tx1"/>
              </a:solidFill>
              <a:effectLst/>
              <a:latin typeface="+mn-lt"/>
              <a:ea typeface="+mn-ea"/>
              <a:cs typeface="+mn-cs"/>
            </a:endParaRPr>
          </a:p>
          <a:p>
            <a:r>
              <a:rPr lang="en-US" altLang="zh-CN" dirty="0" smtClean="0"/>
              <a:t>3.Timestamp</a:t>
            </a:r>
            <a:r>
              <a:rPr lang="zh-CN" altLang="en-US" dirty="0" smtClean="0"/>
              <a:t>（精确到毫秒）演示；</a:t>
            </a:r>
            <a:endParaRPr lang="en-US" altLang="zh-CN" dirty="0" smtClean="0"/>
          </a:p>
          <a:p>
            <a:r>
              <a:rPr lang="en-US" altLang="zh-CN" dirty="0" smtClean="0"/>
              <a:t>4.Scan</a:t>
            </a:r>
            <a:r>
              <a:rPr lang="zh-CN" altLang="en-US" dirty="0" smtClean="0"/>
              <a:t>的</a:t>
            </a:r>
            <a:r>
              <a:rPr lang="en-US" altLang="zh-CN" dirty="0" err="1" smtClean="0"/>
              <a:t>starrow</a:t>
            </a:r>
            <a:r>
              <a:rPr lang="zh-CN" altLang="en-US" dirty="0" smtClean="0"/>
              <a:t>，</a:t>
            </a:r>
            <a:r>
              <a:rPr lang="en-US" altLang="zh-CN" dirty="0" err="1" smtClean="0"/>
              <a:t>endrow</a:t>
            </a:r>
            <a:r>
              <a:rPr lang="zh-CN" altLang="en-US" dirty="0" smtClean="0"/>
              <a:t>，</a:t>
            </a:r>
            <a:r>
              <a:rPr lang="en-US" altLang="zh-CN" dirty="0" err="1" smtClean="0"/>
              <a:t>limit,reversed</a:t>
            </a:r>
            <a:endParaRPr lang="en-US" altLang="zh-CN" dirty="0" smtClean="0"/>
          </a:p>
          <a:p>
            <a:r>
              <a:rPr lang="en-US" altLang="zh-CN" dirty="0" smtClean="0"/>
              <a:t>5.Get</a:t>
            </a:r>
            <a:r>
              <a:rPr lang="zh-CN" altLang="en-US" dirty="0" smtClean="0"/>
              <a:t>和</a:t>
            </a:r>
            <a:r>
              <a:rPr lang="en-US" altLang="zh-CN" dirty="0" smtClean="0"/>
              <a:t>scan</a:t>
            </a:r>
            <a:r>
              <a:rPr lang="zh-CN" altLang="en-US" dirty="0" smtClean="0"/>
              <a:t>的区别，</a:t>
            </a:r>
            <a:r>
              <a:rPr lang="en-US" altLang="zh-CN" dirty="0" smtClean="0"/>
              <a:t>get</a:t>
            </a:r>
            <a:r>
              <a:rPr lang="zh-CN" altLang="en-US" dirty="0" smtClean="0"/>
              <a:t>必须指定</a:t>
            </a:r>
            <a:r>
              <a:rPr lang="en-US" altLang="zh-CN" dirty="0" err="1" smtClean="0"/>
              <a:t>rowkey</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12318F09-5854-43D5-BC8D-088631B89FE4}" type="slidenum">
              <a:rPr lang="zh-CN" altLang="en-US" smtClean="0"/>
              <a:t>10</a:t>
            </a:fld>
            <a:endParaRPr lang="zh-CN" altLang="en-US"/>
          </a:p>
        </p:txBody>
      </p:sp>
    </p:spTree>
    <p:extLst>
      <p:ext uri="{BB962C8B-B14F-4D97-AF65-F5344CB8AC3E}">
        <p14:creationId xmlns:p14="http://schemas.microsoft.com/office/powerpoint/2010/main" val="3489573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t>‹#›</a:t>
            </a:fld>
            <a:endParaRPr lang="zh-CN" altLang="en-US"/>
          </a:p>
        </p:txBody>
      </p:sp>
    </p:spTree>
    <p:extLst>
      <p:ext uri="{BB962C8B-B14F-4D97-AF65-F5344CB8AC3E}">
        <p14:creationId xmlns:p14="http://schemas.microsoft.com/office/powerpoint/2010/main" val="793179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t>‹#›</a:t>
            </a:fld>
            <a:endParaRPr lang="zh-CN" altLang="en-US"/>
          </a:p>
        </p:txBody>
      </p:sp>
    </p:spTree>
    <p:extLst>
      <p:ext uri="{BB962C8B-B14F-4D97-AF65-F5344CB8AC3E}">
        <p14:creationId xmlns:p14="http://schemas.microsoft.com/office/powerpoint/2010/main" val="287866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t>‹#›</a:t>
            </a:fld>
            <a:endParaRPr lang="zh-CN" altLang="en-US"/>
          </a:p>
        </p:txBody>
      </p:sp>
    </p:spTree>
    <p:extLst>
      <p:ext uri="{BB962C8B-B14F-4D97-AF65-F5344CB8AC3E}">
        <p14:creationId xmlns:p14="http://schemas.microsoft.com/office/powerpoint/2010/main" val="155813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D6B058F-3419-4783-A32B-A7489A7A2485}"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t>‹#›</a:t>
            </a:fld>
            <a:endParaRPr lang="zh-CN" altLang="en-US"/>
          </a:p>
        </p:txBody>
      </p:sp>
    </p:spTree>
    <p:extLst>
      <p:ext uri="{BB962C8B-B14F-4D97-AF65-F5344CB8AC3E}">
        <p14:creationId xmlns:p14="http://schemas.microsoft.com/office/powerpoint/2010/main" val="370942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D6B058F-3419-4783-A32B-A7489A7A2485}" type="datetimeFigureOut">
              <a:rPr lang="zh-CN" altLang="en-US" smtClean="0"/>
              <a:t>2017-10-19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43D999-5E8C-487F-9530-973DA5E47562}" type="slidenum">
              <a:rPr lang="zh-CN" altLang="en-US" smtClean="0"/>
              <a:t>‹#›</a:t>
            </a:fld>
            <a:endParaRPr lang="zh-CN" altLang="en-US"/>
          </a:p>
        </p:txBody>
      </p:sp>
    </p:spTree>
    <p:extLst>
      <p:ext uri="{BB962C8B-B14F-4D97-AF65-F5344CB8AC3E}">
        <p14:creationId xmlns:p14="http://schemas.microsoft.com/office/powerpoint/2010/main" val="375058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D6B058F-3419-4783-A32B-A7489A7A2485}" type="datetimeFigureOut">
              <a:rPr lang="zh-CN" altLang="en-US" smtClean="0"/>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t>‹#›</a:t>
            </a:fld>
            <a:endParaRPr lang="zh-CN" altLang="en-US"/>
          </a:p>
        </p:txBody>
      </p:sp>
    </p:spTree>
    <p:extLst>
      <p:ext uri="{BB962C8B-B14F-4D97-AF65-F5344CB8AC3E}">
        <p14:creationId xmlns:p14="http://schemas.microsoft.com/office/powerpoint/2010/main" val="21232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D6B058F-3419-4783-A32B-A7489A7A2485}" type="datetimeFigureOut">
              <a:rPr lang="zh-CN" altLang="en-US" smtClean="0"/>
              <a:t>2017-10-19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43D999-5E8C-487F-9530-973DA5E47562}" type="slidenum">
              <a:rPr lang="zh-CN" altLang="en-US" smtClean="0"/>
              <a:t>‹#›</a:t>
            </a:fld>
            <a:endParaRPr lang="zh-CN" altLang="en-US"/>
          </a:p>
        </p:txBody>
      </p:sp>
    </p:spTree>
    <p:extLst>
      <p:ext uri="{BB962C8B-B14F-4D97-AF65-F5344CB8AC3E}">
        <p14:creationId xmlns:p14="http://schemas.microsoft.com/office/powerpoint/2010/main" val="202885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D6B058F-3419-4783-A32B-A7489A7A2485}" type="datetimeFigureOut">
              <a:rPr lang="zh-CN" altLang="en-US" smtClean="0"/>
              <a:t>2017-10-19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43D999-5E8C-487F-9530-973DA5E47562}" type="slidenum">
              <a:rPr lang="zh-CN" altLang="en-US" smtClean="0"/>
              <a:t>‹#›</a:t>
            </a:fld>
            <a:endParaRPr lang="zh-CN" altLang="en-US"/>
          </a:p>
        </p:txBody>
      </p:sp>
    </p:spTree>
    <p:extLst>
      <p:ext uri="{BB962C8B-B14F-4D97-AF65-F5344CB8AC3E}">
        <p14:creationId xmlns:p14="http://schemas.microsoft.com/office/powerpoint/2010/main" val="25552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6B058F-3419-4783-A32B-A7489A7A2485}" type="datetimeFigureOut">
              <a:rPr lang="zh-CN" altLang="en-US" smtClean="0"/>
              <a:t>2017-10-19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43D999-5E8C-487F-9530-973DA5E47562}" type="slidenum">
              <a:rPr lang="zh-CN" altLang="en-US" smtClean="0"/>
              <a:t>‹#›</a:t>
            </a:fld>
            <a:endParaRPr lang="zh-CN" altLang="en-US"/>
          </a:p>
        </p:txBody>
      </p:sp>
    </p:spTree>
    <p:extLst>
      <p:ext uri="{BB962C8B-B14F-4D97-AF65-F5344CB8AC3E}">
        <p14:creationId xmlns:p14="http://schemas.microsoft.com/office/powerpoint/2010/main" val="362797757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t>‹#›</a:t>
            </a:fld>
            <a:endParaRPr lang="zh-CN" altLang="en-US"/>
          </a:p>
        </p:txBody>
      </p:sp>
    </p:spTree>
    <p:extLst>
      <p:ext uri="{BB962C8B-B14F-4D97-AF65-F5344CB8AC3E}">
        <p14:creationId xmlns:p14="http://schemas.microsoft.com/office/powerpoint/2010/main" val="371758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340" y="612775"/>
            <a:ext cx="731710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D6B058F-3419-4783-A32B-A7489A7A2485}" type="datetimeFigureOut">
              <a:rPr lang="zh-CN" altLang="en-US" smtClean="0"/>
              <a:t>2017-10-19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43D999-5E8C-487F-9530-973DA5E47562}" type="slidenum">
              <a:rPr lang="zh-CN" altLang="en-US" smtClean="0"/>
              <a:t>‹#›</a:t>
            </a:fld>
            <a:endParaRPr lang="zh-CN" altLang="en-US"/>
          </a:p>
        </p:txBody>
      </p:sp>
    </p:spTree>
    <p:extLst>
      <p:ext uri="{BB962C8B-B14F-4D97-AF65-F5344CB8AC3E}">
        <p14:creationId xmlns:p14="http://schemas.microsoft.com/office/powerpoint/2010/main" val="682832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759" y="274638"/>
            <a:ext cx="10975658"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759" y="1600201"/>
            <a:ext cx="10975658"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759" y="6356351"/>
            <a:ext cx="284554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B058F-3419-4783-A32B-A7489A7A2485}" type="datetimeFigureOut">
              <a:rPr lang="zh-CN" altLang="en-US" smtClean="0"/>
              <a:t>2017-10-19</a:t>
            </a:fld>
            <a:endParaRPr lang="zh-CN" altLang="en-US"/>
          </a:p>
        </p:txBody>
      </p:sp>
      <p:sp>
        <p:nvSpPr>
          <p:cNvPr id="5" name="页脚占位符 4"/>
          <p:cNvSpPr>
            <a:spLocks noGrp="1"/>
          </p:cNvSpPr>
          <p:nvPr>
            <p:ph type="ftr" sz="quarter" idx="3"/>
          </p:nvPr>
        </p:nvSpPr>
        <p:spPr>
          <a:xfrm>
            <a:off x="4166685" y="6356351"/>
            <a:ext cx="386180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9875" y="6356351"/>
            <a:ext cx="284554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3D999-5E8C-487F-9530-973DA5E47562}" type="slidenum">
              <a:rPr lang="zh-CN" altLang="en-US" smtClean="0"/>
              <a:t>‹#›</a:t>
            </a:fld>
            <a:endParaRPr lang="zh-CN" altLang="en-US"/>
          </a:p>
        </p:txBody>
      </p:sp>
    </p:spTree>
    <p:extLst>
      <p:ext uri="{BB962C8B-B14F-4D97-AF65-F5344CB8AC3E}">
        <p14:creationId xmlns:p14="http://schemas.microsoft.com/office/powerpoint/2010/main" val="3744109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993131" y="2348880"/>
            <a:ext cx="8016818" cy="792027"/>
            <a:chOff x="1852112" y="3100255"/>
            <a:chExt cx="5816232" cy="574619"/>
          </a:xfrm>
        </p:grpSpPr>
        <p:sp>
          <p:nvSpPr>
            <p:cNvPr id="225" name="圆角矩形 224"/>
            <p:cNvSpPr/>
            <p:nvPr/>
          </p:nvSpPr>
          <p:spPr>
            <a:xfrm>
              <a:off x="2012545" y="3147814"/>
              <a:ext cx="5655799" cy="504056"/>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TextBox 103"/>
            <p:cNvSpPr txBox="1"/>
            <p:nvPr/>
          </p:nvSpPr>
          <p:spPr>
            <a:xfrm>
              <a:off x="3837311" y="3187713"/>
              <a:ext cx="2214556" cy="424257"/>
            </a:xfrm>
            <a:prstGeom prst="rect">
              <a:avLst/>
            </a:prstGeom>
            <a:noFill/>
          </p:spPr>
          <p:txBody>
            <a:bodyPr wrap="none" rtlCol="0">
              <a:spAutoFit/>
            </a:bodyPr>
            <a:lstStyle/>
            <a:p>
              <a:pPr algn="ctr"/>
              <a:r>
                <a:rPr lang="en-US" altLang="zh-CN" sz="3200" dirty="0" err="1" smtClean="0">
                  <a:solidFill>
                    <a:schemeClr val="tx1">
                      <a:lumMod val="65000"/>
                      <a:lumOff val="35000"/>
                    </a:schemeClr>
                  </a:solidFill>
                  <a:latin typeface="微软雅黑" pitchFamily="34" charset="-122"/>
                  <a:ea typeface="微软雅黑" pitchFamily="34" charset="-122"/>
                </a:rPr>
                <a:t>HBase</a:t>
              </a:r>
              <a:r>
                <a:rPr lang="zh-CN" altLang="en-US" sz="3200" dirty="0" smtClean="0">
                  <a:solidFill>
                    <a:schemeClr val="tx1">
                      <a:lumMod val="65000"/>
                      <a:lumOff val="35000"/>
                    </a:schemeClr>
                  </a:solidFill>
                  <a:latin typeface="微软雅黑" pitchFamily="34" charset="-122"/>
                  <a:ea typeface="微软雅黑" pitchFamily="34" charset="-122"/>
                </a:rPr>
                <a:t>技术分享</a:t>
              </a:r>
              <a:endParaRPr lang="zh-CN" altLang="en-US" sz="3200" dirty="0">
                <a:solidFill>
                  <a:schemeClr val="tx1">
                    <a:lumMod val="65000"/>
                    <a:lumOff val="35000"/>
                  </a:schemeClr>
                </a:solidFill>
                <a:latin typeface="微软雅黑" pitchFamily="34" charset="-122"/>
                <a:ea typeface="微软雅黑" pitchFamily="34" charset="-122"/>
              </a:endParaRPr>
            </a:p>
          </p:txBody>
        </p:sp>
        <p:sp>
          <p:nvSpPr>
            <p:cNvPr id="228" name="圆角矩形 227"/>
            <p:cNvSpPr/>
            <p:nvPr/>
          </p:nvSpPr>
          <p:spPr>
            <a:xfrm>
              <a:off x="1852112" y="3100255"/>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sp>
        <p:nvSpPr>
          <p:cNvPr id="30" name="矩形 29"/>
          <p:cNvSpPr/>
          <p:nvPr/>
        </p:nvSpPr>
        <p:spPr>
          <a:xfrm>
            <a:off x="11292252" y="13961"/>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模板下载：</a:t>
            </a:r>
            <a:r>
              <a:rPr kumimoji="0" lang="en-US" altLang="zh-CN" sz="100" b="0" i="0" u="none" strike="noStrike" kern="0" cap="none" spc="0" normalizeH="0" baseline="0" noProof="0" dirty="0">
                <a:ln>
                  <a:noFill/>
                </a:ln>
                <a:solidFill>
                  <a:schemeClr val="bg2"/>
                </a:solidFill>
                <a:effectLst/>
                <a:uLnTx/>
                <a:uFillTx/>
              </a:rPr>
              <a:t>www.1ppt.com/moban/     </a:t>
            </a:r>
            <a:r>
              <a:rPr kumimoji="0" lang="zh-CN" altLang="en-US" sz="100" b="0" i="0" u="none" strike="noStrike" kern="0" cap="none" spc="0" normalizeH="0" baseline="0" noProof="0" dirty="0">
                <a:ln>
                  <a:noFill/>
                </a:ln>
                <a:solidFill>
                  <a:schemeClr val="bg2"/>
                </a:solidFill>
                <a:effectLst/>
                <a:uLnTx/>
                <a:uFillTx/>
              </a:rPr>
              <a:t>行业</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节日</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模板：</a:t>
            </a:r>
            <a:r>
              <a:rPr kumimoji="0" lang="en-US" altLang="zh-CN" sz="100" b="0" i="0" u="none" strike="noStrike" kern="0" cap="none" spc="0" normalizeH="0" baseline="0" noProof="0" dirty="0">
                <a:ln>
                  <a:noFill/>
                </a:ln>
                <a:solidFill>
                  <a:schemeClr val="bg2"/>
                </a:solidFill>
                <a:effectLst/>
                <a:uLnTx/>
                <a:uFillTx/>
              </a:rPr>
              <a:t>www.1ppt.com/jieri/           PPT</a:t>
            </a:r>
            <a:r>
              <a:rPr kumimoji="0" lang="zh-CN" altLang="en-US" sz="100" b="0" i="0" u="none" strike="noStrike" kern="0" cap="none" spc="0" normalizeH="0" baseline="0" noProof="0" dirty="0">
                <a:ln>
                  <a:noFill/>
                </a:ln>
                <a:solidFill>
                  <a:schemeClr val="bg2"/>
                </a:solidFill>
                <a:effectLst/>
                <a:uLnTx/>
                <a:uFillTx/>
              </a:rPr>
              <a:t>素材下载：</a:t>
            </a:r>
            <a:r>
              <a:rPr kumimoji="0" lang="en-US" altLang="zh-CN" sz="100" b="0" i="0" u="none" strike="noStrike" kern="0" cap="none" spc="0" normalizeH="0" baseline="0" noProof="0" dirty="0">
                <a:ln>
                  <a:noFill/>
                </a:ln>
                <a:solidFill>
                  <a:schemeClr val="bg2"/>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背景图片：</a:t>
            </a:r>
            <a:r>
              <a:rPr kumimoji="0" lang="en-US" altLang="zh-CN" sz="100" b="0" i="0" u="none" strike="noStrike" kern="0" cap="none" spc="0" normalizeH="0" baseline="0" noProof="0" dirty="0">
                <a:ln>
                  <a:noFill/>
                </a:ln>
                <a:solidFill>
                  <a:schemeClr val="bg2"/>
                </a:solidFill>
                <a:effectLst/>
                <a:uLnTx/>
                <a:uFillTx/>
              </a:rPr>
              <a:t>www.1ppt.com/beijing/      PPT</a:t>
            </a:r>
            <a:r>
              <a:rPr kumimoji="0" lang="zh-CN" altLang="en-US" sz="100" b="0" i="0" u="none" strike="noStrike" kern="0" cap="none" spc="0" normalizeH="0" baseline="0" noProof="0" dirty="0">
                <a:ln>
                  <a:noFill/>
                </a:ln>
                <a:solidFill>
                  <a:schemeClr val="bg2"/>
                </a:solidFill>
                <a:effectLst/>
                <a:uLnTx/>
                <a:uFillTx/>
              </a:rPr>
              <a:t>图表下载：</a:t>
            </a:r>
            <a:r>
              <a:rPr kumimoji="0" lang="en-US" altLang="zh-CN" sz="100" b="0" i="0" u="none" strike="noStrike" kern="0" cap="none" spc="0" normalizeH="0" baseline="0" noProof="0" dirty="0">
                <a:ln>
                  <a:noFill/>
                </a:ln>
                <a:solidFill>
                  <a:schemeClr val="bg2"/>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优秀</a:t>
            </a:r>
            <a:r>
              <a:rPr kumimoji="0" lang="en-US" altLang="zh-CN" sz="100" b="0" i="0" u="none" strike="noStrike" kern="0" cap="none" spc="0" normalizeH="0" baseline="0" noProof="0" dirty="0">
                <a:ln>
                  <a:noFill/>
                </a:ln>
                <a:solidFill>
                  <a:schemeClr val="bg2"/>
                </a:solidFill>
                <a:effectLst/>
                <a:uLnTx/>
                <a:uFillTx/>
              </a:rPr>
              <a:t>PPT</a:t>
            </a:r>
            <a:r>
              <a:rPr kumimoji="0" lang="zh-CN" altLang="en-US" sz="100" b="0" i="0" u="none" strike="noStrike" kern="0" cap="none" spc="0" normalizeH="0" baseline="0" noProof="0" dirty="0">
                <a:ln>
                  <a:noFill/>
                </a:ln>
                <a:solidFill>
                  <a:schemeClr val="bg2"/>
                </a:solidFill>
                <a:effectLst/>
                <a:uLnTx/>
                <a:uFillTx/>
              </a:rPr>
              <a:t>下载：</a:t>
            </a:r>
            <a:r>
              <a:rPr kumimoji="0" lang="en-US" altLang="zh-CN" sz="100" b="0" i="0" u="none" strike="noStrike" kern="0" cap="none" spc="0" normalizeH="0" baseline="0" noProof="0" dirty="0">
                <a:ln>
                  <a:noFill/>
                </a:ln>
                <a:solidFill>
                  <a:schemeClr val="bg2"/>
                </a:solidFill>
                <a:effectLst/>
                <a:uLnTx/>
                <a:uFillTx/>
              </a:rPr>
              <a:t>www.1ppt.com/xiazai/        PPT</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Word</a:t>
            </a:r>
            <a:r>
              <a:rPr kumimoji="0" lang="zh-CN" altLang="en-US" sz="100" b="0" i="0" u="none" strike="noStrike" kern="0" cap="none" spc="0" normalizeH="0" baseline="0" noProof="0" dirty="0">
                <a:ln>
                  <a:noFill/>
                </a:ln>
                <a:solidFill>
                  <a:schemeClr val="bg2"/>
                </a:solidFill>
                <a:effectLst/>
                <a:uLnTx/>
                <a:uFillTx/>
              </a:rPr>
              <a:t>教程： </a:t>
            </a:r>
            <a:r>
              <a:rPr kumimoji="0" lang="en-US" altLang="zh-CN" sz="100" b="0" i="0" u="none" strike="noStrike" kern="0" cap="none" spc="0" normalizeH="0" baseline="0" noProof="0" dirty="0">
                <a:ln>
                  <a:noFill/>
                </a:ln>
                <a:solidFill>
                  <a:schemeClr val="bg2"/>
                </a:solidFill>
                <a:effectLst/>
                <a:uLnTx/>
                <a:uFillTx/>
              </a:rPr>
              <a:t>www.1ppt.com/word/              Excel</a:t>
            </a:r>
            <a:r>
              <a:rPr kumimoji="0" lang="zh-CN" altLang="en-US" sz="100" b="0" i="0" u="none" strike="noStrike" kern="0" cap="none" spc="0" normalizeH="0" baseline="0" noProof="0" dirty="0">
                <a:ln>
                  <a:noFill/>
                </a:ln>
                <a:solidFill>
                  <a:schemeClr val="bg2"/>
                </a:solidFill>
                <a:effectLst/>
                <a:uLnTx/>
                <a:uFillTx/>
              </a:rPr>
              <a:t>教程：</a:t>
            </a:r>
            <a:r>
              <a:rPr kumimoji="0" lang="en-US" altLang="zh-CN" sz="100" b="0" i="0" u="none" strike="noStrike" kern="0" cap="none" spc="0" normalizeH="0" baseline="0" noProof="0" dirty="0">
                <a:ln>
                  <a:noFill/>
                </a:ln>
                <a:solidFill>
                  <a:schemeClr val="bg2"/>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资料下载：</a:t>
            </a:r>
            <a:r>
              <a:rPr kumimoji="0" lang="en-US" altLang="zh-CN" sz="100" b="0" i="0" u="none" strike="noStrike" kern="0" cap="none" spc="0" normalizeH="0" baseline="0" noProof="0" dirty="0">
                <a:ln>
                  <a:noFill/>
                </a:ln>
                <a:solidFill>
                  <a:schemeClr val="bg2"/>
                </a:solidFill>
                <a:effectLst/>
                <a:uLnTx/>
                <a:uFillTx/>
              </a:rPr>
              <a:t>www.1ppt.com/ziliao/                PPT</a:t>
            </a:r>
            <a:r>
              <a:rPr kumimoji="0" lang="zh-CN" altLang="en-US" sz="100" b="0" i="0" u="none" strike="noStrike" kern="0" cap="none" spc="0" normalizeH="0" baseline="0" noProof="0" dirty="0">
                <a:ln>
                  <a:noFill/>
                </a:ln>
                <a:solidFill>
                  <a:schemeClr val="bg2"/>
                </a:solidFill>
                <a:effectLst/>
                <a:uLnTx/>
                <a:uFillTx/>
              </a:rPr>
              <a:t>课件下载：</a:t>
            </a:r>
            <a:r>
              <a:rPr kumimoji="0" lang="en-US" altLang="zh-CN" sz="100" b="0" i="0" u="none" strike="noStrike" kern="0" cap="none" spc="0" normalizeH="0" baseline="0" noProof="0" dirty="0">
                <a:ln>
                  <a:noFill/>
                </a:ln>
                <a:solidFill>
                  <a:schemeClr val="bg2"/>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范文下载：</a:t>
            </a:r>
            <a:r>
              <a:rPr kumimoji="0" lang="en-US" altLang="zh-CN" sz="100" b="0" i="0" u="none" strike="noStrike" kern="0" cap="none" spc="0" normalizeH="0" baseline="0" noProof="0" dirty="0">
                <a:ln>
                  <a:noFill/>
                </a:ln>
                <a:solidFill>
                  <a:schemeClr val="bg2"/>
                </a:solidFill>
                <a:effectLst/>
                <a:uLnTx/>
                <a:uFillTx/>
              </a:rPr>
              <a:t>www.1ppt.com/fanwen/             </a:t>
            </a:r>
            <a:r>
              <a:rPr kumimoji="0" lang="zh-CN" altLang="en-US" sz="100" b="0" i="0" u="none" strike="noStrike" kern="0" cap="none" spc="0" normalizeH="0" baseline="0" noProof="0" dirty="0">
                <a:ln>
                  <a:noFill/>
                </a:ln>
                <a:solidFill>
                  <a:schemeClr val="bg2"/>
                </a:solidFill>
                <a:effectLst/>
                <a:uLnTx/>
                <a:uFillTx/>
              </a:rPr>
              <a:t>试卷下载：</a:t>
            </a:r>
            <a:r>
              <a:rPr kumimoji="0" lang="en-US" altLang="zh-CN" sz="100" b="0" i="0" u="none" strike="noStrike" kern="0" cap="none" spc="0" normalizeH="0" baseline="0" noProof="0" dirty="0">
                <a:ln>
                  <a:noFill/>
                </a:ln>
                <a:solidFill>
                  <a:schemeClr val="bg2"/>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chemeClr val="bg2"/>
                </a:solidFill>
                <a:effectLst/>
                <a:uLnTx/>
                <a:uFillTx/>
              </a:rPr>
              <a:t>教案下载：</a:t>
            </a:r>
            <a:r>
              <a:rPr kumimoji="0" lang="en-US" altLang="zh-CN" sz="100" b="0" i="0" u="none" strike="noStrike" kern="0" cap="none" spc="0" normalizeH="0" baseline="0" noProof="0" dirty="0">
                <a:ln>
                  <a:noFill/>
                </a:ln>
                <a:solidFill>
                  <a:schemeClr val="bg2"/>
                </a:solidFill>
                <a:effectLst/>
                <a:uLnTx/>
                <a:uFillTx/>
              </a:rPr>
              <a:t>www.1ppt.com/jiaoan/  </a:t>
            </a:r>
            <a:r>
              <a:rPr kumimoji="0" lang="en-US" altLang="zh-CN" sz="100" b="0" i="0" u="none" strike="noStrike" kern="0" cap="none" spc="0" normalizeH="0" baseline="0" noProof="0" dirty="0" smtClean="0">
                <a:ln>
                  <a:noFill/>
                </a:ln>
                <a:solidFill>
                  <a:schemeClr val="bg2"/>
                </a:solidFill>
                <a:effectLst/>
                <a:uLnTx/>
                <a:uFillTx/>
              </a:rPr>
              <a:t>      PPT</a:t>
            </a:r>
            <a:r>
              <a:rPr kumimoji="0" lang="zh-CN" altLang="en-US" sz="100" b="0" i="0" u="none" strike="noStrike" kern="0" cap="none" spc="0" normalizeH="0" baseline="0" noProof="0" dirty="0" smtClean="0">
                <a:ln>
                  <a:noFill/>
                </a:ln>
                <a:solidFill>
                  <a:schemeClr val="bg2"/>
                </a:solidFill>
                <a:effectLst/>
                <a:uLnTx/>
                <a:uFillTx/>
              </a:rPr>
              <a:t>论坛：</a:t>
            </a:r>
            <a:r>
              <a:rPr kumimoji="0" lang="en-US" altLang="zh-CN" sz="100" b="0" i="0" u="none" strike="noStrike" kern="0" cap="none" spc="0" normalizeH="0" baseline="0" noProof="0" dirty="0" smtClean="0">
                <a:ln>
                  <a:noFill/>
                </a:ln>
                <a:solidFill>
                  <a:schemeClr val="bg2"/>
                </a:solidFill>
                <a:effectLst/>
                <a:uLnTx/>
                <a:uFillTx/>
              </a:rPr>
              <a:t>www.1ppt.cn</a:t>
            </a:r>
            <a:endParaRPr kumimoji="0" lang="en-US" altLang="zh-CN" sz="100" b="0" i="0" u="none" strike="noStrike" kern="0" cap="none" spc="0" normalizeH="0" baseline="0" noProof="0" dirty="0">
              <a:ln>
                <a:noFill/>
              </a:ln>
              <a:solidFill>
                <a:schemeClr val="bg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chemeClr val="bg2"/>
                </a:solidFill>
                <a:effectLst/>
                <a:uLnTx/>
                <a:uFillTx/>
              </a:rPr>
              <a:t> </a:t>
            </a:r>
            <a:endParaRPr kumimoji="0" lang="zh-CN" altLang="en-US" sz="100" b="0" i="0" u="none" strike="noStrike" kern="0" cap="none" spc="0" normalizeH="0" baseline="0" noProof="0" dirty="0">
              <a:ln>
                <a:noFill/>
              </a:ln>
              <a:solidFill>
                <a:schemeClr val="bg2"/>
              </a:solidFill>
              <a:effectLst/>
              <a:uLnTx/>
              <a:uFillTx/>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939" y="208965"/>
            <a:ext cx="1358420" cy="337802"/>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66179" y="2242645"/>
            <a:ext cx="1677817" cy="125836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368252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0" y="928541"/>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88314651"/>
              </p:ext>
            </p:extLst>
          </p:nvPr>
        </p:nvGraphicFramePr>
        <p:xfrm>
          <a:off x="1482319" y="1251440"/>
          <a:ext cx="8130118" cy="1752600"/>
        </p:xfrm>
        <a:graphic>
          <a:graphicData uri="http://schemas.openxmlformats.org/drawingml/2006/table">
            <a:tbl>
              <a:tblPr firstRow="1" bandRow="1">
                <a:tableStyleId>{69CF1AB2-1976-4502-BF36-3FF5EA218861}</a:tableStyleId>
              </a:tblPr>
              <a:tblGrid>
                <a:gridCol w="4039204"/>
                <a:gridCol w="4090914"/>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alter: </a:t>
                      </a:r>
                      <a:r>
                        <a:rPr lang="zh-CN" altLang="en-US" dirty="0" smtClean="0"/>
                        <a:t>改变一个表。</a:t>
                      </a:r>
                    </a:p>
                  </a:txBody>
                  <a:tcPr/>
                </a:tc>
                <a:tc>
                  <a:txBody>
                    <a:bodyPr/>
                    <a:lstStyle/>
                    <a:p>
                      <a:r>
                        <a:rPr lang="en-US" altLang="zh-CN" dirty="0" smtClean="0"/>
                        <a:t>alter ‘</a:t>
                      </a:r>
                      <a:r>
                        <a:rPr lang="zh-CN" altLang="en-US" dirty="0" smtClean="0"/>
                        <a:t>表名称</a:t>
                      </a:r>
                      <a:r>
                        <a:rPr lang="en-US" altLang="zh-CN" dirty="0" smtClean="0"/>
                        <a:t>’</a:t>
                      </a:r>
                      <a:r>
                        <a:rPr lang="zh-CN" altLang="en-US" dirty="0" smtClean="0"/>
                        <a:t>，</a:t>
                      </a:r>
                      <a:r>
                        <a:rPr lang="en-US" altLang="zh-CN" dirty="0" smtClean="0"/>
                        <a:t>’</a:t>
                      </a:r>
                      <a:r>
                        <a:rPr lang="zh-CN" altLang="en-US" dirty="0" smtClean="0"/>
                        <a:t>列名称</a:t>
                      </a:r>
                      <a:r>
                        <a:rPr lang="en-US" altLang="zh-CN" dirty="0" smtClean="0"/>
                        <a:t>’</a:t>
                      </a:r>
                      <a:r>
                        <a:rPr lang="zh-CN" altLang="en-US" dirty="0" smtClean="0"/>
                        <a:t>，</a:t>
                      </a:r>
                      <a:r>
                        <a:rPr lang="en-US" altLang="zh-CN" dirty="0" smtClean="0"/>
                        <a:t>’</a:t>
                      </a:r>
                      <a:r>
                        <a:rPr lang="zh-CN" altLang="en-US" dirty="0" smtClean="0"/>
                        <a:t>具体修改内</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exists: </a:t>
                      </a:r>
                      <a:r>
                        <a:rPr lang="zh-CN" altLang="en-US" dirty="0" smtClean="0"/>
                        <a:t>验证表是否存在。</a:t>
                      </a:r>
                    </a:p>
                  </a:txBody>
                  <a:tcPr/>
                </a:tc>
                <a:tc>
                  <a:txBody>
                    <a:bodyPr/>
                    <a:lstStyle/>
                    <a:p>
                      <a:r>
                        <a:rPr lang="en-US" altLang="zh-CN" dirty="0" smtClean="0"/>
                        <a:t>exists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drop: </a:t>
                      </a:r>
                      <a:r>
                        <a:rPr lang="zh-CN" altLang="en-US" dirty="0" smtClean="0"/>
                        <a:t>从</a:t>
                      </a:r>
                      <a:r>
                        <a:rPr lang="en-US" altLang="zh-CN" dirty="0" err="1" smtClean="0"/>
                        <a:t>HBase</a:t>
                      </a:r>
                      <a:r>
                        <a:rPr lang="zh-CN" altLang="en-US" dirty="0" smtClean="0"/>
                        <a:t>中删除表。</a:t>
                      </a:r>
                    </a:p>
                  </a:txBody>
                  <a:tcPr/>
                </a:tc>
                <a:tc>
                  <a:txBody>
                    <a:bodyPr/>
                    <a:lstStyle/>
                    <a:p>
                      <a:r>
                        <a:rPr lang="en-US" altLang="zh-CN" dirty="0" smtClean="0"/>
                        <a:t>drop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drop_all</a:t>
                      </a:r>
                      <a:r>
                        <a:rPr lang="en-US" altLang="zh-CN" dirty="0" smtClean="0"/>
                        <a:t>: </a:t>
                      </a:r>
                      <a:r>
                        <a:rPr lang="zh-CN" altLang="en-US" dirty="0" smtClean="0"/>
                        <a:t>丢弃在命令中给出匹配“</a:t>
                      </a:r>
                      <a:r>
                        <a:rPr lang="en-US" altLang="zh-CN" dirty="0" smtClean="0"/>
                        <a:t>regex”</a:t>
                      </a:r>
                      <a:r>
                        <a:rPr lang="zh-CN" altLang="en-US" dirty="0" smtClean="0"/>
                        <a:t>的表。</a:t>
                      </a:r>
                    </a:p>
                  </a:txBody>
                  <a:tcPr/>
                </a:tc>
                <a:tc>
                  <a:txBody>
                    <a:bodyPr/>
                    <a:lstStyle/>
                    <a:p>
                      <a:r>
                        <a:rPr lang="en-US" altLang="zh-CN" dirty="0" err="1" smtClean="0"/>
                        <a:t>drop_all</a:t>
                      </a:r>
                      <a:r>
                        <a:rPr lang="en-US" altLang="zh-CN" dirty="0" smtClean="0"/>
                        <a:t> ‘</a:t>
                      </a:r>
                      <a:r>
                        <a:rPr lang="zh-CN" altLang="en-US" dirty="0" smtClean="0"/>
                        <a:t>正则表达式式</a:t>
                      </a:r>
                      <a:r>
                        <a:rPr lang="en-US" altLang="zh-CN" dirty="0" smtClean="0"/>
                        <a:t>’</a:t>
                      </a:r>
                      <a:endParaRPr lang="zh-CN" altLang="en-US" dirty="0"/>
                    </a:p>
                  </a:txBody>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806455980"/>
              </p:ext>
            </p:extLst>
          </p:nvPr>
        </p:nvGraphicFramePr>
        <p:xfrm>
          <a:off x="1482319" y="2996952"/>
          <a:ext cx="8130118" cy="3500120"/>
        </p:xfrm>
        <a:graphic>
          <a:graphicData uri="http://schemas.openxmlformats.org/drawingml/2006/table">
            <a:tbl>
              <a:tblPr firstRow="1" bandRow="1">
                <a:tableStyleId>{5C22544A-7EE6-4342-B048-85BDC9FD1C3A}</a:tableStyleId>
              </a:tblPr>
              <a:tblGrid>
                <a:gridCol w="4065059"/>
                <a:gridCol w="4065059"/>
              </a:tblGrid>
              <a:tr h="362369">
                <a:tc>
                  <a:txBody>
                    <a:bodyPr/>
                    <a:lstStyle/>
                    <a:p>
                      <a:pPr algn="ctr"/>
                      <a:r>
                        <a:rPr lang="zh-CN" altLang="en-US" dirty="0" smtClean="0"/>
                        <a:t>数据操纵语言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put: </a:t>
                      </a:r>
                      <a:r>
                        <a:rPr lang="zh-CN" altLang="en-US" dirty="0" smtClean="0"/>
                        <a:t>把指定列在指定的行中单元格的值存在一个特定的表。</a:t>
                      </a:r>
                    </a:p>
                  </a:txBody>
                  <a:tcPr/>
                </a:tc>
                <a:tc>
                  <a:txBody>
                    <a:bodyPr/>
                    <a:lstStyle/>
                    <a:p>
                      <a:r>
                        <a:rPr lang="en-US" altLang="zh-CN" dirty="0" smtClean="0"/>
                        <a:t>put</a:t>
                      </a:r>
                      <a:r>
                        <a:rPr lang="en-US" altLang="zh-CN" baseline="0" dirty="0" smtClean="0"/>
                        <a: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’,’value’</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get: </a:t>
                      </a:r>
                      <a:r>
                        <a:rPr lang="zh-CN" altLang="en-US" dirty="0" smtClean="0"/>
                        <a:t>取行或单元格的内容。</a:t>
                      </a:r>
                    </a:p>
                  </a:txBody>
                  <a:tcPr/>
                </a:tc>
                <a:tc>
                  <a:txBody>
                    <a:bodyPr/>
                    <a:lstStyle/>
                    <a:p>
                      <a:r>
                        <a:rPr lang="en-US" altLang="zh-CN" baseline="0" dirty="0" smtClean="0"/>
                        <a:t>get ‘</a:t>
                      </a:r>
                      <a:r>
                        <a:rPr lang="zh-CN" altLang="en-US" baseline="0" dirty="0" smtClean="0"/>
                        <a:t>表名称</a:t>
                      </a:r>
                      <a:r>
                        <a:rPr lang="en-US" altLang="zh-CN" baseline="0" dirty="0" smtClean="0"/>
                        <a:t>’,’</a:t>
                      </a:r>
                      <a:r>
                        <a:rPr lang="en-US" altLang="zh-CN" baseline="0" dirty="0" err="1" smtClean="0"/>
                        <a:t>rowkey</a:t>
                      </a:r>
                      <a:r>
                        <a:rPr lang="en-US" altLang="zh-CN" baseline="0" dirty="0" smtClean="0"/>
                        <a:t>’,’</a:t>
                      </a:r>
                      <a:r>
                        <a:rPr lang="zh-CN" altLang="en-US" baseline="0" dirty="0" smtClean="0"/>
                        <a:t>列族</a:t>
                      </a:r>
                      <a:r>
                        <a:rPr lang="en-US" altLang="zh-CN" baseline="0" dirty="0" smtClean="0"/>
                        <a:t>:</a:t>
                      </a:r>
                      <a:r>
                        <a:rPr lang="zh-CN" altLang="en-US" baseline="0" dirty="0" smtClean="0"/>
                        <a:t>列</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delete: </a:t>
                      </a:r>
                      <a:r>
                        <a:rPr lang="zh-CN" altLang="en-US" dirty="0" smtClean="0"/>
                        <a:t>删除表中的单元格值。</a:t>
                      </a:r>
                    </a:p>
                  </a:txBody>
                  <a:tcPr/>
                </a:tc>
                <a:tc>
                  <a:txBody>
                    <a:bodyPr/>
                    <a:lstStyle/>
                    <a:p>
                      <a:r>
                        <a:rPr lang="en-US" altLang="zh-CN" dirty="0" smtClean="0"/>
                        <a:t>delete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a:t>
                      </a:r>
                      <a:r>
                        <a:rPr lang="zh-CN" altLang="en-US" dirty="0" smtClean="0"/>
                        <a:t>列族</a:t>
                      </a:r>
                      <a:r>
                        <a:rPr lang="en-US" altLang="zh-CN" dirty="0" smtClean="0"/>
                        <a:t>:</a:t>
                      </a:r>
                      <a:r>
                        <a:rPr lang="zh-CN" altLang="en-US" dirty="0" smtClean="0"/>
                        <a:t>列</a:t>
                      </a:r>
                      <a:r>
                        <a:rPr lang="en-US" altLang="zh-CN" dirty="0" smtClean="0"/>
                        <a:t>’</a:t>
                      </a:r>
                      <a:r>
                        <a:rPr lang="en-US" altLang="zh-CN" baseline="0"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deleteall</a:t>
                      </a:r>
                      <a:r>
                        <a:rPr lang="en-US" altLang="zh-CN" b="1" dirty="0" smtClean="0"/>
                        <a:t>:</a:t>
                      </a:r>
                      <a:r>
                        <a:rPr lang="zh-CN" altLang="en-US" dirty="0" smtClean="0"/>
                        <a:t> 删除给定行的所有单元格。</a:t>
                      </a:r>
                    </a:p>
                  </a:txBody>
                  <a:tcPr/>
                </a:tc>
                <a:tc>
                  <a:txBody>
                    <a:bodyPr/>
                    <a:lstStyle/>
                    <a:p>
                      <a:r>
                        <a:rPr lang="en-US" altLang="zh-CN" dirty="0" err="1" smtClean="0"/>
                        <a:t>deleteall</a:t>
                      </a:r>
                      <a:r>
                        <a:rPr lang="en-US" altLang="zh-CN" dirty="0" smtClean="0"/>
                        <a:t>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rowkey</a:t>
                      </a:r>
                      <a:r>
                        <a:rPr lang="en-US" altLang="zh-CN" dirty="0" smtClean="0"/>
                        <a:t>’ </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scan:</a:t>
                      </a:r>
                      <a:r>
                        <a:rPr lang="zh-CN" altLang="en-US" dirty="0" smtClean="0"/>
                        <a:t> 扫描并返回表数据。</a:t>
                      </a:r>
                    </a:p>
                  </a:txBody>
                  <a:tcPr/>
                </a:tc>
                <a:tc>
                  <a:txBody>
                    <a:bodyPr/>
                    <a:lstStyle/>
                    <a:p>
                      <a:r>
                        <a:rPr lang="en-US" altLang="zh-CN" dirty="0" smtClean="0"/>
                        <a:t>scan ‘</a:t>
                      </a:r>
                      <a:r>
                        <a:rPr lang="zh-CN" altLang="en-US" dirty="0" smtClean="0"/>
                        <a:t>表名称</a:t>
                      </a:r>
                      <a:r>
                        <a:rPr lang="en-US" altLang="zh-CN" dirty="0" smtClean="0"/>
                        <a:t>’</a:t>
                      </a:r>
                      <a:r>
                        <a:rPr lang="zh-CN" altLang="en-US" dirty="0" smtClean="0"/>
                        <a:t>，</a:t>
                      </a:r>
                      <a:r>
                        <a:rPr lang="en-US" altLang="zh-CN" dirty="0" smtClean="0"/>
                        <a:t>{</a:t>
                      </a:r>
                      <a:r>
                        <a:rPr lang="en-US" altLang="zh-CN" dirty="0" err="1" smtClean="0"/>
                        <a:t>starrow</a:t>
                      </a:r>
                      <a:r>
                        <a:rPr lang="zh-CN" altLang="en-US" dirty="0" smtClean="0"/>
                        <a:t>，</a:t>
                      </a:r>
                      <a:r>
                        <a:rPr lang="en-US" altLang="zh-CN" dirty="0" err="1" smtClean="0"/>
                        <a:t>endrow</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count: </a:t>
                      </a:r>
                      <a:r>
                        <a:rPr lang="zh-CN" altLang="en-US" dirty="0" smtClean="0"/>
                        <a:t>计数并返回表中的行的数目。</a:t>
                      </a:r>
                    </a:p>
                  </a:txBody>
                  <a:tcPr/>
                </a:tc>
                <a:tc>
                  <a:txBody>
                    <a:bodyPr/>
                    <a:lstStyle/>
                    <a:p>
                      <a:r>
                        <a:rPr lang="en-US" altLang="zh-CN" dirty="0" smtClean="0"/>
                        <a:t>Count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truncate: </a:t>
                      </a:r>
                      <a:r>
                        <a:rPr lang="zh-CN" altLang="en-US" dirty="0" smtClean="0"/>
                        <a:t>禁用，删除和重新创建一个指定的表。</a:t>
                      </a:r>
                    </a:p>
                  </a:txBody>
                  <a:tcPr/>
                </a:tc>
                <a:tc>
                  <a:txBody>
                    <a:bodyPr/>
                    <a:lstStyle/>
                    <a:p>
                      <a:r>
                        <a:rPr lang="en-US" altLang="zh-CN" dirty="0" smtClean="0"/>
                        <a:t>Truncate </a:t>
                      </a:r>
                      <a:r>
                        <a:rPr lang="zh-CN" altLang="en-US" dirty="0" smtClean="0"/>
                        <a:t>‘表名称’</a:t>
                      </a:r>
                      <a:endParaRPr lang="zh-CN" altLang="en-US" dirty="0"/>
                    </a:p>
                  </a:txBody>
                  <a:tcPr/>
                </a:tc>
              </a:tr>
            </a:tbl>
          </a:graphicData>
        </a:graphic>
      </p:graphicFrame>
    </p:spTree>
    <p:extLst>
      <p:ext uri="{BB962C8B-B14F-4D97-AF65-F5344CB8AC3E}">
        <p14:creationId xmlns:p14="http://schemas.microsoft.com/office/powerpoint/2010/main" val="44835148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643796720"/>
              </p:ext>
            </p:extLst>
          </p:nvPr>
        </p:nvGraphicFramePr>
        <p:xfrm>
          <a:off x="916992" y="1844824"/>
          <a:ext cx="10608781" cy="4794750"/>
        </p:xfrm>
        <a:graphic>
          <a:graphicData uri="http://schemas.openxmlformats.org/drawingml/2006/table">
            <a:tbl>
              <a:tblPr firstRow="1" bandRow="1">
                <a:tableStyleId>{5C22544A-7EE6-4342-B048-85BDC9FD1C3A}</a:tableStyleId>
              </a:tblPr>
              <a:tblGrid>
                <a:gridCol w="2860701"/>
                <a:gridCol w="3946378"/>
                <a:gridCol w="3801702"/>
              </a:tblGrid>
              <a:tr h="396762">
                <a:tc>
                  <a:txBody>
                    <a:bodyPr/>
                    <a:lstStyle/>
                    <a:p>
                      <a:pPr algn="ctr"/>
                      <a:r>
                        <a:rPr lang="en-US" altLang="zh-CN" dirty="0" smtClean="0"/>
                        <a:t>Java</a:t>
                      </a:r>
                      <a:r>
                        <a:rPr lang="zh-CN" altLang="en-US" dirty="0" smtClean="0"/>
                        <a:t>类</a:t>
                      </a:r>
                      <a:endParaRPr lang="zh-CN" altLang="en-US" dirty="0"/>
                    </a:p>
                  </a:txBody>
                  <a:tcPr/>
                </a:tc>
                <a:tc>
                  <a:txBody>
                    <a:bodyPr/>
                    <a:lstStyle/>
                    <a:p>
                      <a:pPr algn="ctr"/>
                      <a:r>
                        <a:rPr lang="en-US" altLang="zh-CN" dirty="0" err="1" smtClean="0"/>
                        <a:t>Hbase</a:t>
                      </a:r>
                      <a:r>
                        <a:rPr lang="zh-CN" altLang="en-US" dirty="0" smtClean="0"/>
                        <a:t>数据模型</a:t>
                      </a:r>
                      <a:endParaRPr lang="zh-CN" altLang="en-US" dirty="0"/>
                    </a:p>
                  </a:txBody>
                  <a:tcPr/>
                </a:tc>
                <a:tc>
                  <a:txBody>
                    <a:bodyPr/>
                    <a:lstStyle/>
                    <a:p>
                      <a:pPr algn="ctr"/>
                      <a:r>
                        <a:rPr lang="zh-CN" altLang="en-US" dirty="0" smtClean="0"/>
                        <a:t>作用</a:t>
                      </a:r>
                      <a:endParaRPr lang="zh-CN" altLang="en-US" dirty="0"/>
                    </a:p>
                  </a:txBody>
                  <a:tcPr/>
                </a:tc>
              </a:tr>
              <a:tr h="1499778">
                <a:tc>
                  <a:txBody>
                    <a:bodyPr/>
                    <a:lstStyle/>
                    <a:p>
                      <a:r>
                        <a:rPr lang="en-US" altLang="zh-CN" dirty="0" err="1" smtClean="0"/>
                        <a:t>HBaseAdmin</a:t>
                      </a:r>
                      <a:endParaRPr lang="zh-CN" altLang="en-US" dirty="0"/>
                    </a:p>
                  </a:txBody>
                  <a:tcPr/>
                </a:tc>
                <a:tc rowSpan="2">
                  <a:txBody>
                    <a:bodyPr/>
                    <a:lstStyle/>
                    <a:p>
                      <a:pPr algn="l"/>
                      <a:r>
                        <a:rPr lang="zh-CN" altLang="en-US" dirty="0" smtClean="0"/>
                        <a:t>数据库（</a:t>
                      </a:r>
                      <a:r>
                        <a:rPr lang="en-US" altLang="zh-CN" dirty="0" err="1" smtClean="0"/>
                        <a:t>DataBase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提供了一个接口来管理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数据库的表信息。它提供的方法包括：创建表，删 除表，列出表项，使表有效或无效，以及添加或删除表列族成员等。</a:t>
                      </a:r>
                      <a:endParaRPr lang="zh-CN" altLang="en-US" dirty="0"/>
                    </a:p>
                  </a:txBody>
                  <a:tcPr/>
                </a:tc>
              </a:tr>
              <a:tr h="396762">
                <a:tc>
                  <a:txBody>
                    <a:bodyPr/>
                    <a:lstStyle/>
                    <a:p>
                      <a:r>
                        <a:rPr lang="en-US" altLang="zh-CN" dirty="0" err="1" smtClean="0"/>
                        <a:t>HBaseConfiguration</a:t>
                      </a:r>
                      <a:endParaRPr lang="zh-CN" altLang="en-US" dirty="0"/>
                    </a:p>
                  </a:txBody>
                  <a:tcPr/>
                </a:tc>
                <a:tc vMerge="1">
                  <a:txBody>
                    <a:bodyPr/>
                    <a:lstStyle/>
                    <a:p>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对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进行配置。</a:t>
                      </a:r>
                      <a:endParaRPr lang="zh-CN" altLang="en-US" dirty="0"/>
                    </a:p>
                  </a:txBody>
                  <a:tcPr/>
                </a:tc>
              </a:tr>
              <a:tr h="443004">
                <a:tc>
                  <a:txBody>
                    <a:bodyPr/>
                    <a:lstStyle/>
                    <a:p>
                      <a:r>
                        <a:rPr lang="en-US" altLang="zh-CN" dirty="0" err="1" smtClean="0"/>
                        <a:t>HTable</a:t>
                      </a:r>
                      <a:endParaRPr lang="zh-CN" altLang="en-US" dirty="0"/>
                    </a:p>
                  </a:txBody>
                  <a:tcPr/>
                </a:tc>
                <a:tc>
                  <a:txBody>
                    <a:bodyPr/>
                    <a:lstStyle/>
                    <a:p>
                      <a:pPr algn="l"/>
                      <a:r>
                        <a:rPr lang="zh-CN" altLang="en-US" dirty="0" smtClean="0"/>
                        <a:t>表（</a:t>
                      </a:r>
                      <a:r>
                        <a:rPr lang="en-US" altLang="zh-CN" dirty="0" smtClean="0"/>
                        <a:t>Table</a:t>
                      </a:r>
                      <a:r>
                        <a:rPr lang="zh-CN" altLang="en-US" dirty="0" smtClean="0"/>
                        <a:t>）</a:t>
                      </a:r>
                      <a:endParaRPr lang="zh-CN" altLang="en-US" dirty="0"/>
                    </a:p>
                  </a:txBody>
                  <a:tcPr/>
                </a:tc>
                <a:tc>
                  <a:txBody>
                    <a:bodyPr/>
                    <a:lstStyle/>
                    <a:p>
                      <a:pPr algn="l"/>
                      <a:r>
                        <a:rPr lang="zh-CN" altLang="en-US" sz="1800" b="0" i="0" kern="1200" dirty="0" smtClean="0">
                          <a:solidFill>
                            <a:schemeClr val="dk1"/>
                          </a:solidFill>
                          <a:effectLst/>
                          <a:latin typeface="+mn-lt"/>
                          <a:ea typeface="+mn-ea"/>
                          <a:cs typeface="+mn-cs"/>
                        </a:rPr>
                        <a:t>可以用来和 </a:t>
                      </a:r>
                      <a:r>
                        <a:rPr lang="en-US" altLang="zh-CN" sz="1800" b="0" i="0" kern="1200" dirty="0" err="1" smtClean="0">
                          <a:solidFill>
                            <a:schemeClr val="dk1"/>
                          </a:solidFill>
                          <a:effectLst/>
                          <a:latin typeface="+mn-lt"/>
                          <a:ea typeface="+mn-ea"/>
                          <a:cs typeface="+mn-cs"/>
                        </a:rPr>
                        <a:t>HBase</a:t>
                      </a:r>
                      <a:r>
                        <a:rPr lang="en-US" altLang="zh-CN" sz="1800" b="0" i="0" kern="1200" dirty="0" smtClean="0">
                          <a:solidFill>
                            <a:schemeClr val="dk1"/>
                          </a:solidFill>
                          <a:effectLst/>
                          <a:latin typeface="+mn-lt"/>
                          <a:ea typeface="+mn-ea"/>
                          <a:cs typeface="+mn-cs"/>
                        </a:rPr>
                        <a:t> </a:t>
                      </a:r>
                      <a:r>
                        <a:rPr lang="zh-CN" altLang="en-US" sz="1800" b="0" i="0" kern="1200" dirty="0" smtClean="0">
                          <a:solidFill>
                            <a:schemeClr val="dk1"/>
                          </a:solidFill>
                          <a:effectLst/>
                          <a:latin typeface="+mn-lt"/>
                          <a:ea typeface="+mn-ea"/>
                          <a:cs typeface="+mn-cs"/>
                        </a:rPr>
                        <a:t>表直接通信。此方法对于更新操作来说是非线程安全的。</a:t>
                      </a:r>
                      <a:endParaRPr lang="zh-CN" altLang="en-US" dirty="0"/>
                    </a:p>
                  </a:txBody>
                  <a:tcPr/>
                </a:tc>
              </a:tr>
              <a:tr h="396762">
                <a:tc>
                  <a:txBody>
                    <a:bodyPr/>
                    <a:lstStyle/>
                    <a:p>
                      <a:r>
                        <a:rPr lang="en-US" altLang="zh-CN" dirty="0" err="1" smtClean="0"/>
                        <a:t>HTableDescriptor</a:t>
                      </a:r>
                      <a:endParaRPr lang="zh-CN" altLang="en-US" dirty="0"/>
                    </a:p>
                  </a:txBody>
                  <a:tcPr/>
                </a:tc>
                <a:tc>
                  <a:txBody>
                    <a:bodyPr/>
                    <a:lstStyle/>
                    <a:p>
                      <a:r>
                        <a:rPr lang="zh-CN" altLang="en-US" dirty="0" smtClean="0"/>
                        <a:t>列族（</a:t>
                      </a:r>
                      <a:r>
                        <a:rPr lang="en-US" altLang="zh-CN" dirty="0" smtClean="0"/>
                        <a:t>Column Family</a:t>
                      </a:r>
                      <a:r>
                        <a:rPr lang="zh-CN" altLang="en-US" dirty="0" smtClean="0"/>
                        <a:t>）</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n-lt"/>
                          <a:ea typeface="+mn-ea"/>
                          <a:cs typeface="+mn-cs"/>
                        </a:rPr>
                        <a:t>包含了表的名字及其对应表的列族。</a:t>
                      </a:r>
                      <a:endParaRPr lang="zh-CN" altLang="en-US" dirty="0" smtClean="0"/>
                    </a:p>
                  </a:txBody>
                  <a:tcPr/>
                </a:tc>
              </a:tr>
              <a:tr h="396762">
                <a:tc>
                  <a:txBody>
                    <a:bodyPr/>
                    <a:lstStyle/>
                    <a:p>
                      <a:r>
                        <a:rPr lang="en-US" altLang="zh-CN" dirty="0" smtClean="0"/>
                        <a:t>Put</a:t>
                      </a:r>
                      <a:endParaRPr lang="zh-CN" altLang="en-US" dirty="0"/>
                    </a:p>
                  </a:txBody>
                  <a:tcPr/>
                </a:tc>
                <a:tc rowSpan="3">
                  <a:txBody>
                    <a:bodyPr/>
                    <a:lstStyle/>
                    <a:p>
                      <a:endParaRPr lang="en-US" altLang="zh-CN" dirty="0" smtClean="0"/>
                    </a:p>
                    <a:p>
                      <a:r>
                        <a:rPr lang="zh-CN" altLang="en-US" dirty="0" smtClean="0"/>
                        <a:t>列修饰符（</a:t>
                      </a:r>
                      <a:r>
                        <a:rPr lang="en-US" altLang="zh-CN" dirty="0" smtClean="0"/>
                        <a:t>Column Qualifier</a:t>
                      </a:r>
                      <a:r>
                        <a:rPr lang="zh-CN" altLang="en-US" dirty="0" smtClean="0"/>
                        <a:t>）</a:t>
                      </a:r>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用来对单个行执行添加操作。</a:t>
                      </a:r>
                      <a:endParaRPr lang="zh-CN" altLang="en-US" dirty="0"/>
                    </a:p>
                  </a:txBody>
                  <a:tcPr/>
                </a:tc>
              </a:tr>
              <a:tr h="396762">
                <a:tc>
                  <a:txBody>
                    <a:bodyPr/>
                    <a:lstStyle/>
                    <a:p>
                      <a:r>
                        <a:rPr lang="en-US" altLang="zh-CN" dirty="0" smtClean="0"/>
                        <a:t>Get</a:t>
                      </a:r>
                      <a:endParaRPr lang="zh-CN" altLang="en-US" dirty="0"/>
                    </a:p>
                  </a:txBody>
                  <a:tcPr/>
                </a:tc>
                <a:tc vMerge="1">
                  <a:txBody>
                    <a:bodyPr/>
                    <a:lstStyle/>
                    <a:p>
                      <a:endParaRPr lang="zh-CN" altLang="en-US" dirty="0"/>
                    </a:p>
                  </a:txBody>
                  <a:tcPr/>
                </a:tc>
                <a:tc>
                  <a:txBody>
                    <a:bodyPr/>
                    <a:lstStyle/>
                    <a:p>
                      <a:r>
                        <a:rPr lang="zh-CN" altLang="en-US" sz="1800" b="0" i="0" kern="1200" dirty="0" smtClean="0">
                          <a:solidFill>
                            <a:schemeClr val="dk1"/>
                          </a:solidFill>
                          <a:effectLst/>
                          <a:latin typeface="+mn-lt"/>
                          <a:ea typeface="+mn-ea"/>
                          <a:cs typeface="+mn-cs"/>
                        </a:rPr>
                        <a:t>用来获取单个行的相关信息。</a:t>
                      </a:r>
                      <a:endParaRPr lang="zh-CN" altLang="en-US" dirty="0"/>
                    </a:p>
                  </a:txBody>
                  <a:tcPr/>
                </a:tc>
              </a:tr>
              <a:tr h="396762">
                <a:tc>
                  <a:txBody>
                    <a:bodyPr/>
                    <a:lstStyle/>
                    <a:p>
                      <a:r>
                        <a:rPr lang="en-US" altLang="zh-CN" dirty="0" smtClean="0"/>
                        <a:t>Scanner</a:t>
                      </a:r>
                      <a:endParaRPr lang="zh-CN" altLang="en-US" dirty="0"/>
                    </a:p>
                  </a:txBody>
                  <a:tcPr/>
                </a:tc>
                <a:tc vMerge="1">
                  <a:txBody>
                    <a:bodyPr/>
                    <a:lstStyle/>
                    <a:p>
                      <a:endParaRPr lang="zh-CN" altLang="en-US" dirty="0"/>
                    </a:p>
                  </a:txBody>
                  <a:tcPr/>
                </a:tc>
                <a:tc>
                  <a:txBody>
                    <a:bodyPr/>
                    <a:lstStyle/>
                    <a:p>
                      <a:r>
                        <a:rPr lang="zh-CN" altLang="en-US" dirty="0" smtClean="0"/>
                        <a:t>用来查询表并获取查询结果。</a:t>
                      </a:r>
                      <a:endParaRPr lang="zh-CN" altLang="en-US" dirty="0"/>
                    </a:p>
                  </a:txBody>
                  <a:tcPr/>
                </a:tc>
              </a:tr>
            </a:tbl>
          </a:graphicData>
        </a:graphic>
      </p:graphicFrame>
      <p:sp>
        <p:nvSpPr>
          <p:cNvPr id="3" name="文本框 2"/>
          <p:cNvSpPr txBox="1"/>
          <p:nvPr/>
        </p:nvSpPr>
        <p:spPr>
          <a:xfrm>
            <a:off x="944343" y="1365597"/>
            <a:ext cx="5339923" cy="369332"/>
          </a:xfrm>
          <a:prstGeom prst="rect">
            <a:avLst/>
          </a:prstGeom>
          <a:noFill/>
        </p:spPr>
        <p:txBody>
          <a:bodyPr wrap="none" rtlCol="0">
            <a:spAutoFit/>
          </a:bodyPr>
          <a:lstStyle/>
          <a:p>
            <a:r>
              <a:rPr lang="zh-CN" altLang="en-US" dirty="0"/>
              <a:t>几</a:t>
            </a:r>
            <a:r>
              <a:rPr lang="zh-CN" altLang="en-US" dirty="0" smtClean="0"/>
              <a:t>个主要</a:t>
            </a:r>
            <a:r>
              <a:rPr lang="en-US" altLang="zh-CN" dirty="0" err="1" smtClean="0"/>
              <a:t>HBase</a:t>
            </a:r>
            <a:r>
              <a:rPr lang="en-US" altLang="zh-CN" dirty="0" smtClean="0"/>
              <a:t> API </a:t>
            </a:r>
            <a:r>
              <a:rPr lang="zh-CN" altLang="en-US" dirty="0" smtClean="0"/>
              <a:t>类和数据模型之间的对应关系：</a:t>
            </a:r>
            <a:endParaRPr lang="zh-CN" altLang="en-US" dirty="0"/>
          </a:p>
        </p:txBody>
      </p:sp>
    </p:spTree>
    <p:extLst>
      <p:ext uri="{BB962C8B-B14F-4D97-AF65-F5344CB8AC3E}">
        <p14:creationId xmlns:p14="http://schemas.microsoft.com/office/powerpoint/2010/main" val="2983112031"/>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
        <p:nvSpPr>
          <p:cNvPr id="5" name="文本框 4"/>
          <p:cNvSpPr txBox="1"/>
          <p:nvPr/>
        </p:nvSpPr>
        <p:spPr>
          <a:xfrm>
            <a:off x="762741" y="1484784"/>
            <a:ext cx="10879463" cy="646331"/>
          </a:xfrm>
          <a:prstGeom prst="rect">
            <a:avLst/>
          </a:prstGeom>
          <a:noFill/>
        </p:spPr>
        <p:txBody>
          <a:bodyPr wrap="square" rtlCol="0">
            <a:spAutoFit/>
          </a:bodyPr>
          <a:lstStyle/>
          <a:p>
            <a:r>
              <a:rPr lang="en-US" altLang="zh-CN" dirty="0"/>
              <a:t>Scan</a:t>
            </a:r>
            <a:r>
              <a:rPr lang="zh-CN" altLang="en-US" dirty="0" smtClean="0"/>
              <a:t>：</a:t>
            </a:r>
            <a:r>
              <a:rPr lang="en-US" altLang="zh-CN" dirty="0" err="1" smtClean="0"/>
              <a:t>HBase</a:t>
            </a:r>
            <a:r>
              <a:rPr lang="zh-CN" altLang="en-US" dirty="0" smtClean="0"/>
              <a:t>的基本</a:t>
            </a:r>
            <a:r>
              <a:rPr lang="en-US" altLang="zh-CN" dirty="0" smtClean="0"/>
              <a:t>CURD</a:t>
            </a:r>
            <a:r>
              <a:rPr lang="zh-CN" altLang="en-US" dirty="0" smtClean="0"/>
              <a:t>不过多介绍，无非就是</a:t>
            </a:r>
            <a:r>
              <a:rPr lang="en-US" altLang="zh-CN" dirty="0" smtClean="0"/>
              <a:t>Put</a:t>
            </a:r>
            <a:r>
              <a:rPr lang="zh-CN" altLang="en-US" dirty="0" smtClean="0"/>
              <a:t>，</a:t>
            </a:r>
            <a:r>
              <a:rPr lang="en-US" altLang="zh-CN" dirty="0" smtClean="0"/>
              <a:t>Get</a:t>
            </a:r>
            <a:r>
              <a:rPr lang="zh-CN" altLang="en-US" dirty="0" smtClean="0"/>
              <a:t>，</a:t>
            </a:r>
            <a:r>
              <a:rPr lang="en-US" altLang="zh-CN" dirty="0" smtClean="0"/>
              <a:t>Delete</a:t>
            </a:r>
            <a:r>
              <a:rPr lang="zh-CN" altLang="en-US" dirty="0" smtClean="0"/>
              <a:t>的运用。在实际使用中，更多是查询数据库中的数据，因此重点介绍下</a:t>
            </a:r>
            <a:r>
              <a:rPr lang="en-US" altLang="zh-CN" dirty="0" smtClean="0"/>
              <a:t>Scan</a:t>
            </a:r>
            <a:r>
              <a:rPr lang="zh-CN" altLang="en-US" dirty="0" smtClean="0"/>
              <a:t>。</a:t>
            </a:r>
            <a:endParaRPr lang="zh-CN" altLang="en-US" dirty="0"/>
          </a:p>
        </p:txBody>
      </p:sp>
      <p:sp>
        <p:nvSpPr>
          <p:cNvPr id="6" name="文本框 5"/>
          <p:cNvSpPr txBox="1"/>
          <p:nvPr/>
        </p:nvSpPr>
        <p:spPr>
          <a:xfrm>
            <a:off x="961413" y="2564904"/>
            <a:ext cx="10802957" cy="2862322"/>
          </a:xfrm>
          <a:prstGeom prst="rect">
            <a:avLst/>
          </a:prstGeom>
          <a:noFill/>
        </p:spPr>
        <p:txBody>
          <a:bodyPr wrap="none" rtlCol="0">
            <a:spAutoFit/>
          </a:bodyPr>
          <a:lstStyle/>
          <a:p>
            <a:r>
              <a:rPr lang="en-US" altLang="zh-CN" dirty="0" smtClean="0"/>
              <a:t>Scan</a:t>
            </a:r>
            <a:r>
              <a:rPr lang="zh-CN" altLang="en-US" dirty="0" smtClean="0"/>
              <a:t>构造方法如下：</a:t>
            </a:r>
            <a:endParaRPr lang="en-US" altLang="zh-CN" dirty="0" smtClean="0"/>
          </a:p>
          <a:p>
            <a:pPr marL="285750" indent="-285750">
              <a:buFont typeface="Arial" panose="020B0604020202020204" pitchFamily="34" charset="0"/>
              <a:buChar char="•"/>
            </a:pPr>
            <a:r>
              <a:rPr lang="en-US" altLang="zh-CN" dirty="0" smtClean="0"/>
              <a:t>Scan()</a:t>
            </a:r>
          </a:p>
          <a:p>
            <a:pPr marL="285750" indent="-285750">
              <a:buFont typeface="Arial" panose="020B0604020202020204" pitchFamily="34" charset="0"/>
              <a:buChar char="•"/>
            </a:pPr>
            <a:r>
              <a:rPr lang="en-US" altLang="zh-CN" dirty="0" smtClean="0"/>
              <a:t>Scan(byte[] </a:t>
            </a:r>
            <a:r>
              <a:rPr lang="en-US" altLang="zh-CN" dirty="0" err="1" smtClean="0"/>
              <a:t>startRow,Filter</a:t>
            </a:r>
            <a:r>
              <a:rPr lang="en-US" altLang="zh-CN" dirty="0" smtClean="0"/>
              <a:t> filter)</a:t>
            </a:r>
          </a:p>
          <a:p>
            <a:pPr marL="285750" indent="-285750">
              <a:buFont typeface="Arial" panose="020B0604020202020204" pitchFamily="34" charset="0"/>
              <a:buChar char="•"/>
            </a:pPr>
            <a:r>
              <a:rPr lang="en-US" altLang="zh-CN" dirty="0" smtClean="0"/>
              <a:t>Scan(byte[] </a:t>
            </a:r>
            <a:r>
              <a:rPr lang="en-US" altLang="zh-CN" dirty="0" err="1" smtClean="0"/>
              <a:t>startRow</a:t>
            </a:r>
            <a:r>
              <a:rPr lang="en-US" altLang="zh-CN" dirty="0" smtClean="0"/>
              <a:t>)</a:t>
            </a:r>
          </a:p>
          <a:p>
            <a:pPr marL="285750" indent="-285750">
              <a:buFont typeface="Arial" panose="020B0604020202020204" pitchFamily="34" charset="0"/>
              <a:buChar char="•"/>
            </a:pPr>
            <a:r>
              <a:rPr lang="en-US" altLang="zh-CN" dirty="0" smtClean="0"/>
              <a:t>Scan(byte[] </a:t>
            </a:r>
            <a:r>
              <a:rPr lang="en-US" altLang="zh-CN" dirty="0" err="1" smtClean="0"/>
              <a:t>startRow,byte</a:t>
            </a:r>
            <a:r>
              <a:rPr lang="en-US" altLang="zh-CN" dirty="0" smtClean="0"/>
              <a:t>[] </a:t>
            </a:r>
            <a:r>
              <a:rPr lang="en-US" altLang="zh-CN" dirty="0" err="1" smtClean="0"/>
              <a:t>stopRow</a:t>
            </a:r>
            <a:r>
              <a:rPr lang="en-US" altLang="zh-CN" dirty="0" smtClean="0"/>
              <a:t>)</a:t>
            </a:r>
          </a:p>
          <a:p>
            <a:endParaRPr lang="en-US" altLang="zh-CN" dirty="0"/>
          </a:p>
          <a:p>
            <a:r>
              <a:rPr lang="zh-CN" altLang="en-US" dirty="0" smtClean="0"/>
              <a:t>注意：</a:t>
            </a:r>
            <a:r>
              <a:rPr lang="zh-CN" altLang="en-US" dirty="0"/>
              <a:t>可以创建定义了起始行健和结束行健的</a:t>
            </a:r>
            <a:r>
              <a:rPr lang="en-US" altLang="zh-CN" dirty="0"/>
              <a:t>Scan</a:t>
            </a:r>
            <a:r>
              <a:rPr lang="zh-CN" altLang="en-US" dirty="0"/>
              <a:t>对象，返回的包含定义的起始行，但是不包含结束行。</a:t>
            </a:r>
          </a:p>
          <a:p>
            <a:r>
              <a:rPr lang="en-US" altLang="zh-CN" dirty="0"/>
              <a:t> </a:t>
            </a:r>
            <a:r>
              <a:rPr lang="en-US" altLang="zh-CN" dirty="0" smtClean="0"/>
              <a:t>            </a:t>
            </a:r>
            <a:r>
              <a:rPr lang="zh-CN" altLang="en-US" dirty="0" smtClean="0"/>
              <a:t>可以</a:t>
            </a:r>
            <a:r>
              <a:rPr lang="zh-CN" altLang="en-US" dirty="0"/>
              <a:t>创建定义了过滤器的</a:t>
            </a:r>
            <a:r>
              <a:rPr lang="en-US" altLang="zh-CN" dirty="0"/>
              <a:t>Scan</a:t>
            </a:r>
            <a:r>
              <a:rPr lang="zh-CN" altLang="en-US" dirty="0"/>
              <a:t>对象，过滤器的内容稍后介绍。</a:t>
            </a:r>
          </a:p>
          <a:p>
            <a:r>
              <a:rPr lang="zh-CN" altLang="en-US" dirty="0" smtClean="0"/>
              <a:t>             也</a:t>
            </a:r>
            <a:r>
              <a:rPr lang="zh-CN" altLang="en-US" dirty="0"/>
              <a:t>可以创建空白的</a:t>
            </a:r>
            <a:r>
              <a:rPr lang="en-US" altLang="zh-CN" dirty="0"/>
              <a:t>Scan</a:t>
            </a:r>
            <a:r>
              <a:rPr lang="zh-CN" altLang="en-US" dirty="0"/>
              <a:t>对象。</a:t>
            </a:r>
          </a:p>
          <a:p>
            <a:endParaRPr lang="en-US" altLang="zh-CN" dirty="0" smtClean="0"/>
          </a:p>
        </p:txBody>
      </p:sp>
    </p:spTree>
    <p:extLst>
      <p:ext uri="{BB962C8B-B14F-4D97-AF65-F5344CB8AC3E}">
        <p14:creationId xmlns:p14="http://schemas.microsoft.com/office/powerpoint/2010/main" val="3821496139"/>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3" name="组合 32"/>
          <p:cNvGrpSpPr/>
          <p:nvPr/>
        </p:nvGrpSpPr>
        <p:grpSpPr>
          <a:xfrm>
            <a:off x="3792" y="231784"/>
            <a:ext cx="758949" cy="693260"/>
            <a:chOff x="0" y="532828"/>
            <a:chExt cx="759125" cy="568897"/>
          </a:xfrm>
        </p:grpSpPr>
        <p:sp>
          <p:nvSpPr>
            <p:cNvPr id="34" name="矩形 3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792" y="921962"/>
            <a:ext cx="12187592" cy="45708"/>
            <a:chOff x="0" y="532828"/>
            <a:chExt cx="759125" cy="568897"/>
          </a:xfrm>
        </p:grpSpPr>
        <p:sp>
          <p:nvSpPr>
            <p:cNvPr id="58" name="矩形 57"/>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片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63" name="文本框 62"/>
          <p:cNvSpPr txBox="1"/>
          <p:nvPr/>
        </p:nvSpPr>
        <p:spPr>
          <a:xfrm>
            <a:off x="3144882" y="510582"/>
            <a:ext cx="938847" cy="369332"/>
          </a:xfrm>
          <a:prstGeom prst="rect">
            <a:avLst/>
          </a:prstGeom>
          <a:noFill/>
        </p:spPr>
        <p:txBody>
          <a:bodyPr wrap="none" rtlCol="0">
            <a:spAutoFit/>
          </a:bodyPr>
          <a:lstStyle/>
          <a:p>
            <a:r>
              <a:rPr lang="en-US" altLang="zh-CN" dirty="0" smtClean="0"/>
              <a:t>Java API</a:t>
            </a:r>
            <a:endParaRPr lang="zh-CN" altLang="en-US" dirty="0"/>
          </a:p>
        </p:txBody>
      </p:sp>
    </p:spTree>
    <p:extLst>
      <p:ext uri="{BB962C8B-B14F-4D97-AF65-F5344CB8AC3E}">
        <p14:creationId xmlns:p14="http://schemas.microsoft.com/office/powerpoint/2010/main" val="1386018455"/>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32"/>
                                        </p:tgtEl>
                                        <p:attrNameLst>
                                          <p:attrName>style.visibility</p:attrName>
                                        </p:attrNameLst>
                                      </p:cBhvr>
                                      <p:to>
                                        <p:strVal val="visible"/>
                                      </p:to>
                                    </p:set>
                                    <p:anim calcmode="lin" valueType="num">
                                      <p:cBhvr>
                                        <p:cTn id="11" dur="4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32"/>
                                        </p:tgtEl>
                                        <p:attrNameLst>
                                          <p:attrName>ppt_y</p:attrName>
                                        </p:attrNameLst>
                                      </p:cBhvr>
                                      <p:tavLst>
                                        <p:tav tm="0">
                                          <p:val>
                                            <p:strVal val="#ppt_y"/>
                                          </p:val>
                                        </p:tav>
                                        <p:tav tm="100000">
                                          <p:val>
                                            <p:strVal val="#ppt_y"/>
                                          </p:val>
                                        </p:tav>
                                      </p:tavLst>
                                    </p:anim>
                                    <p:anim calcmode="lin" valueType="num">
                                      <p:cBhvr>
                                        <p:cTn id="13" dur="4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15" y="1628800"/>
            <a:ext cx="8408402" cy="352839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085047" y="1484784"/>
            <a:ext cx="6474128" cy="2339102"/>
          </a:xfrm>
          <a:prstGeom prst="rect">
            <a:avLst/>
          </a:prstGeom>
          <a:noFill/>
        </p:spPr>
        <p:txBody>
          <a:bodyPr wrap="square" rtlCol="0">
            <a:spAutoFit/>
          </a:bodyPr>
          <a:lstStyle/>
          <a:p>
            <a:endParaRPr lang="en-US" altLang="zh-CN" sz="6600" b="1" dirty="0" smtClean="0">
              <a:latin typeface="微软雅黑" pitchFamily="34" charset="-122"/>
              <a:ea typeface="微软雅黑" pitchFamily="34" charset="-122"/>
            </a:endParaRPr>
          </a:p>
          <a:p>
            <a:r>
              <a:rPr lang="zh-CN" altLang="en-US" sz="8000" b="1" dirty="0" smtClean="0">
                <a:latin typeface="微软雅黑" panose="020B0503020204020204" pitchFamily="34" charset="-122"/>
                <a:ea typeface="微软雅黑" panose="020B0503020204020204" pitchFamily="34" charset="-122"/>
              </a:rPr>
              <a:t>谢谢您的指导</a:t>
            </a:r>
            <a:endParaRPr lang="zh-CN" altLang="en-US" sz="8000" b="1" dirty="0">
              <a:latin typeface="微软雅黑" panose="020B0503020204020204" pitchFamily="34" charset="-122"/>
              <a:ea typeface="微软雅黑" panose="020B0503020204020204" pitchFamily="34" charset="-122"/>
            </a:endParaRPr>
          </a:p>
        </p:txBody>
      </p:sp>
      <p:sp>
        <p:nvSpPr>
          <p:cNvPr id="14" name="标题 4"/>
          <p:cNvSpPr txBox="1">
            <a:spLocks/>
          </p:cNvSpPr>
          <p:nvPr/>
        </p:nvSpPr>
        <p:spPr>
          <a:xfrm>
            <a:off x="408955" y="3561962"/>
            <a:ext cx="4596011" cy="8031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000" b="1" dirty="0" smtClean="0">
                <a:latin typeface="微软雅黑" panose="020B0503020204020204" pitchFamily="34" charset="-122"/>
                <a:ea typeface="微软雅黑" panose="020B0503020204020204" pitchFamily="34" charset="-122"/>
              </a:rPr>
              <a:t>我们将竭尽全力做的更好！</a:t>
            </a:r>
            <a:endParaRPr lang="en-US" altLang="zh-CN" sz="2000" b="1" dirty="0">
              <a:latin typeface="微软雅黑" panose="020B0503020204020204" pitchFamily="34" charset="-122"/>
              <a:ea typeface="微软雅黑" panose="020B0503020204020204" pitchFamily="34" charset="-122"/>
            </a:endParaRPr>
          </a:p>
        </p:txBody>
      </p:sp>
      <p:sp>
        <p:nvSpPr>
          <p:cNvPr id="15" name="前言"/>
          <p:cNvSpPr>
            <a:spLocks noChangeArrowheads="1"/>
          </p:cNvSpPr>
          <p:nvPr/>
        </p:nvSpPr>
        <p:spPr bwMode="auto">
          <a:xfrm>
            <a:off x="1129035" y="955074"/>
            <a:ext cx="4702553" cy="55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2" tIns="60956" rIns="121912" bIns="6095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spcBef>
                <a:spcPct val="0"/>
              </a:spcBef>
              <a:buNone/>
            </a:pPr>
            <a:r>
              <a:rPr lang="en-US" altLang="zh-CN" sz="2800" b="1" dirty="0" smtClean="0">
                <a:latin typeface="Impact MT Std" pitchFamily="34" charset="0"/>
              </a:rPr>
              <a:t>THANK YOU FOR YOUR GUIDANCE</a:t>
            </a:r>
            <a:endParaRPr lang="zh-CN" altLang="en-US" sz="2933" dirty="0">
              <a:latin typeface="Impact MT Std" pitchFamily="34" charset="0"/>
              <a:sym typeface="Impact" pitchFamily="34" charset="0"/>
            </a:endParaRPr>
          </a:p>
        </p:txBody>
      </p:sp>
      <p:grpSp>
        <p:nvGrpSpPr>
          <p:cNvPr id="24" name="组合 23"/>
          <p:cNvGrpSpPr/>
          <p:nvPr/>
        </p:nvGrpSpPr>
        <p:grpSpPr>
          <a:xfrm>
            <a:off x="8043985" y="2132856"/>
            <a:ext cx="715716" cy="719823"/>
            <a:chOff x="1721162" y="4373847"/>
            <a:chExt cx="715716" cy="719823"/>
          </a:xfrm>
        </p:grpSpPr>
        <p:sp>
          <p:nvSpPr>
            <p:cNvPr id="25" name="Oval 28"/>
            <p:cNvSpPr/>
            <p:nvPr/>
          </p:nvSpPr>
          <p:spPr>
            <a:xfrm>
              <a:off x="1721162" y="4373847"/>
              <a:ext cx="715716" cy="719823"/>
            </a:xfrm>
            <a:prstGeom prst="ellipse">
              <a:avLst/>
            </a:prstGeom>
            <a:solidFill>
              <a:schemeClr val="tx1">
                <a:lumMod val="95000"/>
                <a:lumOff val="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1733">
                <a:solidFill>
                  <a:schemeClr val="tx2">
                    <a:lumMod val="50000"/>
                  </a:schemeClr>
                </a:solidFill>
              </a:endParaRPr>
            </a:p>
          </p:txBody>
        </p:sp>
        <p:sp>
          <p:nvSpPr>
            <p:cNvPr id="26" name="Freeform 7"/>
            <p:cNvSpPr>
              <a:spLocks/>
            </p:cNvSpPr>
            <p:nvPr/>
          </p:nvSpPr>
          <p:spPr bwMode="auto">
            <a:xfrm>
              <a:off x="1892225" y="4715743"/>
              <a:ext cx="388938" cy="225425"/>
            </a:xfrm>
            <a:custGeom>
              <a:avLst/>
              <a:gdLst>
                <a:gd name="T0" fmla="*/ 103 w 103"/>
                <a:gd name="T1" fmla="*/ 33 h 60"/>
                <a:gd name="T2" fmla="*/ 94 w 103"/>
                <a:gd name="T3" fmla="*/ 10 h 60"/>
                <a:gd name="T4" fmla="*/ 68 w 103"/>
                <a:gd name="T5" fmla="*/ 0 h 60"/>
                <a:gd name="T6" fmla="*/ 68 w 103"/>
                <a:gd name="T7" fmla="*/ 0 h 60"/>
                <a:gd name="T8" fmla="*/ 67 w 103"/>
                <a:gd name="T9" fmla="*/ 0 h 60"/>
                <a:gd name="T10" fmla="*/ 59 w 103"/>
                <a:gd name="T11" fmla="*/ 38 h 60"/>
                <a:gd name="T12" fmla="*/ 55 w 103"/>
                <a:gd name="T13" fmla="*/ 12 h 60"/>
                <a:gd name="T14" fmla="*/ 58 w 103"/>
                <a:gd name="T15" fmla="*/ 6 h 60"/>
                <a:gd name="T16" fmla="*/ 53 w 103"/>
                <a:gd name="T17" fmla="*/ 2 h 60"/>
                <a:gd name="T18" fmla="*/ 52 w 103"/>
                <a:gd name="T19" fmla="*/ 2 h 60"/>
                <a:gd name="T20" fmla="*/ 52 w 103"/>
                <a:gd name="T21" fmla="*/ 2 h 60"/>
                <a:gd name="T22" fmla="*/ 50 w 103"/>
                <a:gd name="T23" fmla="*/ 2 h 60"/>
                <a:gd name="T24" fmla="*/ 46 w 103"/>
                <a:gd name="T25" fmla="*/ 6 h 60"/>
                <a:gd name="T26" fmla="*/ 49 w 103"/>
                <a:gd name="T27" fmla="*/ 12 h 60"/>
                <a:gd name="T28" fmla="*/ 44 w 103"/>
                <a:gd name="T29" fmla="*/ 38 h 60"/>
                <a:gd name="T30" fmla="*/ 36 w 103"/>
                <a:gd name="T31" fmla="*/ 0 h 60"/>
                <a:gd name="T32" fmla="*/ 36 w 103"/>
                <a:gd name="T33" fmla="*/ 0 h 60"/>
                <a:gd name="T34" fmla="*/ 35 w 103"/>
                <a:gd name="T35" fmla="*/ 0 h 60"/>
                <a:gd name="T36" fmla="*/ 9 w 103"/>
                <a:gd name="T37" fmla="*/ 10 h 60"/>
                <a:gd name="T38" fmla="*/ 1 w 103"/>
                <a:gd name="T39" fmla="*/ 33 h 60"/>
                <a:gd name="T40" fmla="*/ 0 w 103"/>
                <a:gd name="T41" fmla="*/ 57 h 60"/>
                <a:gd name="T42" fmla="*/ 19 w 103"/>
                <a:gd name="T43" fmla="*/ 59 h 60"/>
                <a:gd name="T44" fmla="*/ 19 w 103"/>
                <a:gd name="T45" fmla="*/ 38 h 60"/>
                <a:gd name="T46" fmla="*/ 21 w 103"/>
                <a:gd name="T47" fmla="*/ 30 h 60"/>
                <a:gd name="T48" fmla="*/ 21 w 103"/>
                <a:gd name="T49" fmla="*/ 59 h 60"/>
                <a:gd name="T50" fmla="*/ 52 w 103"/>
                <a:gd name="T51" fmla="*/ 60 h 60"/>
                <a:gd name="T52" fmla="*/ 82 w 103"/>
                <a:gd name="T53" fmla="*/ 59 h 60"/>
                <a:gd name="T54" fmla="*/ 82 w 103"/>
                <a:gd name="T55" fmla="*/ 30 h 60"/>
                <a:gd name="T56" fmla="*/ 84 w 103"/>
                <a:gd name="T57" fmla="*/ 38 h 60"/>
                <a:gd name="T58" fmla="*/ 84 w 103"/>
                <a:gd name="T59" fmla="*/ 59 h 60"/>
                <a:gd name="T60" fmla="*/ 103 w 103"/>
                <a:gd name="T61" fmla="*/ 57 h 60"/>
                <a:gd name="T62" fmla="*/ 103 w 103"/>
                <a:gd name="T63" fmla="*/ 3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 h="60">
                  <a:moveTo>
                    <a:pt x="103" y="33"/>
                  </a:moveTo>
                  <a:cubicBezTo>
                    <a:pt x="101" y="17"/>
                    <a:pt x="97" y="12"/>
                    <a:pt x="94" y="10"/>
                  </a:cubicBezTo>
                  <a:cubicBezTo>
                    <a:pt x="87" y="6"/>
                    <a:pt x="73" y="2"/>
                    <a:pt x="68" y="0"/>
                  </a:cubicBezTo>
                  <a:cubicBezTo>
                    <a:pt x="68" y="0"/>
                    <a:pt x="68" y="0"/>
                    <a:pt x="68" y="0"/>
                  </a:cubicBezTo>
                  <a:cubicBezTo>
                    <a:pt x="68" y="0"/>
                    <a:pt x="68" y="0"/>
                    <a:pt x="67" y="0"/>
                  </a:cubicBezTo>
                  <a:cubicBezTo>
                    <a:pt x="67" y="5"/>
                    <a:pt x="59" y="38"/>
                    <a:pt x="59" y="38"/>
                  </a:cubicBezTo>
                  <a:cubicBezTo>
                    <a:pt x="59" y="38"/>
                    <a:pt x="55" y="12"/>
                    <a:pt x="55" y="12"/>
                  </a:cubicBezTo>
                  <a:cubicBezTo>
                    <a:pt x="55" y="12"/>
                    <a:pt x="58" y="6"/>
                    <a:pt x="58" y="6"/>
                  </a:cubicBezTo>
                  <a:cubicBezTo>
                    <a:pt x="53" y="2"/>
                    <a:pt x="53" y="2"/>
                    <a:pt x="53" y="2"/>
                  </a:cubicBezTo>
                  <a:cubicBezTo>
                    <a:pt x="52" y="2"/>
                    <a:pt x="52" y="2"/>
                    <a:pt x="52" y="2"/>
                  </a:cubicBezTo>
                  <a:cubicBezTo>
                    <a:pt x="52" y="2"/>
                    <a:pt x="52" y="2"/>
                    <a:pt x="52" y="2"/>
                  </a:cubicBezTo>
                  <a:cubicBezTo>
                    <a:pt x="50" y="2"/>
                    <a:pt x="50" y="2"/>
                    <a:pt x="50" y="2"/>
                  </a:cubicBezTo>
                  <a:cubicBezTo>
                    <a:pt x="46" y="6"/>
                    <a:pt x="46" y="6"/>
                    <a:pt x="46" y="6"/>
                  </a:cubicBezTo>
                  <a:cubicBezTo>
                    <a:pt x="49" y="12"/>
                    <a:pt x="49" y="12"/>
                    <a:pt x="49" y="12"/>
                  </a:cubicBezTo>
                  <a:cubicBezTo>
                    <a:pt x="44" y="38"/>
                    <a:pt x="44" y="38"/>
                    <a:pt x="44" y="38"/>
                  </a:cubicBezTo>
                  <a:cubicBezTo>
                    <a:pt x="44" y="38"/>
                    <a:pt x="37" y="5"/>
                    <a:pt x="36" y="0"/>
                  </a:cubicBezTo>
                  <a:cubicBezTo>
                    <a:pt x="36" y="0"/>
                    <a:pt x="36" y="0"/>
                    <a:pt x="36" y="0"/>
                  </a:cubicBezTo>
                  <a:cubicBezTo>
                    <a:pt x="36" y="0"/>
                    <a:pt x="35" y="0"/>
                    <a:pt x="35" y="0"/>
                  </a:cubicBezTo>
                  <a:cubicBezTo>
                    <a:pt x="30" y="2"/>
                    <a:pt x="16" y="6"/>
                    <a:pt x="9" y="10"/>
                  </a:cubicBezTo>
                  <a:cubicBezTo>
                    <a:pt x="7" y="12"/>
                    <a:pt x="2" y="17"/>
                    <a:pt x="1" y="33"/>
                  </a:cubicBezTo>
                  <a:cubicBezTo>
                    <a:pt x="1" y="34"/>
                    <a:pt x="1" y="47"/>
                    <a:pt x="0" y="57"/>
                  </a:cubicBezTo>
                  <a:cubicBezTo>
                    <a:pt x="7" y="58"/>
                    <a:pt x="12" y="59"/>
                    <a:pt x="19" y="59"/>
                  </a:cubicBezTo>
                  <a:cubicBezTo>
                    <a:pt x="19" y="52"/>
                    <a:pt x="19" y="41"/>
                    <a:pt x="19" y="38"/>
                  </a:cubicBezTo>
                  <a:cubicBezTo>
                    <a:pt x="19" y="35"/>
                    <a:pt x="20" y="32"/>
                    <a:pt x="21" y="30"/>
                  </a:cubicBezTo>
                  <a:cubicBezTo>
                    <a:pt x="21" y="59"/>
                    <a:pt x="21" y="59"/>
                    <a:pt x="21" y="59"/>
                  </a:cubicBezTo>
                  <a:cubicBezTo>
                    <a:pt x="30" y="60"/>
                    <a:pt x="42" y="60"/>
                    <a:pt x="52" y="60"/>
                  </a:cubicBezTo>
                  <a:cubicBezTo>
                    <a:pt x="62" y="60"/>
                    <a:pt x="73" y="60"/>
                    <a:pt x="82" y="59"/>
                  </a:cubicBezTo>
                  <a:cubicBezTo>
                    <a:pt x="82" y="30"/>
                    <a:pt x="82" y="30"/>
                    <a:pt x="82" y="30"/>
                  </a:cubicBezTo>
                  <a:cubicBezTo>
                    <a:pt x="83" y="32"/>
                    <a:pt x="84" y="35"/>
                    <a:pt x="84" y="38"/>
                  </a:cubicBezTo>
                  <a:cubicBezTo>
                    <a:pt x="84" y="41"/>
                    <a:pt x="84" y="52"/>
                    <a:pt x="84" y="59"/>
                  </a:cubicBezTo>
                  <a:cubicBezTo>
                    <a:pt x="91" y="58"/>
                    <a:pt x="97" y="58"/>
                    <a:pt x="103" y="57"/>
                  </a:cubicBezTo>
                  <a:cubicBezTo>
                    <a:pt x="103" y="47"/>
                    <a:pt x="103" y="34"/>
                    <a:pt x="103" y="3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sp>
          <p:nvSpPr>
            <p:cNvPr id="27" name="Freeform 8"/>
            <p:cNvSpPr>
              <a:spLocks/>
            </p:cNvSpPr>
            <p:nvPr/>
          </p:nvSpPr>
          <p:spPr bwMode="auto">
            <a:xfrm>
              <a:off x="1990650" y="4469681"/>
              <a:ext cx="196850" cy="230188"/>
            </a:xfrm>
            <a:custGeom>
              <a:avLst/>
              <a:gdLst>
                <a:gd name="T0" fmla="*/ 4 w 52"/>
                <a:gd name="T1" fmla="*/ 25 h 61"/>
                <a:gd name="T2" fmla="*/ 0 w 52"/>
                <a:gd name="T3" fmla="*/ 29 h 61"/>
                <a:gd name="T4" fmla="*/ 5 w 52"/>
                <a:gd name="T5" fmla="*/ 39 h 61"/>
                <a:gd name="T6" fmla="*/ 26 w 52"/>
                <a:gd name="T7" fmla="*/ 61 h 61"/>
                <a:gd name="T8" fmla="*/ 47 w 52"/>
                <a:gd name="T9" fmla="*/ 39 h 61"/>
                <a:gd name="T10" fmla="*/ 52 w 52"/>
                <a:gd name="T11" fmla="*/ 29 h 61"/>
                <a:gd name="T12" fmla="*/ 48 w 52"/>
                <a:gd name="T13" fmla="*/ 25 h 61"/>
                <a:gd name="T14" fmla="*/ 26 w 52"/>
                <a:gd name="T15" fmla="*/ 0 h 61"/>
                <a:gd name="T16" fmla="*/ 4 w 52"/>
                <a:gd name="T17" fmla="*/ 2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1">
                  <a:moveTo>
                    <a:pt x="4" y="25"/>
                  </a:moveTo>
                  <a:cubicBezTo>
                    <a:pt x="2" y="25"/>
                    <a:pt x="0" y="27"/>
                    <a:pt x="0" y="29"/>
                  </a:cubicBezTo>
                  <a:cubicBezTo>
                    <a:pt x="0" y="33"/>
                    <a:pt x="2" y="39"/>
                    <a:pt x="5" y="39"/>
                  </a:cubicBezTo>
                  <a:cubicBezTo>
                    <a:pt x="8" y="51"/>
                    <a:pt x="15" y="61"/>
                    <a:pt x="26" y="61"/>
                  </a:cubicBezTo>
                  <a:cubicBezTo>
                    <a:pt x="37" y="61"/>
                    <a:pt x="44" y="51"/>
                    <a:pt x="47" y="39"/>
                  </a:cubicBezTo>
                  <a:cubicBezTo>
                    <a:pt x="50" y="38"/>
                    <a:pt x="52" y="33"/>
                    <a:pt x="52" y="29"/>
                  </a:cubicBezTo>
                  <a:cubicBezTo>
                    <a:pt x="51" y="27"/>
                    <a:pt x="50" y="26"/>
                    <a:pt x="48" y="25"/>
                  </a:cubicBezTo>
                  <a:cubicBezTo>
                    <a:pt x="48" y="11"/>
                    <a:pt x="39" y="0"/>
                    <a:pt x="26" y="0"/>
                  </a:cubicBezTo>
                  <a:cubicBezTo>
                    <a:pt x="13" y="0"/>
                    <a:pt x="4" y="11"/>
                    <a:pt x="4" y="25"/>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28" name="矩形 47"/>
          <p:cNvSpPr>
            <a:spLocks noChangeArrowheads="1"/>
          </p:cNvSpPr>
          <p:nvPr/>
        </p:nvSpPr>
        <p:spPr bwMode="auto">
          <a:xfrm>
            <a:off x="8605763" y="3476601"/>
            <a:ext cx="3468488" cy="118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buNone/>
            </a:pPr>
            <a:r>
              <a:rPr lang="zh-CN" altLang="en-US" sz="1400" dirty="0" smtClean="0">
                <a:latin typeface="微软雅黑" panose="020B0503020204020204" pitchFamily="34" charset="-122"/>
                <a:ea typeface="微软雅黑" panose="020B0503020204020204" pitchFamily="34" charset="-122"/>
                <a:sym typeface="微软雅黑" pitchFamily="34" charset="-122"/>
              </a:rPr>
              <a:t>现任职销售部经理，毕业于美国麻省理工大学设计系，曾获全国“十佳青年”。</a:t>
            </a:r>
            <a:endParaRPr lang="en-US" altLang="zh-CN" sz="1400" dirty="0" smtClean="0">
              <a:latin typeface="微软雅黑" panose="020B0503020204020204" pitchFamily="34" charset="-122"/>
              <a:ea typeface="微软雅黑" panose="020B0503020204020204" pitchFamily="34" charset="-122"/>
              <a:sym typeface="微软雅黑" pitchFamily="34" charset="-122"/>
            </a:endParaRPr>
          </a:p>
          <a:p>
            <a:pPr>
              <a:lnSpc>
                <a:spcPct val="130000"/>
              </a:lnSpc>
              <a:spcBef>
                <a:spcPct val="0"/>
              </a:spcBef>
              <a:buNone/>
            </a:pPr>
            <a:r>
              <a:rPr lang="zh-CN" altLang="en-US" sz="1400" dirty="0" smtClean="0">
                <a:latin typeface="微软雅黑" panose="020B0503020204020204" pitchFamily="34" charset="-122"/>
                <a:ea typeface="微软雅黑" panose="020B0503020204020204" pitchFamily="34" charset="-122"/>
                <a:sym typeface="微软雅黑" pitchFamily="34" charset="-122"/>
              </a:rPr>
              <a:t>相信在我的带领下，公司一定会步入一个新的纪元，开拓创新。</a:t>
            </a:r>
            <a:endParaRPr lang="zh-CN" altLang="en-US" sz="1400" dirty="0">
              <a:latin typeface="微软雅黑" panose="020B0503020204020204" pitchFamily="34" charset="-122"/>
              <a:ea typeface="微软雅黑" panose="020B0503020204020204" pitchFamily="34" charset="-122"/>
              <a:sym typeface="微软雅黑" pitchFamily="34" charset="-122"/>
            </a:endParaRPr>
          </a:p>
        </p:txBody>
      </p:sp>
      <p:sp>
        <p:nvSpPr>
          <p:cNvPr id="29" name="矩形 3"/>
          <p:cNvSpPr>
            <a:spLocks noChangeArrowheads="1"/>
          </p:cNvSpPr>
          <p:nvPr/>
        </p:nvSpPr>
        <p:spPr bwMode="auto">
          <a:xfrm>
            <a:off x="8622286" y="2924944"/>
            <a:ext cx="1933849" cy="377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p>
            <a:pPr>
              <a:spcBef>
                <a:spcPct val="0"/>
              </a:spcBef>
              <a:buFont typeface="Arial" charset="0"/>
              <a:buNone/>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汇报</a:t>
            </a:r>
            <a:r>
              <a:rPr lang="zh-CN" altLang="en-US" sz="2000" b="1" dirty="0" smtClean="0">
                <a:latin typeface="微软雅黑" panose="020B0503020204020204" pitchFamily="34" charset="-122"/>
                <a:ea typeface="微软雅黑" panose="020B0503020204020204" pitchFamily="34" charset="-122"/>
                <a:cs typeface="Arial" panose="020B0604020202020204" pitchFamily="34" charset="0"/>
              </a:rPr>
              <a:t>人：张三丰</a:t>
            </a:r>
            <a:endParaRPr lang="zh-CN" altLang="en-US" sz="20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矩形 29"/>
          <p:cNvSpPr/>
          <p:nvPr/>
        </p:nvSpPr>
        <p:spPr>
          <a:xfrm>
            <a:off x="8681409" y="3385895"/>
            <a:ext cx="599800" cy="405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矩形 30"/>
          <p:cNvSpPr/>
          <p:nvPr/>
        </p:nvSpPr>
        <p:spPr>
          <a:xfrm>
            <a:off x="9296259" y="3385895"/>
            <a:ext cx="1215000" cy="405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7" rIns="68576" bIns="34287" rtlCol="0" anchor="ctr"/>
          <a:lstStyle/>
          <a:p>
            <a:pPr algn="ct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7647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childTnLst>
                          </p:cTn>
                        </p:par>
                        <p:par>
                          <p:cTn id="17" fill="hold">
                            <p:stCondLst>
                              <p:cond delay="125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14"/>
                                        </p:tgtEl>
                                        <p:attrNameLst>
                                          <p:attrName>style.visibility</p:attrName>
                                        </p:attrNameLst>
                                      </p:cBhvr>
                                      <p:to>
                                        <p:strVal val="visible"/>
                                      </p:to>
                                    </p:set>
                                    <p:anim calcmode="lin" valueType="num">
                                      <p:cBhvr>
                                        <p:cTn id="20"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14"/>
                                        </p:tgtEl>
                                        <p:attrNameLst>
                                          <p:attrName>ppt_y</p:attrName>
                                        </p:attrNameLst>
                                      </p:cBhvr>
                                      <p:tavLst>
                                        <p:tav tm="0">
                                          <p:val>
                                            <p:strVal val="#ppt_y"/>
                                          </p:val>
                                        </p:tav>
                                        <p:tav tm="100000">
                                          <p:val>
                                            <p:strVal val="#ppt_y"/>
                                          </p:val>
                                        </p:tav>
                                      </p:tavLst>
                                    </p:anim>
                                    <p:anim calcmode="lin" valueType="num">
                                      <p:cBhvr>
                                        <p:cTn id="22"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14"/>
                                        </p:tgtEl>
                                      </p:cBhvr>
                                    </p:animEffect>
                                  </p:childTnLst>
                                </p:cTn>
                              </p:par>
                              <p:par>
                                <p:cTn id="25" presetID="22" presetClass="entr" presetSubtype="8" fill="hold" grpId="0" nodeType="withEffect">
                                  <p:stCondLst>
                                    <p:cond delay="25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300"/>
                            </p:stCondLst>
                            <p:childTnLst>
                              <p:par>
                                <p:cTn id="29" presetID="53" presetClass="entr" presetSubtype="16"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childTnLst>
                          </p:cTn>
                        </p:par>
                        <p:par>
                          <p:cTn id="34" fill="hold">
                            <p:stCondLst>
                              <p:cond delay="2800"/>
                            </p:stCondLst>
                            <p:childTnLst>
                              <p:par>
                                <p:cTn id="35" presetID="22" presetClass="entr" presetSubtype="8"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3300"/>
                            </p:stCondLst>
                            <p:childTnLst>
                              <p:par>
                                <p:cTn id="39" presetID="22" presetClass="entr" presetSubtype="8"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childTnLst>
                          </p:cTn>
                        </p:par>
                        <p:par>
                          <p:cTn id="42" fill="hold">
                            <p:stCondLst>
                              <p:cond delay="3800"/>
                            </p:stCondLst>
                            <p:childTnLst>
                              <p:par>
                                <p:cTn id="43" presetID="22" presetClass="entr" presetSubtype="8"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wipe(left)">
                                      <p:cBhvr>
                                        <p:cTn id="45" dur="750"/>
                                        <p:tgtEl>
                                          <p:spTgt spid="31"/>
                                        </p:tgtEl>
                                      </p:cBhvr>
                                    </p:animEffect>
                                  </p:childTnLst>
                                </p:cTn>
                              </p:par>
                            </p:childTnLst>
                          </p:cTn>
                        </p:par>
                        <p:par>
                          <p:cTn id="46" fill="hold">
                            <p:stCondLst>
                              <p:cond delay="4550"/>
                            </p:stCondLst>
                            <p:childTnLst>
                              <p:par>
                                <p:cTn id="47" presetID="14" presetClass="entr" presetSubtype="1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randombar(horizontal)">
                                      <p:cBhvr>
                                        <p:cTn id="49" dur="7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5" grpId="0"/>
      <p:bldP spid="28" grpId="0"/>
      <p:bldP spid="29" grpId="0"/>
      <p:bldP spid="30" grpId="0" animBg="1"/>
      <p:bldP spid="3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screen">
            <a:lum bright="70000" contrast="-70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456847" y="5437177"/>
            <a:ext cx="11298288" cy="1420824"/>
          </a:xfrm>
          <a:prstGeom prst="rect">
            <a:avLst/>
          </a:prstGeom>
        </p:spPr>
      </p:pic>
      <p:sp>
        <p:nvSpPr>
          <p:cNvPr id="37" name="矩形 36"/>
          <p:cNvSpPr/>
          <p:nvPr/>
        </p:nvSpPr>
        <p:spPr>
          <a:xfrm rot="10800000" flipH="1">
            <a:off x="-106457" y="0"/>
            <a:ext cx="3737333" cy="68580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sp>
        <p:nvSpPr>
          <p:cNvPr id="10" name="椭圆 9"/>
          <p:cNvSpPr/>
          <p:nvPr/>
        </p:nvSpPr>
        <p:spPr>
          <a:xfrm>
            <a:off x="2292758" y="1982085"/>
            <a:ext cx="2844722" cy="2844722"/>
          </a:xfrm>
          <a:prstGeom prst="ellipse">
            <a:avLst/>
          </a:prstGeom>
          <a:noFill/>
          <a:ln w="19050">
            <a:solidFill>
              <a:schemeClr val="bg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38" name="组合 37"/>
          <p:cNvGrpSpPr/>
          <p:nvPr/>
        </p:nvGrpSpPr>
        <p:grpSpPr>
          <a:xfrm>
            <a:off x="2540802" y="2230129"/>
            <a:ext cx="2357960" cy="2357960"/>
            <a:chOff x="8964761" y="1889143"/>
            <a:chExt cx="2475858" cy="2475858"/>
          </a:xfrm>
        </p:grpSpPr>
        <p:sp>
          <p:nvSpPr>
            <p:cNvPr id="3" name="椭圆 2"/>
            <p:cNvSpPr/>
            <p:nvPr/>
          </p:nvSpPr>
          <p:spPr>
            <a:xfrm>
              <a:off x="8964761" y="1889143"/>
              <a:ext cx="2475858" cy="247585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14"/>
            </a:p>
          </p:txBody>
        </p:sp>
        <p:grpSp>
          <p:nvGrpSpPr>
            <p:cNvPr id="13" name="组合 12"/>
            <p:cNvGrpSpPr/>
            <p:nvPr/>
          </p:nvGrpSpPr>
          <p:grpSpPr>
            <a:xfrm>
              <a:off x="9503496" y="2571894"/>
              <a:ext cx="1528976" cy="1115401"/>
              <a:chOff x="1345281" y="1550493"/>
              <a:chExt cx="1618090" cy="1180410"/>
            </a:xfrm>
          </p:grpSpPr>
          <p:sp>
            <p:nvSpPr>
              <p:cNvPr id="11" name="TextBox 10"/>
              <p:cNvSpPr txBox="1"/>
              <p:nvPr/>
            </p:nvSpPr>
            <p:spPr>
              <a:xfrm>
                <a:off x="1345281" y="1550493"/>
                <a:ext cx="1618090" cy="933163"/>
              </a:xfrm>
              <a:prstGeom prst="rect">
                <a:avLst/>
              </a:prstGeom>
              <a:noFill/>
            </p:spPr>
            <p:txBody>
              <a:bodyPr wrap="none" rtlCol="0">
                <a:spAutoFit/>
              </a:bodyPr>
              <a:lstStyle/>
              <a:p>
                <a:r>
                  <a:rPr lang="zh-CN" altLang="en-US" sz="4857" b="1" spc="95" dirty="0">
                    <a:latin typeface="微软雅黑" panose="020B0503020204020204" pitchFamily="34" charset="-122"/>
                    <a:ea typeface="微软雅黑" panose="020B0503020204020204" pitchFamily="34" charset="-122"/>
                  </a:rPr>
                  <a:t>目录</a:t>
                </a:r>
              </a:p>
            </p:txBody>
          </p:sp>
          <p:sp>
            <p:nvSpPr>
              <p:cNvPr id="12" name="TextBox 11"/>
              <p:cNvSpPr txBox="1"/>
              <p:nvPr/>
            </p:nvSpPr>
            <p:spPr>
              <a:xfrm>
                <a:off x="1430692" y="2335180"/>
                <a:ext cx="1207618" cy="395723"/>
              </a:xfrm>
              <a:prstGeom prst="rect">
                <a:avLst/>
              </a:prstGeom>
              <a:noFill/>
            </p:spPr>
            <p:txBody>
              <a:bodyPr wrap="none" rtlCol="0">
                <a:spAutoFit/>
              </a:bodyPr>
              <a:lstStyle/>
              <a:p>
                <a:r>
                  <a:rPr lang="en-US" altLang="zh-CN" sz="1714" spc="95" dirty="0"/>
                  <a:t>CATALOG</a:t>
                </a:r>
                <a:endParaRPr lang="zh-CN" altLang="en-US" sz="1714" spc="95" dirty="0"/>
              </a:p>
            </p:txBody>
          </p:sp>
        </p:grpSp>
      </p:grpSp>
      <p:cxnSp>
        <p:nvCxnSpPr>
          <p:cNvPr id="40" name="直接连接符 39"/>
          <p:cNvCxnSpPr>
            <a:stCxn id="3" idx="6"/>
          </p:cNvCxnSpPr>
          <p:nvPr/>
        </p:nvCxnSpPr>
        <p:spPr>
          <a:xfrm flipV="1">
            <a:off x="4898762" y="3408691"/>
            <a:ext cx="685790" cy="41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5584553" y="1899951"/>
            <a:ext cx="0" cy="301747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082262" y="1732728"/>
            <a:ext cx="2273381"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1.HBase</a:t>
            </a:r>
            <a:r>
              <a:rPr lang="zh-CN" altLang="en-US" sz="1714" b="1" spc="190" dirty="0" smtClean="0">
                <a:latin typeface="微软雅黑" panose="020B0503020204020204" pitchFamily="34" charset="-122"/>
                <a:ea typeface="微软雅黑" panose="020B0503020204020204" pitchFamily="34" charset="-122"/>
              </a:rPr>
              <a:t>简介</a:t>
            </a:r>
            <a:endParaRPr lang="zh-CN" altLang="en-US" sz="1714" b="1" spc="190" dirty="0">
              <a:latin typeface="微软雅黑" panose="020B0503020204020204" pitchFamily="34" charset="-122"/>
              <a:ea typeface="微软雅黑" panose="020B0503020204020204" pitchFamily="34" charset="-122"/>
            </a:endParaRPr>
          </a:p>
        </p:txBody>
      </p:sp>
      <p:cxnSp>
        <p:nvCxnSpPr>
          <p:cNvPr id="47" name="直接连接符 46"/>
          <p:cNvCxnSpPr/>
          <p:nvPr/>
        </p:nvCxnSpPr>
        <p:spPr>
          <a:xfrm>
            <a:off x="5584553" y="1916331"/>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082262" y="2454775"/>
            <a:ext cx="3615725" cy="375487"/>
          </a:xfrm>
          <a:prstGeom prst="rect">
            <a:avLst/>
          </a:prstGeom>
          <a:noFill/>
        </p:spPr>
        <p:txBody>
          <a:bodyPr wrap="square" rtlCol="0">
            <a:spAutoFit/>
          </a:bodyPr>
          <a:lstStyle/>
          <a:p>
            <a:pPr algn="just">
              <a:lnSpc>
                <a:spcPts val="2381"/>
              </a:lnSpc>
            </a:pPr>
            <a:r>
              <a:rPr lang="en-US" altLang="zh-CN" sz="1714" b="1" spc="190" dirty="0" smtClean="0">
                <a:latin typeface="微软雅黑" panose="020B0503020204020204" pitchFamily="34" charset="-122"/>
                <a:ea typeface="微软雅黑" panose="020B0503020204020204" pitchFamily="34" charset="-122"/>
              </a:rPr>
              <a:t>2.HBase </a:t>
            </a:r>
            <a:r>
              <a:rPr lang="zh-CN" altLang="en-US" sz="1714" b="1" spc="190" dirty="0" smtClean="0">
                <a:latin typeface="微软雅黑" panose="020B0503020204020204" pitchFamily="34" charset="-122"/>
                <a:ea typeface="微软雅黑" panose="020B0503020204020204" pitchFamily="34" charset="-122"/>
              </a:rPr>
              <a:t>集群</a:t>
            </a:r>
            <a:r>
              <a:rPr lang="zh-CN" altLang="en-US" sz="1714" b="1" spc="190" dirty="0" smtClean="0">
                <a:latin typeface="微软雅黑" panose="020B0503020204020204" pitchFamily="34" charset="-122"/>
                <a:ea typeface="微软雅黑" panose="020B0503020204020204" pitchFamily="34" charset="-122"/>
              </a:rPr>
              <a:t>架构</a:t>
            </a:r>
            <a:endParaRPr lang="zh-CN" altLang="en-US" sz="1714" b="1" spc="190" dirty="0">
              <a:latin typeface="微软雅黑" panose="020B0503020204020204" pitchFamily="34" charset="-122"/>
              <a:ea typeface="微软雅黑" panose="020B0503020204020204" pitchFamily="34" charset="-122"/>
            </a:endParaRPr>
          </a:p>
        </p:txBody>
      </p:sp>
      <p:sp>
        <p:nvSpPr>
          <p:cNvPr id="51" name="TextBox 50"/>
          <p:cNvSpPr txBox="1"/>
          <p:nvPr/>
        </p:nvSpPr>
        <p:spPr>
          <a:xfrm>
            <a:off x="6082262" y="4729685"/>
            <a:ext cx="2535605"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4</a:t>
            </a:r>
            <a:r>
              <a:rPr lang="en-US" altLang="zh-CN" sz="1714" b="1" spc="190" dirty="0" smtClean="0">
                <a:latin typeface="微软雅黑" panose="020B0503020204020204" pitchFamily="34" charset="-122"/>
                <a:ea typeface="微软雅黑" panose="020B0503020204020204" pitchFamily="34" charset="-122"/>
              </a:rPr>
              <a:t>.HBase </a:t>
            </a:r>
            <a:r>
              <a:rPr lang="en-US" altLang="zh-CN" sz="1714" b="1" spc="190" dirty="0">
                <a:latin typeface="微软雅黑" panose="020B0503020204020204" pitchFamily="34" charset="-122"/>
                <a:ea typeface="微软雅黑" panose="020B0503020204020204" pitchFamily="34" charset="-122"/>
              </a:rPr>
              <a:t>API</a:t>
            </a:r>
            <a:endParaRPr lang="zh-CN" altLang="en-US" sz="1714" b="1" spc="190" dirty="0">
              <a:latin typeface="微软雅黑" panose="020B0503020204020204" pitchFamily="34" charset="-122"/>
              <a:ea typeface="微软雅黑" panose="020B0503020204020204" pitchFamily="34" charset="-122"/>
            </a:endParaRPr>
          </a:p>
        </p:txBody>
      </p:sp>
      <p:sp>
        <p:nvSpPr>
          <p:cNvPr id="52" name="TextBox 51"/>
          <p:cNvSpPr txBox="1"/>
          <p:nvPr/>
        </p:nvSpPr>
        <p:spPr>
          <a:xfrm>
            <a:off x="6082262" y="3949025"/>
            <a:ext cx="2823637" cy="400110"/>
          </a:xfrm>
          <a:prstGeom prst="rect">
            <a:avLst/>
          </a:prstGeom>
          <a:noFill/>
        </p:spPr>
        <p:txBody>
          <a:bodyPr wrap="square" rtlCol="0">
            <a:spAutoFit/>
          </a:bodyPr>
          <a:lstStyle/>
          <a:p>
            <a:pPr algn="just">
              <a:lnSpc>
                <a:spcPts val="2381"/>
              </a:lnSpc>
            </a:pPr>
            <a:r>
              <a:rPr lang="en-US" altLang="zh-CN" sz="1714" b="1" spc="190" dirty="0">
                <a:latin typeface="微软雅黑" panose="020B0503020204020204" pitchFamily="34" charset="-122"/>
                <a:ea typeface="微软雅黑" panose="020B0503020204020204" pitchFamily="34" charset="-122"/>
              </a:rPr>
              <a:t>3</a:t>
            </a:r>
            <a:r>
              <a:rPr lang="en-US" altLang="zh-CN" sz="1714" b="1" spc="190" dirty="0" smtClean="0">
                <a:latin typeface="微软雅黑" panose="020B0503020204020204" pitchFamily="34" charset="-122"/>
                <a:ea typeface="微软雅黑" panose="020B0503020204020204" pitchFamily="34" charset="-122"/>
              </a:rPr>
              <a:t>.HBase </a:t>
            </a:r>
            <a:r>
              <a:rPr lang="zh-CN" altLang="en-US" sz="1714" b="1" spc="190" dirty="0" smtClean="0">
                <a:latin typeface="微软雅黑" panose="020B0503020204020204" pitchFamily="34" charset="-122"/>
                <a:ea typeface="微软雅黑" panose="020B0503020204020204" pitchFamily="34" charset="-122"/>
              </a:rPr>
              <a:t>表设计原则</a:t>
            </a:r>
            <a:endParaRPr lang="zh-CN" altLang="en-US" sz="1714" b="1" spc="19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5584553" y="265141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5584553" y="4149080"/>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5584553" y="4941168"/>
            <a:ext cx="446788"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223285"/>
      </p:ext>
    </p:extLst>
  </p:cSld>
  <p:clrMapOvr>
    <a:masterClrMapping/>
  </p:clrMapOvr>
  <p:transition spd="slow" advTm="7399">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0-#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 calcmode="lin" valueType="num">
                                      <p:cBhvr additive="base">
                                        <p:cTn id="12" dur="500" fill="hold"/>
                                        <p:tgtEl>
                                          <p:spTgt spid="38"/>
                                        </p:tgtEl>
                                        <p:attrNameLst>
                                          <p:attrName>ppt_x</p:attrName>
                                        </p:attrNameLst>
                                      </p:cBhvr>
                                      <p:tavLst>
                                        <p:tav tm="0">
                                          <p:val>
                                            <p:strVal val="0-#ppt_w/2"/>
                                          </p:val>
                                        </p:tav>
                                        <p:tav tm="100000">
                                          <p:val>
                                            <p:strVal val="#ppt_x"/>
                                          </p:val>
                                        </p:tav>
                                      </p:tavLst>
                                    </p:anim>
                                    <p:anim calcmode="lin" valueType="num">
                                      <p:cBhvr additive="base">
                                        <p:cTn id="13" dur="500" fill="hold"/>
                                        <p:tgtEl>
                                          <p:spTgt spid="3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left)">
                                      <p:cBhvr>
                                        <p:cTn id="21" dur="500"/>
                                        <p:tgtEl>
                                          <p:spTgt spid="40"/>
                                        </p:tgtEl>
                                      </p:cBhvr>
                                    </p:animEffect>
                                  </p:childTnLst>
                                </p:cTn>
                              </p:par>
                            </p:childTnLst>
                          </p:cTn>
                        </p:par>
                        <p:par>
                          <p:cTn id="22" fill="hold">
                            <p:stCondLst>
                              <p:cond delay="2000"/>
                            </p:stCondLst>
                            <p:childTnLst>
                              <p:par>
                                <p:cTn id="23" presetID="16" presetClass="entr" presetSubtype="42" fill="hold" nodeType="after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barn(outHorizontal)">
                                      <p:cBhvr>
                                        <p:cTn id="25" dur="500"/>
                                        <p:tgtEl>
                                          <p:spTgt spid="4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left)">
                                      <p:cBhvr>
                                        <p:cTn id="29" dur="250"/>
                                        <p:tgtEl>
                                          <p:spTgt spid="47"/>
                                        </p:tgtEl>
                                      </p:cBhvr>
                                    </p:animEffect>
                                  </p:childTnLst>
                                </p:cTn>
                              </p:par>
                            </p:childTnLst>
                          </p:cTn>
                        </p:par>
                        <p:par>
                          <p:cTn id="30" fill="hold">
                            <p:stCondLst>
                              <p:cond delay="2750"/>
                            </p:stCondLst>
                            <p:childTnLst>
                              <p:par>
                                <p:cTn id="31" presetID="22" presetClass="entr" presetSubtype="8" fill="hold" nodeType="after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left)">
                                      <p:cBhvr>
                                        <p:cTn id="33" dur="250"/>
                                        <p:tgtEl>
                                          <p:spTgt spid="59"/>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325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250"/>
                                        <p:tgtEl>
                                          <p:spTgt spid="6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wipe(left)">
                                      <p:cBhvr>
                                        <p:cTn id="43" dur="500"/>
                                        <p:tgtEl>
                                          <p:spTgt spid="50"/>
                                        </p:tgtEl>
                                      </p:cBhvr>
                                    </p:animEffect>
                                  </p:childTnLst>
                                </p:cTn>
                              </p:par>
                            </p:childTnLst>
                          </p:cTn>
                        </p:par>
                        <p:par>
                          <p:cTn id="44" fill="hold">
                            <p:stCondLst>
                              <p:cond delay="3750"/>
                            </p:stCondLst>
                            <p:childTnLst>
                              <p:par>
                                <p:cTn id="45" presetID="22" presetClass="entr" presetSubtype="8"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left)">
                                      <p:cBhvr>
                                        <p:cTn id="47" dur="250"/>
                                        <p:tgtEl>
                                          <p:spTgt spid="6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wipe(left)">
                                      <p:cBhvr>
                                        <p:cTn id="50" dur="500"/>
                                        <p:tgtEl>
                                          <p:spTgt spid="5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wipe(left)">
                                      <p:cBhvr>
                                        <p:cTn id="5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 grpId="0" animBg="1"/>
      <p:bldP spid="45" grpId="0"/>
      <p:bldP spid="50" grpId="0"/>
      <p:bldP spid="51"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65394" y="1647376"/>
            <a:ext cx="8408402" cy="41764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504"/>
          <p:cNvSpPr txBox="1"/>
          <p:nvPr/>
        </p:nvSpPr>
        <p:spPr>
          <a:xfrm>
            <a:off x="2425179" y="1888948"/>
            <a:ext cx="7488832" cy="3333220"/>
          </a:xfrm>
          <a:prstGeom prst="rect">
            <a:avLst/>
          </a:prstGeom>
          <a:noFill/>
        </p:spPr>
        <p:txBody>
          <a:bodyPr wrap="square"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r>
              <a:rPr lang="en-US" altLang="zh-CN" sz="1800" dirty="0"/>
              <a:t>	</a:t>
            </a:r>
            <a:r>
              <a:rPr lang="en-US" altLang="zh-CN" sz="1800" dirty="0" err="1" smtClean="0"/>
              <a:t>HBase</a:t>
            </a:r>
            <a:r>
              <a:rPr lang="zh-CN" altLang="en-US" sz="1800" dirty="0"/>
              <a:t>是</a:t>
            </a:r>
            <a:r>
              <a:rPr lang="en-US" altLang="zh-CN" sz="1800" dirty="0"/>
              <a:t>Hadoop Database</a:t>
            </a:r>
            <a:r>
              <a:rPr lang="zh-CN" altLang="en-US" sz="1800" dirty="0"/>
              <a:t>的简称 </a:t>
            </a:r>
            <a:r>
              <a:rPr lang="zh-CN" altLang="en-US" sz="1800" dirty="0" smtClean="0"/>
              <a:t>。</a:t>
            </a:r>
            <a:r>
              <a:rPr lang="en-US" altLang="zh-CN" sz="1800" dirty="0" err="1" smtClean="0"/>
              <a:t>HBase</a:t>
            </a:r>
            <a:r>
              <a:rPr lang="zh-CN" altLang="en-US" sz="1800" dirty="0"/>
              <a:t>项目</a:t>
            </a:r>
            <a:r>
              <a:rPr lang="zh-CN" altLang="en-US" sz="1800" dirty="0" smtClean="0"/>
              <a:t>是根据</a:t>
            </a:r>
            <a:r>
              <a:rPr lang="en-US" altLang="zh-CN" sz="1800" dirty="0" smtClean="0"/>
              <a:t>Google</a:t>
            </a:r>
            <a:r>
              <a:rPr lang="zh-CN" altLang="en-US" sz="1800" dirty="0" smtClean="0"/>
              <a:t>发表</a:t>
            </a:r>
            <a:r>
              <a:rPr lang="zh-CN" altLang="en-US" sz="1800" dirty="0"/>
              <a:t>的论文“</a:t>
            </a:r>
            <a:r>
              <a:rPr lang="en-US" altLang="zh-CN" sz="1800" dirty="0" err="1"/>
              <a:t>Bigtable</a:t>
            </a:r>
            <a:r>
              <a:rPr lang="zh-CN" altLang="en-US" sz="1800" dirty="0"/>
              <a:t>：</a:t>
            </a:r>
            <a:r>
              <a:rPr lang="en-US" altLang="zh-CN" sz="1800" dirty="0"/>
              <a:t>A Distributed Storage System for </a:t>
            </a:r>
            <a:r>
              <a:rPr lang="en-US" altLang="zh-CN" sz="1800" dirty="0" err="1"/>
              <a:t>Strctured</a:t>
            </a:r>
            <a:r>
              <a:rPr lang="en-US" altLang="zh-CN" sz="1800" dirty="0"/>
              <a:t> Data“</a:t>
            </a:r>
            <a:r>
              <a:rPr lang="zh-CN" altLang="en-US" sz="1800" dirty="0"/>
              <a:t>来设计的。</a:t>
            </a:r>
            <a:r>
              <a:rPr lang="en-US" altLang="zh-CN" sz="1800" dirty="0"/>
              <a:t>2007</a:t>
            </a:r>
            <a:r>
              <a:rPr lang="zh-CN" altLang="en-US" sz="1800" dirty="0"/>
              <a:t>年</a:t>
            </a:r>
            <a:r>
              <a:rPr lang="en-US" altLang="zh-CN" sz="1800" dirty="0"/>
              <a:t>10</a:t>
            </a:r>
            <a:r>
              <a:rPr lang="zh-CN" altLang="en-US" sz="1800" dirty="0"/>
              <a:t>月发布了第一个版本</a:t>
            </a:r>
            <a:r>
              <a:rPr lang="zh-CN" altLang="en-US" sz="1800" dirty="0" smtClean="0"/>
              <a:t>。目前的稳定版本为</a:t>
            </a:r>
            <a:r>
              <a:rPr lang="en-US" altLang="zh-CN" sz="1800" dirty="0" smtClean="0"/>
              <a:t>1.2.X</a:t>
            </a:r>
            <a:r>
              <a:rPr lang="zh-CN" altLang="en-US" sz="1800" dirty="0" smtClean="0"/>
              <a:t>。</a:t>
            </a:r>
            <a:endParaRPr lang="zh-CN" altLang="en-US" sz="1800" dirty="0"/>
          </a:p>
          <a:p>
            <a:r>
              <a:rPr lang="en-US" altLang="zh-CN" sz="1800" dirty="0" smtClean="0"/>
              <a:t>	</a:t>
            </a:r>
            <a:r>
              <a:rPr lang="en-US" altLang="zh-CN" sz="1800" dirty="0" err="1" smtClean="0"/>
              <a:t>HBase</a:t>
            </a:r>
            <a:r>
              <a:rPr lang="zh-CN" altLang="en-US" sz="1800" dirty="0" smtClean="0"/>
              <a:t>是</a:t>
            </a:r>
            <a:r>
              <a:rPr lang="zh-CN" altLang="en-US" sz="1800" dirty="0"/>
              <a:t>建立在</a:t>
            </a:r>
            <a:r>
              <a:rPr lang="en-US" altLang="zh-CN" sz="1800" dirty="0"/>
              <a:t>Hadoop</a:t>
            </a:r>
            <a:r>
              <a:rPr lang="zh-CN" altLang="en-US" sz="1800" dirty="0"/>
              <a:t>文件系统之上的分布式面向</a:t>
            </a:r>
            <a:r>
              <a:rPr lang="zh-CN" altLang="en-US" sz="1800" dirty="0"/>
              <a:t>列（准确的说是面向列族）的</a:t>
            </a:r>
            <a:r>
              <a:rPr lang="zh-CN" altLang="en-US" sz="1800" dirty="0" smtClean="0"/>
              <a:t>开</a:t>
            </a:r>
            <a:r>
              <a:rPr lang="zh-CN" altLang="en-US" sz="1800" dirty="0"/>
              <a:t>源</a:t>
            </a:r>
            <a:r>
              <a:rPr lang="zh-CN" altLang="en-US" sz="1800" dirty="0" smtClean="0"/>
              <a:t>数据库。</a:t>
            </a:r>
            <a:r>
              <a:rPr lang="en-US" altLang="zh-CN" sz="1800" dirty="0"/>
              <a:t>HDFS</a:t>
            </a:r>
            <a:r>
              <a:rPr lang="zh-CN" altLang="en-US" sz="1800" dirty="0"/>
              <a:t>为</a:t>
            </a:r>
            <a:r>
              <a:rPr lang="en-US" altLang="zh-CN" sz="1800" dirty="0" err="1" smtClean="0"/>
              <a:t>HBase</a:t>
            </a:r>
            <a:r>
              <a:rPr lang="zh-CN" altLang="en-US" sz="1800" dirty="0"/>
              <a:t>提供可靠的底层数据存储服务，</a:t>
            </a:r>
            <a:r>
              <a:rPr lang="en-US" altLang="zh-CN" sz="1800" dirty="0" err="1"/>
              <a:t>MapReduce</a:t>
            </a:r>
            <a:r>
              <a:rPr lang="zh-CN" altLang="en-US" sz="1800" dirty="0"/>
              <a:t>为</a:t>
            </a:r>
            <a:r>
              <a:rPr lang="en-US" altLang="zh-CN" sz="1800" dirty="0" err="1" smtClean="0"/>
              <a:t>HBase</a:t>
            </a:r>
            <a:r>
              <a:rPr lang="zh-CN" altLang="en-US" sz="1800" dirty="0"/>
              <a:t>提供高性能的计算能力，</a:t>
            </a:r>
            <a:r>
              <a:rPr lang="en-US" altLang="zh-CN" sz="1800" dirty="0"/>
              <a:t>Zookeeper</a:t>
            </a:r>
            <a:r>
              <a:rPr lang="zh-CN" altLang="en-US" sz="1800" dirty="0"/>
              <a:t>为</a:t>
            </a:r>
            <a:r>
              <a:rPr lang="en-US" altLang="zh-CN" sz="1800" dirty="0" err="1" smtClean="0"/>
              <a:t>HBase</a:t>
            </a:r>
            <a:r>
              <a:rPr lang="zh-CN" altLang="en-US" sz="1800" dirty="0"/>
              <a:t>提供稳定服务和</a:t>
            </a:r>
            <a:r>
              <a:rPr lang="en-US" altLang="zh-CN" sz="1800" dirty="0"/>
              <a:t>Failover</a:t>
            </a:r>
            <a:r>
              <a:rPr lang="zh-CN" altLang="en-US" sz="1800" dirty="0" smtClean="0"/>
              <a:t>机制</a:t>
            </a:r>
            <a:r>
              <a:rPr lang="zh-CN" altLang="en-US" sz="1800" dirty="0" smtClean="0"/>
              <a:t>。总体来说，</a:t>
            </a:r>
            <a:r>
              <a:rPr lang="en-US" altLang="zh-CN" sz="1800" dirty="0" err="1" smtClean="0"/>
              <a:t>HBase</a:t>
            </a:r>
            <a:r>
              <a:rPr lang="zh-CN" altLang="en-US" sz="1800" dirty="0"/>
              <a:t>是一个通过大量廉价的机器解决海量数据的高速存储和读取的分布式数据库解决方案。</a:t>
            </a:r>
          </a:p>
        </p:txBody>
      </p:sp>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spTree>
    <p:extLst>
      <p:ext uri="{BB962C8B-B14F-4D97-AF65-F5344CB8AC3E}">
        <p14:creationId xmlns:p14="http://schemas.microsoft.com/office/powerpoint/2010/main" val="27139841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iterate type="lt">
                                    <p:tmPct val="10000"/>
                                  </p:iterate>
                                  <p:childTnLst>
                                    <p:set>
                                      <p:cBhvr>
                                        <p:cTn id="10" dur="1" fill="hold">
                                          <p:stCondLst>
                                            <p:cond delay="0"/>
                                          </p:stCondLst>
                                        </p:cTn>
                                        <p:tgtEl>
                                          <p:spTgt spid="7"/>
                                        </p:tgtEl>
                                        <p:attrNameLst>
                                          <p:attrName>style.visibility</p:attrName>
                                        </p:attrNameLst>
                                      </p:cBhvr>
                                      <p:to>
                                        <p:strVal val="visible"/>
                                      </p:to>
                                    </p:set>
                                    <p:animEffect transition="in" filter="fade">
                                      <p:cBhvr>
                                        <p:cTn id="11" dur="100"/>
                                        <p:tgtEl>
                                          <p:spTgt spid="7"/>
                                        </p:tgtEl>
                                      </p:cBhvr>
                                    </p:animEffect>
                                  </p:childTnLst>
                                </p:cTn>
                              </p:par>
                            </p:childTnLst>
                          </p:cTn>
                        </p:par>
                        <p:par>
                          <p:cTn id="12" fill="hold">
                            <p:stCondLst>
                              <p:cond delay="419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469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8"/>
                                        </p:tgtEl>
                                        <p:attrNameLst>
                                          <p:attrName>style.visibility</p:attrName>
                                        </p:attrNameLst>
                                      </p:cBhvr>
                                      <p:to>
                                        <p:strVal val="visible"/>
                                      </p:to>
                                    </p:set>
                                    <p:anim calcmode="lin" valueType="num">
                                      <p:cBhvr>
                                        <p:cTn id="19"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8"/>
                                        </p:tgtEl>
                                        <p:attrNameLst>
                                          <p:attrName>ppt_y</p:attrName>
                                        </p:attrNameLst>
                                      </p:cBhvr>
                                      <p:tavLst>
                                        <p:tav tm="0">
                                          <p:val>
                                            <p:strVal val="#ppt_y"/>
                                          </p:val>
                                        </p:tav>
                                        <p:tav tm="100000">
                                          <p:val>
                                            <p:strVal val="#ppt_y"/>
                                          </p:val>
                                        </p:tav>
                                      </p:tavLst>
                                    </p:anim>
                                    <p:anim calcmode="lin" valueType="num">
                                      <p:cBhvr>
                                        <p:cTn id="21"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8"/>
                                        </p:tgtEl>
                                      </p:cBhvr>
                                    </p:animEffect>
                                  </p:childTnLst>
                                </p:cTn>
                              </p:par>
                            </p:childTnLst>
                          </p:cTn>
                        </p:par>
                        <p:par>
                          <p:cTn id="24" fill="hold">
                            <p:stCondLst>
                              <p:cond delay="5130"/>
                            </p:stCondLst>
                            <p:childTnLst>
                              <p:par>
                                <p:cTn id="25" presetID="41" presetClass="entr" presetSubtype="0" fill="hold" grpId="0" nodeType="afterEffect">
                                  <p:stCondLst>
                                    <p:cond delay="0"/>
                                  </p:stCondLst>
                                  <p:iterate type="lt">
                                    <p:tmPct val="5833"/>
                                  </p:iterate>
                                  <p:childTnLst>
                                    <p:set>
                                      <p:cBhvr>
                                        <p:cTn id="26" dur="1" fill="hold">
                                          <p:stCondLst>
                                            <p:cond delay="0"/>
                                          </p:stCondLst>
                                        </p:cTn>
                                        <p:tgtEl>
                                          <p:spTgt spid="9"/>
                                        </p:tgtEl>
                                        <p:attrNameLst>
                                          <p:attrName>style.visibility</p:attrName>
                                        </p:attrNameLst>
                                      </p:cBhvr>
                                      <p:to>
                                        <p:strVal val="visible"/>
                                      </p:to>
                                    </p:set>
                                    <p:anim calcmode="lin" valueType="num">
                                      <p:cBhvr>
                                        <p:cTn id="27"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8" dur="400" fill="hold"/>
                                        <p:tgtEl>
                                          <p:spTgt spid="9"/>
                                        </p:tgtEl>
                                        <p:attrNameLst>
                                          <p:attrName>ppt_y</p:attrName>
                                        </p:attrNameLst>
                                      </p:cBhvr>
                                      <p:tavLst>
                                        <p:tav tm="0">
                                          <p:val>
                                            <p:strVal val="#ppt_y"/>
                                          </p:val>
                                        </p:tav>
                                        <p:tav tm="100000">
                                          <p:val>
                                            <p:strVal val="#ppt_y"/>
                                          </p:val>
                                        </p:tav>
                                      </p:tavLst>
                                    </p:anim>
                                    <p:anim calcmode="lin" valueType="num">
                                      <p:cBhvr>
                                        <p:cTn id="29"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30"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31" dur="4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a:t>简介</a:t>
            </a:r>
            <a:endParaRPr lang="zh-CN" altLang="zh-CN" sz="3599" dirty="0"/>
          </a:p>
        </p:txBody>
      </p:sp>
      <p:sp>
        <p:nvSpPr>
          <p:cNvPr id="9" name="TextBox 26"/>
          <p:cNvSpPr txBox="1"/>
          <p:nvPr/>
        </p:nvSpPr>
        <p:spPr>
          <a:xfrm>
            <a:off x="2065139" y="375763"/>
            <a:ext cx="1772392" cy="307706"/>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dirty="0" smtClean="0"/>
              <a:t>Brief </a:t>
            </a:r>
            <a:r>
              <a:rPr lang="en-US" altLang="zh-CN" sz="1400" dirty="0"/>
              <a:t>introduction</a:t>
            </a:r>
          </a:p>
        </p:txBody>
      </p:sp>
      <p:grpSp>
        <p:nvGrpSpPr>
          <p:cNvPr id="10" name="组合 9"/>
          <p:cNvGrpSpPr/>
          <p:nvPr/>
        </p:nvGrpSpPr>
        <p:grpSpPr>
          <a:xfrm>
            <a:off x="3792" y="231784"/>
            <a:ext cx="758949" cy="693260"/>
            <a:chOff x="0" y="532828"/>
            <a:chExt cx="759125" cy="568897"/>
          </a:xfrm>
        </p:grpSpPr>
        <p:sp>
          <p:nvSpPr>
            <p:cNvPr id="11" name="矩形 10"/>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a:off x="3792" y="921962"/>
            <a:ext cx="12187592" cy="45708"/>
            <a:chOff x="0" y="532828"/>
            <a:chExt cx="759125" cy="568897"/>
          </a:xfrm>
        </p:grpSpPr>
        <p:sp>
          <p:nvSpPr>
            <p:cNvPr id="17" name="矩形 1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29229" y="423148"/>
            <a:ext cx="1650822" cy="410514"/>
          </a:xfrm>
          <a:prstGeom prst="rect">
            <a:avLst/>
          </a:prstGeom>
        </p:spPr>
      </p:pic>
      <p:grpSp>
        <p:nvGrpSpPr>
          <p:cNvPr id="21" name="组合 20"/>
          <p:cNvGrpSpPr/>
          <p:nvPr/>
        </p:nvGrpSpPr>
        <p:grpSpPr>
          <a:xfrm>
            <a:off x="-144646" y="1071165"/>
            <a:ext cx="12189178" cy="575932"/>
            <a:chOff x="-265200" y="1432000"/>
            <a:chExt cx="12192000" cy="576064"/>
          </a:xfrm>
        </p:grpSpPr>
        <p:cxnSp>
          <p:nvCxnSpPr>
            <p:cNvPr id="22" name="直接连接符 21"/>
            <p:cNvCxnSpPr>
              <a:endCxn id="2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9" name="图表 28"/>
          <p:cNvGraphicFramePr/>
          <p:nvPr>
            <p:extLst>
              <p:ext uri="{D42A27DB-BD31-4B8C-83A1-F6EECF244321}">
                <p14:modId xmlns:p14="http://schemas.microsoft.com/office/powerpoint/2010/main" val="2780507122"/>
              </p:ext>
            </p:extLst>
          </p:nvPr>
        </p:nvGraphicFramePr>
        <p:xfrm>
          <a:off x="2480258" y="1916832"/>
          <a:ext cx="7233411" cy="4222207"/>
        </p:xfrm>
        <a:graphic>
          <a:graphicData uri="http://schemas.openxmlformats.org/drawingml/2006/chart">
            <c:chart xmlns:c="http://schemas.openxmlformats.org/drawingml/2006/chart" xmlns:r="http://schemas.openxmlformats.org/officeDocument/2006/relationships" r:id="rId4"/>
          </a:graphicData>
        </a:graphic>
      </p:graphicFrame>
      <p:sp>
        <p:nvSpPr>
          <p:cNvPr id="5" name="文本框 4"/>
          <p:cNvSpPr txBox="1"/>
          <p:nvPr/>
        </p:nvSpPr>
        <p:spPr>
          <a:xfrm>
            <a:off x="5372757" y="1156039"/>
            <a:ext cx="1462260" cy="369332"/>
          </a:xfrm>
          <a:prstGeom prst="rect">
            <a:avLst/>
          </a:prstGeom>
          <a:noFill/>
        </p:spPr>
        <p:txBody>
          <a:bodyPr wrap="none" rtlCol="0">
            <a:spAutoFit/>
          </a:bodyPr>
          <a:lstStyle/>
          <a:p>
            <a:r>
              <a:rPr lang="en-US" altLang="zh-CN" dirty="0" err="1" smtClean="0"/>
              <a:t>HBase</a:t>
            </a:r>
            <a:r>
              <a:rPr lang="zh-CN" altLang="en-US" dirty="0" smtClean="0"/>
              <a:t>表特点</a:t>
            </a:r>
            <a:endParaRPr lang="zh-CN" altLang="en-US" dirty="0"/>
          </a:p>
        </p:txBody>
      </p:sp>
    </p:spTree>
    <p:extLst>
      <p:ext uri="{BB962C8B-B14F-4D97-AF65-F5344CB8AC3E}">
        <p14:creationId xmlns:p14="http://schemas.microsoft.com/office/powerpoint/2010/main" val="19398170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8"/>
                                        </p:tgtEl>
                                        <p:attrNameLst>
                                          <p:attrName>style.visibility</p:attrName>
                                        </p:attrNameLst>
                                      </p:cBhvr>
                                      <p:to>
                                        <p:strVal val="visible"/>
                                      </p:to>
                                    </p:set>
                                    <p:anim calcmode="lin" valueType="num">
                                      <p:cBhvr>
                                        <p:cTn id="11" dur="4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8"/>
                                        </p:tgtEl>
                                        <p:attrNameLst>
                                          <p:attrName>ppt_y</p:attrName>
                                        </p:attrNameLst>
                                      </p:cBhvr>
                                      <p:tavLst>
                                        <p:tav tm="0">
                                          <p:val>
                                            <p:strVal val="#ppt_y"/>
                                          </p:val>
                                        </p:tav>
                                        <p:tav tm="100000">
                                          <p:val>
                                            <p:strVal val="#ppt_y"/>
                                          </p:val>
                                        </p:tav>
                                      </p:tavLst>
                                    </p:anim>
                                    <p:anim calcmode="lin" valueType="num">
                                      <p:cBhvr>
                                        <p:cTn id="13" dur="4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8"/>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9"/>
                                        </p:tgtEl>
                                        <p:attrNameLst>
                                          <p:attrName>style.visibility</p:attrName>
                                        </p:attrNameLst>
                                      </p:cBhvr>
                                      <p:to>
                                        <p:strVal val="visible"/>
                                      </p:to>
                                    </p:set>
                                    <p:anim calcmode="lin" valueType="num">
                                      <p:cBhvr>
                                        <p:cTn id="19" dur="4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9"/>
                                        </p:tgtEl>
                                        <p:attrNameLst>
                                          <p:attrName>ppt_y</p:attrName>
                                        </p:attrNameLst>
                                      </p:cBhvr>
                                      <p:tavLst>
                                        <p:tav tm="0">
                                          <p:val>
                                            <p:strVal val="#ppt_y"/>
                                          </p:val>
                                        </p:tav>
                                        <p:tav tm="100000">
                                          <p:val>
                                            <p:strVal val="#ppt_y"/>
                                          </p:val>
                                        </p:tav>
                                      </p:tavLst>
                                    </p:anim>
                                    <p:anim calcmode="lin" valueType="num">
                                      <p:cBhvr>
                                        <p:cTn id="21" dur="4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9"/>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简介</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Brief </a:t>
            </a:r>
            <a:r>
              <a:rPr lang="en-US" altLang="zh-CN" sz="1400" b="1" dirty="0"/>
              <a:t>introduction</a:t>
            </a:r>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686578140"/>
              </p:ext>
            </p:extLst>
          </p:nvPr>
        </p:nvGraphicFramePr>
        <p:xfrm>
          <a:off x="2569195" y="1796578"/>
          <a:ext cx="7093244" cy="2321952"/>
        </p:xfrm>
        <a:graphic>
          <a:graphicData uri="http://schemas.openxmlformats.org/drawingml/2006/table">
            <a:tbl>
              <a:tblPr firstRow="1" bandRow="1">
                <a:tableStyleId>{5C22544A-7EE6-4342-B048-85BDC9FD1C3A}</a:tableStyleId>
              </a:tblPr>
              <a:tblGrid>
                <a:gridCol w="1773311"/>
                <a:gridCol w="1773311"/>
                <a:gridCol w="1773311"/>
                <a:gridCol w="1773311"/>
              </a:tblGrid>
              <a:tr h="401498">
                <a:tc>
                  <a:txBody>
                    <a:bodyPr/>
                    <a:lstStyle/>
                    <a:p>
                      <a:pPr algn="ctr"/>
                      <a:r>
                        <a:rPr lang="en-US" altLang="zh-CN" dirty="0" err="1" smtClean="0"/>
                        <a:t>RowKey</a:t>
                      </a:r>
                      <a:endParaRPr lang="zh-CN" altLang="en-US" dirty="0"/>
                    </a:p>
                  </a:txBody>
                  <a:tcPr/>
                </a:tc>
                <a:tc gridSpan="2">
                  <a:txBody>
                    <a:bodyPr/>
                    <a:lstStyle/>
                    <a:p>
                      <a:pPr algn="ctr"/>
                      <a:r>
                        <a:rPr lang="en-US" altLang="zh-CN" dirty="0" smtClean="0"/>
                        <a:t>Column</a:t>
                      </a:r>
                      <a:r>
                        <a:rPr lang="en-US" altLang="zh-CN" baseline="0" dirty="0" smtClean="0"/>
                        <a:t> </a:t>
                      </a:r>
                      <a:r>
                        <a:rPr lang="en-US" altLang="zh-CN" dirty="0" smtClean="0"/>
                        <a:t>Family</a:t>
                      </a:r>
                      <a:endParaRPr lang="zh-CN" altLang="en-US" dirty="0"/>
                    </a:p>
                  </a:txBody>
                  <a:tcPr/>
                </a:tc>
                <a:tc hMerge="1">
                  <a:txBody>
                    <a:bodyPr/>
                    <a:lstStyle/>
                    <a:p>
                      <a:endParaRPr lang="zh-CN" altLang="en-US" dirty="0"/>
                    </a:p>
                  </a:txBody>
                  <a:tcPr/>
                </a:tc>
                <a:tc>
                  <a:txBody>
                    <a:bodyPr/>
                    <a:lstStyle/>
                    <a:p>
                      <a:r>
                        <a:rPr lang="en-US" altLang="zh-CN" dirty="0" smtClean="0"/>
                        <a:t>CF……</a:t>
                      </a:r>
                      <a:endParaRPr lang="zh-CN" altLang="en-US" dirty="0"/>
                    </a:p>
                  </a:txBody>
                  <a:tcPr/>
                </a:tc>
              </a:tr>
              <a:tr h="401498">
                <a:tc>
                  <a:txBody>
                    <a:bodyPr/>
                    <a:lstStyle/>
                    <a:p>
                      <a:endParaRPr lang="zh-CN" altLang="en-US" dirty="0"/>
                    </a:p>
                  </a:txBody>
                  <a:tcPr/>
                </a:tc>
                <a:tc>
                  <a:txBody>
                    <a:bodyPr/>
                    <a:lstStyle/>
                    <a:p>
                      <a:pPr algn="ctr"/>
                      <a:r>
                        <a:rPr lang="en-US" altLang="zh-CN" dirty="0" smtClean="0"/>
                        <a:t>Column1</a:t>
                      </a:r>
                      <a:endParaRPr lang="zh-CN" altLang="en-US" dirty="0"/>
                    </a:p>
                  </a:txBody>
                  <a:tcPr/>
                </a:tc>
                <a:tc>
                  <a:txBody>
                    <a:bodyPr/>
                    <a:lstStyle/>
                    <a:p>
                      <a:pPr algn="ctr"/>
                      <a:r>
                        <a:rPr lang="en-US" altLang="zh-CN" dirty="0" smtClean="0"/>
                        <a:t>Column2</a:t>
                      </a:r>
                      <a:endParaRPr lang="zh-CN" altLang="en-US" dirty="0"/>
                    </a:p>
                  </a:txBody>
                  <a:tcPr/>
                </a:tc>
                <a:tc>
                  <a:txBody>
                    <a:bodyPr/>
                    <a:lstStyle/>
                    <a:p>
                      <a:pPr algn="ctr"/>
                      <a:r>
                        <a:rPr lang="en-US" altLang="zh-CN" dirty="0" smtClean="0"/>
                        <a:t>Co……</a:t>
                      </a:r>
                      <a:endParaRPr lang="zh-CN" altLang="en-US" dirty="0"/>
                    </a:p>
                  </a:txBody>
                  <a:tcPr/>
                </a:tc>
              </a:tr>
              <a:tr h="1117458">
                <a:tc>
                  <a:txBody>
                    <a:bodyPr/>
                    <a:lstStyle/>
                    <a:p>
                      <a:r>
                        <a:rPr lang="en-US" altLang="zh-CN" dirty="0" smtClean="0"/>
                        <a:t>RowKey1</a:t>
                      </a:r>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pPr algn="ctr"/>
                      <a:r>
                        <a:rPr lang="en-US" altLang="zh-CN" dirty="0" smtClean="0"/>
                        <a:t>……</a:t>
                      </a:r>
                      <a:endParaRPr lang="zh-CN" altLang="en-US" dirty="0"/>
                    </a:p>
                  </a:txBody>
                  <a:tcPr/>
                </a:tc>
              </a:tr>
              <a:tr h="401498">
                <a:tc>
                  <a:txBody>
                    <a:bodyPr/>
                    <a:lstStyle/>
                    <a:p>
                      <a:r>
                        <a:rPr lang="en-US" altLang="zh-CN" dirty="0" smtClean="0"/>
                        <a:t>RowKey2</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c>
                  <a:txBody>
                    <a:bodyPr/>
                    <a:lstStyle/>
                    <a:p>
                      <a:pPr algn="ctr"/>
                      <a:r>
                        <a:rPr lang="en-US" altLang="zh-CN" dirty="0" smtClean="0"/>
                        <a:t>……</a:t>
                      </a:r>
                      <a:endParaRPr lang="zh-CN" altLang="en-US" dirty="0"/>
                    </a:p>
                  </a:txBody>
                  <a:tcPr/>
                </a:tc>
              </a:tr>
            </a:tbl>
          </a:graphicData>
        </a:graphic>
      </p:graphicFrame>
      <p:sp>
        <p:nvSpPr>
          <p:cNvPr id="4" name="矩形 3"/>
          <p:cNvSpPr/>
          <p:nvPr/>
        </p:nvSpPr>
        <p:spPr>
          <a:xfrm>
            <a:off x="4873451" y="2656280"/>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5" name="矩形 4"/>
          <p:cNvSpPr/>
          <p:nvPr/>
        </p:nvSpPr>
        <p:spPr>
          <a:xfrm>
            <a:off x="4684014" y="2887404"/>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69395" y="3140968"/>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2" name="矩形 81"/>
          <p:cNvSpPr/>
          <p:nvPr/>
        </p:nvSpPr>
        <p:spPr>
          <a:xfrm>
            <a:off x="6673651" y="2636912"/>
            <a:ext cx="1084914" cy="2805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ata1,t1</a:t>
            </a:r>
            <a:endParaRPr lang="zh-CN" altLang="en-US" sz="1100" dirty="0"/>
          </a:p>
        </p:txBody>
      </p:sp>
      <p:sp>
        <p:nvSpPr>
          <p:cNvPr id="83" name="矩形 82"/>
          <p:cNvSpPr/>
          <p:nvPr/>
        </p:nvSpPr>
        <p:spPr>
          <a:xfrm>
            <a:off x="6484214" y="2868036"/>
            <a:ext cx="1152128" cy="314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ata2,t2</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84" name="矩形 83"/>
          <p:cNvSpPr/>
          <p:nvPr/>
        </p:nvSpPr>
        <p:spPr>
          <a:xfrm>
            <a:off x="6169595" y="3121600"/>
            <a:ext cx="1322731"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ln w="0"/>
                <a:solidFill>
                  <a:schemeClr val="tx1"/>
                </a:solidFill>
                <a:effectLst>
                  <a:outerShdw blurRad="38100" dist="19050" dir="2700000" algn="tl" rotWithShape="0">
                    <a:schemeClr val="dk1">
                      <a:alpha val="40000"/>
                    </a:schemeClr>
                  </a:outerShdw>
                </a:effectLst>
              </a:rPr>
              <a:t>d</a:t>
            </a:r>
            <a:r>
              <a:rPr lang="en-US" altLang="zh-CN" sz="1100" dirty="0" smtClean="0">
                <a:ln w="0"/>
                <a:solidFill>
                  <a:schemeClr val="tx1"/>
                </a:solidFill>
                <a:effectLst>
                  <a:outerShdw blurRad="38100" dist="19050" dir="2700000" algn="tl" rotWithShape="0">
                    <a:schemeClr val="dk1">
                      <a:alpha val="40000"/>
                    </a:schemeClr>
                  </a:outerShdw>
                </a:effectLst>
              </a:rPr>
              <a:t>ata3,timestamp3</a:t>
            </a:r>
            <a:endParaRPr lang="zh-CN" altLang="en-US" sz="1100" dirty="0">
              <a:ln w="0"/>
              <a:solidFill>
                <a:schemeClr val="tx1"/>
              </a:solidFill>
              <a:effectLst>
                <a:outerShdw blurRad="38100" dist="19050" dir="2700000" algn="tl" rotWithShape="0">
                  <a:schemeClr val="dk1">
                    <a:alpha val="40000"/>
                  </a:schemeClr>
                </a:outerShdw>
              </a:effectLst>
            </a:endParaRPr>
          </a:p>
        </p:txBody>
      </p:sp>
      <p:sp>
        <p:nvSpPr>
          <p:cNvPr id="7" name="文本框 6"/>
          <p:cNvSpPr txBox="1"/>
          <p:nvPr/>
        </p:nvSpPr>
        <p:spPr>
          <a:xfrm>
            <a:off x="1531506" y="4483496"/>
            <a:ext cx="9168621" cy="1754326"/>
          </a:xfrm>
          <a:prstGeom prst="rect">
            <a:avLst/>
          </a:prstGeom>
          <a:noFill/>
        </p:spPr>
        <p:txBody>
          <a:bodyPr wrap="square" rtlCol="0">
            <a:spAutoFit/>
          </a:bodyPr>
          <a:lstStyle/>
          <a:p>
            <a:r>
              <a:rPr lang="en-US" altLang="zh-CN" dirty="0" err="1" smtClean="0"/>
              <a:t>RowKey</a:t>
            </a:r>
            <a:r>
              <a:rPr lang="zh-CN" altLang="en-US" dirty="0" smtClean="0"/>
              <a:t>：</a:t>
            </a:r>
            <a:r>
              <a:rPr lang="en-US" altLang="zh-CN" dirty="0" err="1"/>
              <a:t>R</a:t>
            </a:r>
            <a:r>
              <a:rPr lang="en-US" altLang="zh-CN" dirty="0" err="1" smtClean="0"/>
              <a:t>owkey</a:t>
            </a:r>
            <a:r>
              <a:rPr lang="zh-CN" altLang="en-US" dirty="0" smtClean="0"/>
              <a:t>的概念与关系型数据库中的主键一致，</a:t>
            </a:r>
            <a:r>
              <a:rPr lang="en-US" altLang="zh-CN" dirty="0" err="1" smtClean="0"/>
              <a:t>HBase</a:t>
            </a:r>
            <a:r>
              <a:rPr lang="zh-CN" altLang="en-US" dirty="0" smtClean="0"/>
              <a:t>通过</a:t>
            </a:r>
            <a:r>
              <a:rPr lang="en-US" altLang="zh-CN" dirty="0" err="1"/>
              <a:t>R</a:t>
            </a:r>
            <a:r>
              <a:rPr lang="en-US" altLang="zh-CN" dirty="0" err="1" smtClean="0"/>
              <a:t>owkey</a:t>
            </a:r>
            <a:r>
              <a:rPr lang="zh-CN" altLang="en-US" dirty="0" smtClean="0"/>
              <a:t>来唯一区别一行</a:t>
            </a:r>
            <a:r>
              <a:rPr lang="zh-CN" altLang="en-US" dirty="0" smtClean="0"/>
              <a:t>。</a:t>
            </a:r>
            <a:r>
              <a:rPr lang="en-US" altLang="zh-CN" dirty="0" err="1" smtClean="0"/>
              <a:t>Rowkey</a:t>
            </a:r>
            <a:r>
              <a:rPr lang="zh-CN" altLang="en-US" dirty="0" smtClean="0"/>
              <a:t>按照字典顺序排列。</a:t>
            </a:r>
            <a:endParaRPr lang="en-US" altLang="zh-CN" dirty="0" smtClean="0"/>
          </a:p>
          <a:p>
            <a:r>
              <a:rPr lang="en-US" altLang="zh-CN" dirty="0" smtClean="0"/>
              <a:t>CF(Column Family)</a:t>
            </a:r>
            <a:r>
              <a:rPr lang="zh-CN" altLang="en-US" dirty="0" smtClean="0"/>
              <a:t>：</a:t>
            </a:r>
            <a:r>
              <a:rPr lang="en-US" altLang="zh-CN" dirty="0"/>
              <a:t>Column Family</a:t>
            </a:r>
            <a:r>
              <a:rPr lang="zh-CN" altLang="en-US" dirty="0"/>
              <a:t>又叫列族，</a:t>
            </a:r>
            <a:r>
              <a:rPr lang="en-US" altLang="zh-CN" dirty="0" err="1" smtClean="0"/>
              <a:t>HBase</a:t>
            </a:r>
            <a:r>
              <a:rPr lang="zh-CN" altLang="en-US" dirty="0"/>
              <a:t>通过列族划分数据的存储，列族下面</a:t>
            </a:r>
            <a:r>
              <a:rPr lang="zh-CN" altLang="en-US" dirty="0" smtClean="0"/>
              <a:t>可以</a:t>
            </a:r>
            <a:r>
              <a:rPr lang="zh-CN" altLang="en-US" dirty="0"/>
              <a:t>包含任意多的列，实现灵活的数据存取</a:t>
            </a:r>
            <a:r>
              <a:rPr lang="zh-CN" altLang="en-US" dirty="0" smtClean="0"/>
              <a:t>。</a:t>
            </a:r>
            <a:endParaRPr lang="en-US" altLang="zh-CN" dirty="0" smtClean="0"/>
          </a:p>
          <a:p>
            <a:r>
              <a:rPr lang="en-US" altLang="zh-CN" dirty="0" smtClean="0"/>
              <a:t>Cell</a:t>
            </a:r>
            <a:r>
              <a:rPr lang="zh-CN" altLang="en-US" dirty="0" smtClean="0"/>
              <a:t>：</a:t>
            </a:r>
            <a:r>
              <a:rPr lang="zh-CN" altLang="en-US" dirty="0"/>
              <a:t> </a:t>
            </a:r>
            <a:r>
              <a:rPr lang="en-US" altLang="zh-CN" dirty="0" err="1"/>
              <a:t>HBase</a:t>
            </a:r>
            <a:r>
              <a:rPr lang="en-US" altLang="zh-CN" dirty="0"/>
              <a:t> </a:t>
            </a:r>
            <a:r>
              <a:rPr lang="zh-CN" altLang="en-US" dirty="0"/>
              <a:t>中通过 </a:t>
            </a:r>
            <a:r>
              <a:rPr lang="en-US" altLang="zh-CN" dirty="0"/>
              <a:t>row </a:t>
            </a:r>
            <a:r>
              <a:rPr lang="zh-CN" altLang="en-US" dirty="0"/>
              <a:t>和 </a:t>
            </a:r>
            <a:r>
              <a:rPr lang="en-US" altLang="zh-CN" dirty="0"/>
              <a:t>columns </a:t>
            </a:r>
            <a:r>
              <a:rPr lang="zh-CN" altLang="en-US" dirty="0"/>
              <a:t>确定</a:t>
            </a:r>
            <a:r>
              <a:rPr lang="zh-CN" altLang="en-US" dirty="0" smtClean="0"/>
              <a:t>的唯一一</a:t>
            </a:r>
            <a:r>
              <a:rPr lang="zh-CN" altLang="en-US" dirty="0"/>
              <a:t>个存储单元称为 </a:t>
            </a:r>
            <a:r>
              <a:rPr lang="en-US" altLang="zh-CN" dirty="0" smtClean="0"/>
              <a:t>cell</a:t>
            </a:r>
            <a:r>
              <a:rPr lang="zh-CN" altLang="en-US" dirty="0" smtClean="0"/>
              <a:t>。</a:t>
            </a:r>
            <a:endParaRPr lang="en-US" altLang="zh-CN" dirty="0" smtClean="0"/>
          </a:p>
          <a:p>
            <a:r>
              <a:rPr lang="en-US" altLang="zh-CN" dirty="0" smtClean="0"/>
              <a:t>Time Stamp</a:t>
            </a:r>
            <a:r>
              <a:rPr lang="zh-CN" altLang="en-US" dirty="0" smtClean="0"/>
              <a:t>：</a:t>
            </a:r>
            <a:r>
              <a:rPr lang="en-US" altLang="zh-CN" dirty="0" err="1" smtClean="0"/>
              <a:t>HBase</a:t>
            </a:r>
            <a:r>
              <a:rPr lang="zh-CN" altLang="en-US" dirty="0"/>
              <a:t>中</a:t>
            </a:r>
            <a:r>
              <a:rPr lang="zh-CN" altLang="en-US" dirty="0" smtClean="0"/>
              <a:t>使用</a:t>
            </a:r>
            <a:r>
              <a:rPr lang="zh-CN" altLang="en-US" dirty="0"/>
              <a:t>时间戳</a:t>
            </a:r>
            <a:r>
              <a:rPr lang="zh-CN" altLang="en-US" dirty="0" smtClean="0"/>
              <a:t>来标识</a:t>
            </a:r>
            <a:r>
              <a:rPr lang="en-US" altLang="zh-CN" dirty="0" smtClean="0"/>
              <a:t>cell</a:t>
            </a:r>
            <a:r>
              <a:rPr lang="zh-CN" altLang="en-US" dirty="0" smtClean="0"/>
              <a:t>中对应</a:t>
            </a:r>
            <a:r>
              <a:rPr lang="zh-CN" altLang="en-US" dirty="0"/>
              <a:t>的</a:t>
            </a:r>
            <a:r>
              <a:rPr lang="zh-CN" altLang="en-US" dirty="0" smtClean="0"/>
              <a:t>不同版本</a:t>
            </a:r>
            <a:r>
              <a:rPr lang="zh-CN" altLang="en-US" dirty="0"/>
              <a:t>的数据</a:t>
            </a:r>
            <a:r>
              <a:rPr lang="zh-CN" altLang="en-US" dirty="0" smtClean="0"/>
              <a:t>。</a:t>
            </a:r>
            <a:endParaRPr lang="en-US" altLang="zh-CN" dirty="0" smtClean="0"/>
          </a:p>
        </p:txBody>
      </p:sp>
      <p:grpSp>
        <p:nvGrpSpPr>
          <p:cNvPr id="32" name="组合 31"/>
          <p:cNvGrpSpPr/>
          <p:nvPr/>
        </p:nvGrpSpPr>
        <p:grpSpPr>
          <a:xfrm>
            <a:off x="-23093" y="1052736"/>
            <a:ext cx="12189178" cy="575932"/>
            <a:chOff x="-265200" y="1432000"/>
            <a:chExt cx="12192000" cy="576064"/>
          </a:xfrm>
        </p:grpSpPr>
        <p:cxnSp>
          <p:nvCxnSpPr>
            <p:cNvPr id="33" name="直接连接符 32"/>
            <p:cNvCxnSpPr>
              <a:endCxn id="35"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5"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a:off x="5705552" y="1160800"/>
            <a:ext cx="1107996" cy="369332"/>
          </a:xfrm>
          <a:prstGeom prst="rect">
            <a:avLst/>
          </a:prstGeom>
          <a:noFill/>
        </p:spPr>
        <p:txBody>
          <a:bodyPr wrap="none" rtlCol="0">
            <a:spAutoFit/>
          </a:bodyPr>
          <a:lstStyle/>
          <a:p>
            <a:r>
              <a:rPr lang="zh-CN" altLang="en-US" dirty="0" smtClean="0"/>
              <a:t>列式存储</a:t>
            </a:r>
            <a:endParaRPr lang="zh-CN" altLang="en-US" dirty="0"/>
          </a:p>
        </p:txBody>
      </p:sp>
    </p:spTree>
    <p:extLst>
      <p:ext uri="{BB962C8B-B14F-4D97-AF65-F5344CB8AC3E}">
        <p14:creationId xmlns:p14="http://schemas.microsoft.com/office/powerpoint/2010/main" val="4148310336"/>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713"/>
                            </p:stCondLst>
                            <p:childTnLst>
                              <p:par>
                                <p:cTn id="25" presetID="16" presetClass="entr" presetSubtype="21"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barn(inVertical)">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grpSp>
        <p:nvGrpSpPr>
          <p:cNvPr id="27" name="组合 26"/>
          <p:cNvGrpSpPr/>
          <p:nvPr/>
        </p:nvGrpSpPr>
        <p:grpSpPr>
          <a:xfrm>
            <a:off x="-23093" y="1052736"/>
            <a:ext cx="12189178" cy="575932"/>
            <a:chOff x="-265200" y="1432000"/>
            <a:chExt cx="12192000" cy="576064"/>
          </a:xfrm>
        </p:grpSpPr>
        <p:cxnSp>
          <p:nvCxnSpPr>
            <p:cNvPr id="28" name="直接连接符 27"/>
            <p:cNvCxnSpPr>
              <a:endCxn id="30" idx="2"/>
            </p:cNvCxnSpPr>
            <p:nvPr/>
          </p:nvCxnSpPr>
          <p:spPr>
            <a:xfrm>
              <a:off x="-265200" y="1720032"/>
              <a:ext cx="55458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30" idx="6"/>
            </p:cNvCxnSpPr>
            <p:nvPr/>
          </p:nvCxnSpPr>
          <p:spPr>
            <a:xfrm>
              <a:off x="6716079" y="1720032"/>
              <a:ext cx="521072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280699" y="1432000"/>
              <a:ext cx="1435380" cy="576064"/>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p:cNvSpPr txBox="1"/>
          <p:nvPr/>
        </p:nvSpPr>
        <p:spPr>
          <a:xfrm>
            <a:off x="5698238" y="1163145"/>
            <a:ext cx="1107996" cy="369332"/>
          </a:xfrm>
          <a:prstGeom prst="rect">
            <a:avLst/>
          </a:prstGeom>
          <a:noFill/>
        </p:spPr>
        <p:txBody>
          <a:bodyPr wrap="none" rtlCol="0">
            <a:spAutoFit/>
          </a:bodyPr>
          <a:lstStyle/>
          <a:p>
            <a:r>
              <a:rPr lang="zh-CN" altLang="en-US" dirty="0"/>
              <a:t>集群架构</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3051" y="1670830"/>
            <a:ext cx="9499164" cy="5011512"/>
          </a:xfrm>
          <a:prstGeom prst="rect">
            <a:avLst/>
          </a:prstGeom>
        </p:spPr>
      </p:pic>
    </p:spTree>
    <p:extLst>
      <p:ext uri="{BB962C8B-B14F-4D97-AF65-F5344CB8AC3E}">
        <p14:creationId xmlns:p14="http://schemas.microsoft.com/office/powerpoint/2010/main" val="639985068"/>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par>
                          <p:cTn id="24" fill="hold">
                            <p:stCondLst>
                              <p:cond delay="1597"/>
                            </p:stCondLst>
                            <p:childTnLst>
                              <p:par>
                                <p:cTn id="25" presetID="16" presetClass="entr" presetSubtype="21"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arn(inVertical)">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5"/>
          <p:cNvSpPr txBox="1"/>
          <p:nvPr/>
        </p:nvSpPr>
        <p:spPr>
          <a:xfrm>
            <a:off x="961414" y="187481"/>
            <a:ext cx="1135496" cy="646181"/>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b="1" dirty="0"/>
              <a:t>架构</a:t>
            </a:r>
            <a:endParaRPr lang="zh-CN" altLang="zh-CN" sz="3599" b="1" dirty="0"/>
          </a:p>
        </p:txBody>
      </p:sp>
      <p:sp>
        <p:nvSpPr>
          <p:cNvPr id="70" name="TextBox 26"/>
          <p:cNvSpPr txBox="1"/>
          <p:nvPr/>
        </p:nvSpPr>
        <p:spPr>
          <a:xfrm>
            <a:off x="2065139" y="375763"/>
            <a:ext cx="2592288" cy="307777"/>
          </a:xfrm>
          <a:prstGeom prst="rect">
            <a:avLst/>
          </a:prstGeom>
          <a:noFill/>
        </p:spPr>
        <p:txBody>
          <a:bodyPr wrap="square" rtlCol="0">
            <a:spAutoFit/>
          </a:bodyPr>
          <a:lstStyle>
            <a:defPPr>
              <a:defRPr lang="zh-CN"/>
            </a:defPPr>
            <a:lvl1pPr>
              <a:defRPr sz="1600">
                <a:solidFill>
                  <a:schemeClr val="accent1">
                    <a:lumMod val="50000"/>
                  </a:schemeClr>
                </a:solidFill>
                <a:effectLst/>
                <a:latin typeface="微软雅黑" pitchFamily="34" charset="-122"/>
                <a:ea typeface="微软雅黑" pitchFamily="34" charset="-122"/>
              </a:defRPr>
            </a:lvl1pPr>
          </a:lstStyle>
          <a:p>
            <a:r>
              <a:rPr lang="en-US" altLang="zh-CN" sz="1400" b="1" dirty="0" smtClean="0"/>
              <a:t>Architecture</a:t>
            </a:r>
            <a:endParaRPr lang="en-US" altLang="zh-CN" sz="1400" b="1" dirty="0"/>
          </a:p>
        </p:txBody>
      </p:sp>
      <p:grpSp>
        <p:nvGrpSpPr>
          <p:cNvPr id="71" name="组合 70"/>
          <p:cNvGrpSpPr/>
          <p:nvPr/>
        </p:nvGrpSpPr>
        <p:grpSpPr>
          <a:xfrm>
            <a:off x="3792" y="231784"/>
            <a:ext cx="758949" cy="693260"/>
            <a:chOff x="0" y="532828"/>
            <a:chExt cx="759125" cy="568897"/>
          </a:xfrm>
        </p:grpSpPr>
        <p:sp>
          <p:nvSpPr>
            <p:cNvPr id="72" name="矩形 71"/>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3" name="矩形 72"/>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4" name="矩形 73"/>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5" name="矩形 74"/>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grpSp>
        <p:nvGrpSpPr>
          <p:cNvPr id="76" name="组合 75"/>
          <p:cNvGrpSpPr/>
          <p:nvPr/>
        </p:nvGrpSpPr>
        <p:grpSpPr>
          <a:xfrm>
            <a:off x="3792" y="921962"/>
            <a:ext cx="12187592" cy="45708"/>
            <a:chOff x="0" y="532828"/>
            <a:chExt cx="759125" cy="568897"/>
          </a:xfrm>
        </p:grpSpPr>
        <p:sp>
          <p:nvSpPr>
            <p:cNvPr id="77" name="矩形 76"/>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8" name="矩形 77"/>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9" name="矩形 78"/>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80" name="矩形 79"/>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pic>
        <p:nvPicPr>
          <p:cNvPr id="81" name="图片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068" y="1348318"/>
            <a:ext cx="7125694" cy="5134692"/>
          </a:xfrm>
          <a:prstGeom prst="rect">
            <a:avLst/>
          </a:prstGeom>
        </p:spPr>
      </p:pic>
      <p:sp>
        <p:nvSpPr>
          <p:cNvPr id="4" name="文本框 3"/>
          <p:cNvSpPr txBox="1"/>
          <p:nvPr/>
        </p:nvSpPr>
        <p:spPr>
          <a:xfrm>
            <a:off x="7897787" y="1363138"/>
            <a:ext cx="4219232" cy="2031325"/>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一</a:t>
            </a:r>
            <a:r>
              <a:rPr lang="zh-CN" altLang="en-US" dirty="0" smtClean="0"/>
              <a:t>个</a:t>
            </a:r>
            <a:r>
              <a:rPr lang="en-US" altLang="zh-CN" dirty="0" err="1" smtClean="0"/>
              <a:t>RegionServer</a:t>
            </a:r>
            <a:r>
              <a:rPr lang="zh-CN" altLang="en-US" dirty="0" smtClean="0"/>
              <a:t>包含一个</a:t>
            </a:r>
            <a:r>
              <a:rPr lang="en-US" altLang="zh-CN" dirty="0" smtClean="0"/>
              <a:t>WAL</a:t>
            </a:r>
            <a:r>
              <a:rPr lang="zh-CN" altLang="en-US" dirty="0" smtClean="0"/>
              <a:t>和一个</a:t>
            </a:r>
            <a:endParaRPr lang="en-US" altLang="zh-CN" dirty="0"/>
          </a:p>
          <a:p>
            <a:r>
              <a:rPr lang="en-US" altLang="zh-CN" dirty="0" err="1" smtClean="0"/>
              <a:t>BlockCache</a:t>
            </a:r>
            <a:r>
              <a:rPr lang="zh-CN" altLang="en-US" dirty="0" smtClean="0"/>
              <a:t>以及多个</a:t>
            </a:r>
            <a:r>
              <a:rPr lang="en-US" altLang="zh-CN" dirty="0" smtClean="0"/>
              <a:t>Region</a:t>
            </a:r>
            <a:r>
              <a:rPr lang="zh-CN" altLang="en-US" dirty="0" smtClean="0"/>
              <a:t>。</a:t>
            </a:r>
            <a:endParaRPr lang="en-US" altLang="zh-CN" dirty="0" smtClean="0"/>
          </a:p>
          <a:p>
            <a:pPr marL="285750" indent="-285750">
              <a:buFont typeface="Arial" panose="020B0604020202020204" pitchFamily="34" charset="0"/>
              <a:buChar char="•"/>
            </a:pPr>
            <a:r>
              <a:rPr lang="zh-CN" altLang="en-US" dirty="0"/>
              <a:t>一</a:t>
            </a:r>
            <a:r>
              <a:rPr lang="zh-CN" altLang="en-US" dirty="0" smtClean="0"/>
              <a:t>个</a:t>
            </a:r>
            <a:r>
              <a:rPr lang="en-US" altLang="zh-CN" dirty="0" smtClean="0"/>
              <a:t>Region</a:t>
            </a:r>
            <a:r>
              <a:rPr lang="zh-CN" altLang="en-US" dirty="0" smtClean="0"/>
              <a:t>包含多个</a:t>
            </a:r>
            <a:r>
              <a:rPr lang="en-US" altLang="zh-CN" dirty="0" smtClean="0"/>
              <a:t>store</a:t>
            </a:r>
            <a:r>
              <a:rPr lang="zh-CN" altLang="en-US" dirty="0" smtClean="0"/>
              <a:t>，每个</a:t>
            </a:r>
            <a:r>
              <a:rPr lang="en-US" altLang="zh-CN" dirty="0" smtClean="0"/>
              <a:t>store</a:t>
            </a:r>
          </a:p>
          <a:p>
            <a:r>
              <a:rPr lang="zh-CN" altLang="en-US" dirty="0" smtClean="0"/>
              <a:t>对应表中的一个</a:t>
            </a:r>
            <a:r>
              <a:rPr lang="en-US" altLang="zh-CN" dirty="0" smtClean="0"/>
              <a:t>CF</a:t>
            </a:r>
          </a:p>
          <a:p>
            <a:pPr marL="285750" indent="-285750">
              <a:buFont typeface="Arial" panose="020B0604020202020204" pitchFamily="34" charset="0"/>
              <a:buChar char="•"/>
            </a:pPr>
            <a:r>
              <a:rPr lang="zh-CN" altLang="en-US" dirty="0"/>
              <a:t>一</a:t>
            </a:r>
            <a:r>
              <a:rPr lang="zh-CN" altLang="en-US" dirty="0" smtClean="0"/>
              <a:t>个</a:t>
            </a:r>
            <a:r>
              <a:rPr lang="en-US" altLang="zh-CN" dirty="0" smtClean="0"/>
              <a:t>store</a:t>
            </a:r>
            <a:r>
              <a:rPr lang="zh-CN" altLang="en-US" dirty="0" smtClean="0"/>
              <a:t>包含多个</a:t>
            </a:r>
            <a:r>
              <a:rPr lang="en-US" altLang="zh-CN" dirty="0" err="1" smtClean="0"/>
              <a:t>storeFiles</a:t>
            </a:r>
            <a:r>
              <a:rPr lang="zh-CN" altLang="en-US" dirty="0" smtClean="0"/>
              <a:t>和一个</a:t>
            </a:r>
            <a:endParaRPr lang="en-US" altLang="zh-CN" dirty="0"/>
          </a:p>
          <a:p>
            <a:r>
              <a:rPr lang="en-US" altLang="zh-CN" dirty="0" err="1" smtClean="0"/>
              <a:t>MemStore</a:t>
            </a:r>
            <a:endParaRPr lang="en-US" altLang="zh-CN" smtClean="0"/>
          </a:p>
          <a:p>
            <a:pPr marL="285750" indent="-285750">
              <a:buFont typeface="Arial" panose="020B0604020202020204" pitchFamily="34" charset="0"/>
              <a:buChar char="•"/>
            </a:pPr>
            <a:endParaRPr lang="en-US" altLang="zh-CN" dirty="0" smtClean="0"/>
          </a:p>
        </p:txBody>
      </p:sp>
    </p:spTree>
    <p:extLst>
      <p:ext uri="{BB962C8B-B14F-4D97-AF65-F5344CB8AC3E}">
        <p14:creationId xmlns:p14="http://schemas.microsoft.com/office/powerpoint/2010/main" val="1049928241"/>
      </p:ext>
    </p:extLst>
  </p:cSld>
  <p:clrMapOvr>
    <a:masterClrMapping/>
  </p:clrMapOvr>
  <mc:AlternateContent xmlns:mc="http://schemas.openxmlformats.org/markup-compatibility/2006" xmlns:p14="http://schemas.microsoft.com/office/powerpoint/2010/main">
    <mc:Choice Requires="p14">
      <p:transition spd="slow" p14:dur="900" advClick="0" advTm="0">
        <p14:warp dir="in"/>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69"/>
                                        </p:tgtEl>
                                        <p:attrNameLst>
                                          <p:attrName>style.visibility</p:attrName>
                                        </p:attrNameLst>
                                      </p:cBhvr>
                                      <p:to>
                                        <p:strVal val="visible"/>
                                      </p:to>
                                    </p:set>
                                    <p:anim calcmode="lin" valueType="num">
                                      <p:cBhvr>
                                        <p:cTn id="11" dur="4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69"/>
                                        </p:tgtEl>
                                        <p:attrNameLst>
                                          <p:attrName>ppt_y</p:attrName>
                                        </p:attrNameLst>
                                      </p:cBhvr>
                                      <p:tavLst>
                                        <p:tav tm="0">
                                          <p:val>
                                            <p:strVal val="#ppt_y"/>
                                          </p:val>
                                        </p:tav>
                                        <p:tav tm="100000">
                                          <p:val>
                                            <p:strVal val="#ppt_y"/>
                                          </p:val>
                                        </p:tav>
                                      </p:tavLst>
                                    </p:anim>
                                    <p:anim calcmode="lin" valueType="num">
                                      <p:cBhvr>
                                        <p:cTn id="13" dur="4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69"/>
                                        </p:tgtEl>
                                      </p:cBhvr>
                                    </p:animEffect>
                                  </p:childTnLst>
                                </p:cTn>
                              </p:par>
                            </p:childTnLst>
                          </p:cTn>
                        </p:par>
                        <p:par>
                          <p:cTn id="16" fill="hold">
                            <p:stCondLst>
                              <p:cond delay="940"/>
                            </p:stCondLst>
                            <p:childTnLst>
                              <p:par>
                                <p:cTn id="17" presetID="41" presetClass="entr" presetSubtype="0" fill="hold" grpId="0" nodeType="afterEffect">
                                  <p:stCondLst>
                                    <p:cond delay="0"/>
                                  </p:stCondLst>
                                  <p:iterate type="lt">
                                    <p:tmPct val="5833"/>
                                  </p:iterate>
                                  <p:childTnLst>
                                    <p:set>
                                      <p:cBhvr>
                                        <p:cTn id="18" dur="1" fill="hold">
                                          <p:stCondLst>
                                            <p:cond delay="0"/>
                                          </p:stCondLst>
                                        </p:cTn>
                                        <p:tgtEl>
                                          <p:spTgt spid="70"/>
                                        </p:tgtEl>
                                        <p:attrNameLst>
                                          <p:attrName>style.visibility</p:attrName>
                                        </p:attrNameLst>
                                      </p:cBhvr>
                                      <p:to>
                                        <p:strVal val="visible"/>
                                      </p:to>
                                    </p:set>
                                    <p:anim calcmode="lin" valueType="num">
                                      <p:cBhvr>
                                        <p:cTn id="19" dur="4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20" dur="400" fill="hold"/>
                                        <p:tgtEl>
                                          <p:spTgt spid="70"/>
                                        </p:tgtEl>
                                        <p:attrNameLst>
                                          <p:attrName>ppt_y</p:attrName>
                                        </p:attrNameLst>
                                      </p:cBhvr>
                                      <p:tavLst>
                                        <p:tav tm="0">
                                          <p:val>
                                            <p:strVal val="#ppt_y"/>
                                          </p:val>
                                        </p:tav>
                                        <p:tav tm="100000">
                                          <p:val>
                                            <p:strVal val="#ppt_y"/>
                                          </p:val>
                                        </p:tav>
                                      </p:tavLst>
                                    </p:anim>
                                    <p:anim calcmode="lin" valueType="num">
                                      <p:cBhvr>
                                        <p:cTn id="21" dur="4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22" dur="4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23" dur="400" tmFilter="0,0; .5, 1; 1, 1"/>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3" name="组合 2"/>
          <p:cNvGrpSpPr/>
          <p:nvPr/>
        </p:nvGrpSpPr>
        <p:grpSpPr>
          <a:xfrm>
            <a:off x="3792" y="231784"/>
            <a:ext cx="758949" cy="693260"/>
            <a:chOff x="0" y="532828"/>
            <a:chExt cx="759125" cy="568897"/>
          </a:xfrm>
        </p:grpSpPr>
        <p:sp>
          <p:nvSpPr>
            <p:cNvPr id="4" name="矩形 3"/>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3792" y="921962"/>
            <a:ext cx="12187592" cy="45708"/>
            <a:chOff x="0" y="532828"/>
            <a:chExt cx="759125" cy="568897"/>
          </a:xfrm>
        </p:grpSpPr>
        <p:sp>
          <p:nvSpPr>
            <p:cNvPr id="9" name="矩形 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14" name="矩形 13"/>
          <p:cNvSpPr/>
          <p:nvPr/>
        </p:nvSpPr>
        <p:spPr>
          <a:xfrm>
            <a:off x="3361283" y="1657848"/>
            <a:ext cx="6000706" cy="4247317"/>
          </a:xfrm>
          <a:prstGeom prst="rect">
            <a:avLst/>
          </a:prstGeom>
        </p:spPr>
        <p:txBody>
          <a:bodyPr wrap="square">
            <a:spAutoFit/>
          </a:bodyPr>
          <a:lstStyle/>
          <a:p>
            <a:r>
              <a:rPr lang="en-US" altLang="zh-CN" dirty="0" err="1">
                <a:solidFill>
                  <a:srgbClr val="333333"/>
                </a:solidFill>
                <a:latin typeface="Arial" panose="020B0604020202020204" pitchFamily="34" charset="0"/>
              </a:rPr>
              <a:t>HBase</a:t>
            </a:r>
            <a:r>
              <a:rPr lang="zh-CN" altLang="en-US" dirty="0">
                <a:solidFill>
                  <a:srgbClr val="333333"/>
                </a:solidFill>
                <a:latin typeface="Arial" panose="020B0604020202020204" pitchFamily="34" charset="0"/>
              </a:rPr>
              <a:t>提供了丰富的访问</a:t>
            </a:r>
            <a:r>
              <a:rPr lang="zh-CN" altLang="en-US" dirty="0" smtClean="0">
                <a:solidFill>
                  <a:srgbClr val="333333"/>
                </a:solidFill>
                <a:latin typeface="Arial" panose="020B0604020202020204" pitchFamily="34" charset="0"/>
              </a:rPr>
              <a:t>接口</a:t>
            </a:r>
            <a:r>
              <a:rPr lang="en-US" altLang="zh-CN" dirty="0" smtClean="0">
                <a:solidFill>
                  <a:srgbClr val="333333"/>
                </a:solidFill>
                <a:latin typeface="Arial" panose="020B0604020202020204" pitchFamily="34" charset="0"/>
              </a:rPr>
              <a:t>:</a:t>
            </a:r>
          </a:p>
          <a:p>
            <a:r>
              <a:rPr lang="zh-CN" altLang="en-US" dirty="0"/>
              <a:t/>
            </a:r>
            <a:br>
              <a:rPr lang="zh-CN" altLang="en-US"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HBase</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Shell</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Java </a:t>
            </a:r>
            <a:r>
              <a:rPr lang="en-US" altLang="zh-CN" dirty="0" smtClean="0">
                <a:solidFill>
                  <a:srgbClr val="333333"/>
                </a:solidFill>
                <a:latin typeface="Arial" panose="020B0604020202020204" pitchFamily="34" charset="0"/>
              </a:rPr>
              <a:t>client API</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a:solidFill>
                  <a:srgbClr val="333333"/>
                </a:solidFill>
                <a:latin typeface="Arial" panose="020B0604020202020204" pitchFamily="34" charset="0"/>
              </a:rPr>
              <a:t>Jython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Groovy DSL</a:t>
            </a:r>
            <a:r>
              <a:rPr lang="zh-CN" altLang="en-US" dirty="0">
                <a:solidFill>
                  <a:srgbClr val="333333"/>
                </a:solidFill>
                <a:latin typeface="Arial" panose="020B0604020202020204" pitchFamily="34" charset="0"/>
              </a:rPr>
              <a:t>、</a:t>
            </a:r>
            <a:r>
              <a:rPr lang="en-US" altLang="zh-CN" dirty="0" smtClean="0">
                <a:solidFill>
                  <a:srgbClr val="333333"/>
                </a:solidFill>
                <a:latin typeface="Arial" panose="020B0604020202020204" pitchFamily="34" charset="0"/>
              </a:rPr>
              <a:t>Scala</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smtClean="0">
                <a:solidFill>
                  <a:srgbClr val="333333"/>
                </a:solidFill>
                <a:latin typeface="Arial" panose="020B0604020202020204" pitchFamily="34" charset="0"/>
              </a:rPr>
              <a:t>REST</a:t>
            </a: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Thrift</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Ruby</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Python</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Perl</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C++…</a:t>
            </a:r>
            <a:r>
              <a:rPr lang="zh-CN" altLang="en-US" dirty="0" smtClean="0">
                <a:solidFill>
                  <a:srgbClr val="333333"/>
                </a:solidFill>
                <a:latin typeface="Arial" panose="020B0604020202020204" pitchFamily="34" charset="0"/>
              </a:rPr>
              <a:t>）</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a:t>
            </a:r>
            <a:r>
              <a:rPr lang="en-US" altLang="zh-CN" dirty="0" err="1" smtClean="0">
                <a:solidFill>
                  <a:srgbClr val="333333"/>
                </a:solidFill>
                <a:latin typeface="Arial" panose="020B0604020202020204" pitchFamily="34" charset="0"/>
              </a:rPr>
              <a:t>MapReduce</a:t>
            </a:r>
            <a:endParaRPr lang="en-US" altLang="zh-CN" dirty="0" smtClean="0">
              <a:solidFill>
                <a:srgbClr val="333333"/>
              </a:solidFill>
              <a:latin typeface="Arial" panose="020B0604020202020204" pitchFamily="34" charset="0"/>
            </a:endParaRPr>
          </a:p>
          <a:p>
            <a:r>
              <a:rPr lang="en-US" altLang="zh-CN" dirty="0"/>
              <a:t/>
            </a:r>
            <a:br>
              <a:rPr lang="en-US" altLang="zh-CN" dirty="0"/>
            </a:br>
            <a:r>
              <a:rPr lang="zh-CN" altLang="en-US" dirty="0">
                <a:solidFill>
                  <a:srgbClr val="333333"/>
                </a:solidFill>
                <a:latin typeface="Arial" panose="020B0604020202020204" pitchFamily="34" charset="0"/>
              </a:rPr>
              <a:t>　　</a:t>
            </a:r>
            <a:r>
              <a:rPr lang="en-US" altLang="zh-CN" dirty="0">
                <a:solidFill>
                  <a:srgbClr val="333333"/>
                </a:solidFill>
                <a:latin typeface="Arial" panose="020B0604020202020204" pitchFamily="34" charset="0"/>
              </a:rPr>
              <a:t>• Hive/Pig</a:t>
            </a:r>
            <a:endParaRPr lang="zh-CN" altLang="en-US" dirty="0"/>
          </a:p>
        </p:txBody>
      </p:sp>
    </p:spTree>
    <p:extLst>
      <p:ext uri="{BB962C8B-B14F-4D97-AF65-F5344CB8AC3E}">
        <p14:creationId xmlns:p14="http://schemas.microsoft.com/office/powerpoint/2010/main" val="373359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
                                        </p:tgtEl>
                                        <p:attrNameLst>
                                          <p:attrName>style.visibility</p:attrName>
                                        </p:attrNameLst>
                                      </p:cBhvr>
                                      <p:to>
                                        <p:strVal val="visible"/>
                                      </p:to>
                                    </p:set>
                                    <p:anim calcmode="lin" valueType="num">
                                      <p:cBhvr>
                                        <p:cTn id="11" dur="4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
                                        </p:tgtEl>
                                        <p:attrNameLst>
                                          <p:attrName>ppt_y</p:attrName>
                                        </p:attrNameLst>
                                      </p:cBhvr>
                                      <p:tavLst>
                                        <p:tav tm="0">
                                          <p:val>
                                            <p:strVal val="#ppt_y"/>
                                          </p:val>
                                        </p:tav>
                                        <p:tav tm="100000">
                                          <p:val>
                                            <p:strVal val="#ppt_y"/>
                                          </p:val>
                                        </p:tav>
                                      </p:tavLst>
                                    </p:anim>
                                    <p:anim calcmode="lin" valueType="num">
                                      <p:cBhvr>
                                        <p:cTn id="13" dur="4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5"/>
          <p:cNvSpPr txBox="1"/>
          <p:nvPr/>
        </p:nvSpPr>
        <p:spPr>
          <a:xfrm>
            <a:off x="961413" y="187481"/>
            <a:ext cx="2183469" cy="646203"/>
          </a:xfrm>
          <a:prstGeom prst="rect">
            <a:avLst/>
          </a:prstGeom>
          <a:noFill/>
        </p:spPr>
        <p:txBody>
          <a:bodyPr wrap="square" rtlCol="0">
            <a:spAutoFit/>
          </a:bodyPr>
          <a:lstStyle>
            <a:defPPr>
              <a:defRPr lang="zh-CN"/>
            </a:defPPr>
            <a:lvl1pPr>
              <a:defRPr sz="4000">
                <a:solidFill>
                  <a:schemeClr val="accent1">
                    <a:lumMod val="50000"/>
                  </a:schemeClr>
                </a:solidFill>
                <a:latin typeface="微软雅黑" pitchFamily="34" charset="-122"/>
                <a:ea typeface="微软雅黑" pitchFamily="34" charset="-122"/>
              </a:defRPr>
            </a:lvl1pPr>
          </a:lstStyle>
          <a:p>
            <a:r>
              <a:rPr lang="zh-CN" altLang="en-US" sz="3599" dirty="0" smtClean="0"/>
              <a:t>访问接口</a:t>
            </a:r>
            <a:endParaRPr lang="zh-CN" altLang="zh-CN" sz="3599" dirty="0"/>
          </a:p>
        </p:txBody>
      </p:sp>
      <p:grpSp>
        <p:nvGrpSpPr>
          <p:cNvPr id="28" name="组合 27"/>
          <p:cNvGrpSpPr/>
          <p:nvPr/>
        </p:nvGrpSpPr>
        <p:grpSpPr>
          <a:xfrm>
            <a:off x="3792" y="231784"/>
            <a:ext cx="758949" cy="693260"/>
            <a:chOff x="0" y="532828"/>
            <a:chExt cx="759125" cy="568897"/>
          </a:xfrm>
        </p:grpSpPr>
        <p:sp>
          <p:nvSpPr>
            <p:cNvPr id="29" name="矩形 28"/>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341410" y="532828"/>
              <a:ext cx="107228"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551257" y="532828"/>
              <a:ext cx="67464"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21341" y="532828"/>
              <a:ext cx="3778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p:cNvGrpSpPr/>
          <p:nvPr/>
        </p:nvGrpSpPr>
        <p:grpSpPr>
          <a:xfrm>
            <a:off x="3792" y="921962"/>
            <a:ext cx="12187592" cy="45708"/>
            <a:chOff x="0" y="532828"/>
            <a:chExt cx="759125" cy="568897"/>
          </a:xfrm>
        </p:grpSpPr>
        <p:sp>
          <p:nvSpPr>
            <p:cNvPr id="35" name="矩形 34"/>
            <p:cNvSpPr/>
            <p:nvPr/>
          </p:nvSpPr>
          <p:spPr>
            <a:xfrm>
              <a:off x="0" y="532828"/>
              <a:ext cx="238791" cy="568897"/>
            </a:xfrm>
            <a:prstGeom prst="rect">
              <a:avLst/>
            </a:prstGeom>
            <a:solidFill>
              <a:srgbClr val="66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38791" y="532828"/>
              <a:ext cx="209847" cy="568897"/>
            </a:xfrm>
            <a:prstGeom prst="rect">
              <a:avLst/>
            </a:prstGeom>
            <a:solidFill>
              <a:srgbClr val="8CC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8638" y="532828"/>
              <a:ext cx="170083" cy="568897"/>
            </a:xfrm>
            <a:prstGeom prst="rect">
              <a:avLst/>
            </a:prstGeom>
            <a:solidFill>
              <a:srgbClr val="FBC7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16871" y="532828"/>
              <a:ext cx="142254" cy="568897"/>
            </a:xfrm>
            <a:prstGeom prst="rect">
              <a:avLst/>
            </a:prstGeom>
            <a:solidFill>
              <a:srgbClr val="FC6E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2" name="图片 20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68333" y="324394"/>
            <a:ext cx="1650822" cy="410514"/>
          </a:xfrm>
          <a:prstGeom prst="rect">
            <a:avLst/>
          </a:prstGeom>
        </p:spPr>
      </p:pic>
      <p:sp>
        <p:nvSpPr>
          <p:cNvPr id="5" name="文本框 4"/>
          <p:cNvSpPr txBox="1"/>
          <p:nvPr/>
        </p:nvSpPr>
        <p:spPr>
          <a:xfrm>
            <a:off x="3144882" y="510582"/>
            <a:ext cx="1095172" cy="369332"/>
          </a:xfrm>
          <a:prstGeom prst="rect">
            <a:avLst/>
          </a:prstGeom>
          <a:noFill/>
        </p:spPr>
        <p:txBody>
          <a:bodyPr wrap="none" rtlCol="0">
            <a:spAutoFit/>
          </a:bodyPr>
          <a:lstStyle/>
          <a:p>
            <a:r>
              <a:rPr lang="en-US" altLang="zh-CN" dirty="0" smtClean="0"/>
              <a:t>Shell</a:t>
            </a:r>
            <a:r>
              <a:rPr lang="zh-CN" altLang="en-US" dirty="0" smtClean="0"/>
              <a:t>指令</a:t>
            </a:r>
            <a:endParaRPr lang="zh-CN" altLang="en-US" dirty="0"/>
          </a:p>
        </p:txBody>
      </p:sp>
      <p:graphicFrame>
        <p:nvGraphicFramePr>
          <p:cNvPr id="9" name="表格 8"/>
          <p:cNvGraphicFramePr>
            <a:graphicFrameLocks noGrp="1"/>
          </p:cNvGraphicFramePr>
          <p:nvPr>
            <p:extLst>
              <p:ext uri="{D42A27DB-BD31-4B8C-83A1-F6EECF244321}">
                <p14:modId xmlns:p14="http://schemas.microsoft.com/office/powerpoint/2010/main" val="2413999787"/>
              </p:ext>
            </p:extLst>
          </p:nvPr>
        </p:nvGraphicFramePr>
        <p:xfrm>
          <a:off x="1456996" y="1213211"/>
          <a:ext cx="8130118" cy="212344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通用命令</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r>
                        <a:rPr lang="en-US" altLang="zh-CN" b="1" dirty="0" smtClean="0"/>
                        <a:t>status: </a:t>
                      </a:r>
                      <a:r>
                        <a:rPr lang="zh-CN" altLang="en-US" dirty="0" smtClean="0"/>
                        <a:t>提供</a:t>
                      </a:r>
                      <a:r>
                        <a:rPr lang="en-US" altLang="zh-CN" dirty="0" err="1" smtClean="0"/>
                        <a:t>HBase</a:t>
                      </a:r>
                      <a:r>
                        <a:rPr lang="zh-CN" altLang="en-US" dirty="0" smtClean="0"/>
                        <a:t>的状态，例如，服务器的数量</a:t>
                      </a:r>
                      <a:endParaRPr lang="zh-CN" altLang="en-US" dirty="0"/>
                    </a:p>
                  </a:txBody>
                  <a:tcPr/>
                </a:tc>
                <a:tc>
                  <a:txBody>
                    <a:bodyPr/>
                    <a:lstStyle/>
                    <a:p>
                      <a:r>
                        <a:rPr lang="en-US" altLang="zh-CN" dirty="0" smtClean="0"/>
                        <a:t>status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version: </a:t>
                      </a:r>
                      <a:r>
                        <a:rPr lang="zh-CN" altLang="en-US" dirty="0" smtClean="0"/>
                        <a:t>提供正在使用</a:t>
                      </a:r>
                      <a:r>
                        <a:rPr lang="en-US" altLang="zh-CN" dirty="0" err="1" smtClean="0"/>
                        <a:t>HBase</a:t>
                      </a:r>
                      <a:r>
                        <a:rPr lang="zh-CN" altLang="en-US" dirty="0" smtClean="0"/>
                        <a:t>版本。</a:t>
                      </a:r>
                    </a:p>
                  </a:txBody>
                  <a:tcPr/>
                </a:tc>
                <a:tc>
                  <a:txBody>
                    <a:bodyPr/>
                    <a:lstStyle/>
                    <a:p>
                      <a:r>
                        <a:rPr lang="en-US" altLang="zh-CN" dirty="0" smtClean="0"/>
                        <a:t>version</a:t>
                      </a:r>
                      <a:endParaRPr lang="zh-CN" altLang="en-US" dirty="0"/>
                    </a:p>
                  </a:txBody>
                  <a:tcPr/>
                </a:tc>
              </a:tr>
              <a:tr h="370840">
                <a:tc>
                  <a:txBody>
                    <a:bodyPr/>
                    <a:lstStyle/>
                    <a:p>
                      <a:r>
                        <a:rPr lang="en-US" altLang="zh-CN" b="1" dirty="0" err="1" smtClean="0"/>
                        <a:t>table_help</a:t>
                      </a:r>
                      <a:r>
                        <a:rPr lang="en-US" altLang="zh-CN" b="1" dirty="0" smtClean="0"/>
                        <a:t>: </a:t>
                      </a:r>
                      <a:r>
                        <a:rPr lang="zh-CN" altLang="en-US" dirty="0" smtClean="0"/>
                        <a:t>表引用命令提供帮助。</a:t>
                      </a:r>
                      <a:endParaRPr lang="zh-CN" altLang="en-US" dirty="0"/>
                    </a:p>
                  </a:txBody>
                  <a:tcPr/>
                </a:tc>
                <a:tc>
                  <a:txBody>
                    <a:bodyPr/>
                    <a:lstStyle/>
                    <a:p>
                      <a:r>
                        <a:rPr lang="en-US" altLang="zh-CN" dirty="0" err="1" smtClean="0"/>
                        <a:t>table_help</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whoami</a:t>
                      </a:r>
                      <a:r>
                        <a:rPr lang="en-US" altLang="zh-CN" b="1" dirty="0" smtClean="0"/>
                        <a:t>: </a:t>
                      </a:r>
                      <a:r>
                        <a:rPr lang="zh-CN" altLang="en-US" dirty="0" smtClean="0"/>
                        <a:t>提供有关用户的信息。</a:t>
                      </a:r>
                      <a:endParaRPr lang="en-US" altLang="zh-CN" dirty="0" smtClean="0"/>
                    </a:p>
                  </a:txBody>
                  <a:tcPr/>
                </a:tc>
                <a:tc>
                  <a:txBody>
                    <a:bodyPr/>
                    <a:lstStyle/>
                    <a:p>
                      <a:r>
                        <a:rPr lang="en-US" altLang="zh-CN" dirty="0" err="1" smtClean="0"/>
                        <a:t>Whoami</a:t>
                      </a:r>
                      <a:endParaRPr lang="zh-CN" altLang="en-US" dirty="0"/>
                    </a:p>
                  </a:txBody>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2578656612"/>
              </p:ext>
            </p:extLst>
          </p:nvPr>
        </p:nvGraphicFramePr>
        <p:xfrm>
          <a:off x="1456996" y="3361451"/>
          <a:ext cx="8130118" cy="3144520"/>
        </p:xfrm>
        <a:graphic>
          <a:graphicData uri="http://schemas.openxmlformats.org/drawingml/2006/table">
            <a:tbl>
              <a:tblPr firstRow="1" bandRow="1">
                <a:tableStyleId>{5C22544A-7EE6-4342-B048-85BDC9FD1C3A}</a:tableStyleId>
              </a:tblPr>
              <a:tblGrid>
                <a:gridCol w="4065059"/>
                <a:gridCol w="4065059"/>
              </a:tblGrid>
              <a:tr h="370840">
                <a:tc>
                  <a:txBody>
                    <a:bodyPr/>
                    <a:lstStyle/>
                    <a:p>
                      <a:pPr algn="ctr"/>
                      <a:r>
                        <a:rPr lang="zh-CN" altLang="en-US" dirty="0" smtClean="0"/>
                        <a:t>数据定义语言</a:t>
                      </a:r>
                      <a:endParaRPr lang="zh-CN" altLang="en-US" dirty="0"/>
                    </a:p>
                  </a:txBody>
                  <a:tcPr/>
                </a:tc>
                <a:tc>
                  <a:txBody>
                    <a:bodyPr/>
                    <a:lstStyle/>
                    <a:p>
                      <a:pPr algn="ctr"/>
                      <a:r>
                        <a:rPr lang="zh-CN" altLang="en-US" dirty="0" smtClean="0"/>
                        <a:t>命令格式</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create: </a:t>
                      </a:r>
                      <a:r>
                        <a:rPr lang="zh-CN" altLang="en-US" dirty="0" smtClean="0"/>
                        <a:t>创建一个表。</a:t>
                      </a:r>
                    </a:p>
                  </a:txBody>
                  <a:tcPr/>
                </a:tc>
                <a:tc>
                  <a:txBody>
                    <a:bodyPr/>
                    <a:lstStyle/>
                    <a:p>
                      <a:r>
                        <a:rPr lang="en-US" b="0" dirty="0" smtClean="0">
                          <a:effectLst/>
                        </a:rPr>
                        <a:t>create ‘</a:t>
                      </a:r>
                      <a:r>
                        <a:rPr lang="zh-CN" altLang="en-US" b="0" dirty="0" smtClean="0">
                          <a:effectLst/>
                        </a:rPr>
                        <a:t>表名称</a:t>
                      </a:r>
                      <a:r>
                        <a:rPr lang="en-US" altLang="zh-CN" b="0" dirty="0" smtClean="0">
                          <a:effectLst/>
                        </a:rPr>
                        <a:t>’, ‘</a:t>
                      </a:r>
                      <a:r>
                        <a:rPr lang="zh-CN" altLang="en-US" b="0" dirty="0" smtClean="0">
                          <a:effectLst/>
                        </a:rPr>
                        <a:t>列族称</a:t>
                      </a:r>
                      <a:r>
                        <a:rPr lang="en-US" altLang="zh-CN" b="0" dirty="0" smtClean="0">
                          <a:effectLst/>
                        </a:rPr>
                        <a:t>1’,‘</a:t>
                      </a:r>
                      <a:r>
                        <a:rPr lang="zh-CN" altLang="en-US" b="0" dirty="0" smtClean="0">
                          <a:effectLst/>
                        </a:rPr>
                        <a:t>列族称</a:t>
                      </a:r>
                      <a:r>
                        <a:rPr lang="en-US" altLang="zh-CN" b="0" dirty="0" smtClean="0">
                          <a:effectLst/>
                        </a:rPr>
                        <a:t>2’,‘</a:t>
                      </a:r>
                      <a:r>
                        <a:rPr lang="zh-CN" altLang="en-US" b="0" dirty="0" smtClean="0">
                          <a:effectLst/>
                        </a:rPr>
                        <a:t>列族称</a:t>
                      </a:r>
                      <a:r>
                        <a:rPr lang="en-US" b="0" dirty="0">
                          <a:effectLst/>
                        </a:rPr>
                        <a:t>N'</a:t>
                      </a:r>
                    </a:p>
                  </a:txBody>
                  <a:tcPr marL="0" marR="0" marT="0" marB="0"/>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list: </a:t>
                      </a:r>
                      <a:r>
                        <a:rPr lang="zh-CN" altLang="en-US" dirty="0" smtClean="0"/>
                        <a:t>列出</a:t>
                      </a:r>
                      <a:r>
                        <a:rPr lang="en-US" altLang="zh-CN" dirty="0" err="1" smtClean="0"/>
                        <a:t>HBase</a:t>
                      </a:r>
                      <a:r>
                        <a:rPr lang="zh-CN" altLang="en-US" dirty="0" smtClean="0"/>
                        <a:t>的所有表。</a:t>
                      </a:r>
                    </a:p>
                  </a:txBody>
                  <a:tcPr/>
                </a:tc>
                <a:tc>
                  <a:txBody>
                    <a:bodyPr/>
                    <a:lstStyle/>
                    <a:p>
                      <a:r>
                        <a:rPr lang="en-US" altLang="zh-CN" dirty="0" smtClean="0"/>
                        <a:t>list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disable: </a:t>
                      </a:r>
                      <a:r>
                        <a:rPr lang="zh-CN" altLang="en-US" dirty="0" smtClean="0"/>
                        <a:t>禁用表。</a:t>
                      </a:r>
                    </a:p>
                  </a:txBody>
                  <a:tcPr/>
                </a:tc>
                <a:tc>
                  <a:txBody>
                    <a:bodyPr/>
                    <a:lstStyle/>
                    <a:p>
                      <a:r>
                        <a:rPr lang="en-US" altLang="zh-CN" dirty="0" smtClean="0"/>
                        <a:t>disable</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is_disabled</a:t>
                      </a:r>
                      <a:r>
                        <a:rPr lang="en-US" altLang="zh-CN" b="1" dirty="0" smtClean="0"/>
                        <a:t>: </a:t>
                      </a:r>
                      <a:r>
                        <a:rPr lang="zh-CN" altLang="en-US" dirty="0" smtClean="0"/>
                        <a:t>验证表是否被禁用。</a:t>
                      </a:r>
                    </a:p>
                  </a:txBody>
                  <a:tcPr/>
                </a:tc>
                <a:tc>
                  <a:txBody>
                    <a:bodyPr/>
                    <a:lstStyle/>
                    <a:p>
                      <a:r>
                        <a:rPr lang="en-US" altLang="zh-CN" dirty="0" err="1" smtClean="0"/>
                        <a:t>is_disabled</a:t>
                      </a:r>
                      <a:r>
                        <a:rPr lang="en-US" altLang="zh-CN" dirty="0" smtClean="0"/>
                        <a:t>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enable: </a:t>
                      </a:r>
                      <a:r>
                        <a:rPr lang="zh-CN" altLang="en-US" dirty="0" smtClean="0"/>
                        <a:t>启用一个表。</a:t>
                      </a:r>
                    </a:p>
                  </a:txBody>
                  <a:tcPr/>
                </a:tc>
                <a:tc>
                  <a:txBody>
                    <a:bodyPr/>
                    <a:lstStyle/>
                    <a:p>
                      <a:r>
                        <a:rPr lang="en-US" altLang="zh-CN" dirty="0" smtClean="0"/>
                        <a:t>enable ‘</a:t>
                      </a:r>
                      <a:r>
                        <a:rPr lang="zh-CN" altLang="en-US" dirty="0" smtClean="0"/>
                        <a:t>表名称</a:t>
                      </a:r>
                      <a:r>
                        <a:rPr lang="en-US" altLang="zh-CN" dirty="0" smtClean="0"/>
                        <a: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err="1" smtClean="0"/>
                        <a:t>is_enabled</a:t>
                      </a:r>
                      <a:r>
                        <a:rPr lang="en-US" altLang="zh-CN" b="1" dirty="0" smtClean="0"/>
                        <a:t>: </a:t>
                      </a:r>
                      <a:r>
                        <a:rPr lang="zh-CN" altLang="en-US" dirty="0" smtClean="0"/>
                        <a:t>验证表是否已启用。</a:t>
                      </a:r>
                    </a:p>
                  </a:txBody>
                  <a:tcPr/>
                </a:tc>
                <a:tc>
                  <a:txBody>
                    <a:bodyPr/>
                    <a:lstStyle/>
                    <a:p>
                      <a:r>
                        <a:rPr lang="en-US" altLang="zh-CN" dirty="0" err="1" smtClean="0"/>
                        <a:t>is_enabled</a:t>
                      </a:r>
                      <a:r>
                        <a:rPr lang="en-US" altLang="zh-CN" baseline="0" dirty="0" smtClean="0"/>
                        <a:t> ‘</a:t>
                      </a:r>
                      <a:r>
                        <a:rPr lang="zh-CN" altLang="en-US" baseline="0" dirty="0" smtClean="0"/>
                        <a:t>表名称</a:t>
                      </a:r>
                      <a:r>
                        <a:rPr lang="en-US" altLang="zh-CN" baseline="0" dirty="0" smtClean="0"/>
                        <a:t>’</a:t>
                      </a:r>
                      <a:endParaRPr lang="zh-CN" altLang="en-US" dirty="0"/>
                    </a:p>
                  </a:txBody>
                  <a:tcPr/>
                </a:tc>
              </a:tr>
              <a:tr h="370840">
                <a:tc>
                  <a:txBody>
                    <a:bodyPr/>
                    <a:lstStyle/>
                    <a:p>
                      <a:r>
                        <a:rPr lang="en-US" altLang="zh-CN" b="1" dirty="0" smtClean="0"/>
                        <a:t>describe: </a:t>
                      </a:r>
                      <a:r>
                        <a:rPr lang="zh-CN" altLang="en-US" dirty="0" smtClean="0"/>
                        <a:t>提供了一个表的描述。</a:t>
                      </a:r>
                      <a:endParaRPr lang="zh-CN" altLang="en-US" dirty="0"/>
                    </a:p>
                  </a:txBody>
                  <a:tcPr/>
                </a:tc>
                <a:tc>
                  <a:txBody>
                    <a:bodyPr/>
                    <a:lstStyle/>
                    <a:p>
                      <a:r>
                        <a:rPr lang="en-US" altLang="zh-CN" dirty="0" smtClean="0"/>
                        <a:t>describe ‘</a:t>
                      </a:r>
                      <a:r>
                        <a:rPr lang="zh-CN" altLang="en-US" dirty="0" smtClean="0"/>
                        <a:t>表名称</a:t>
                      </a:r>
                      <a:r>
                        <a:rPr lang="en-US" altLang="zh-CN" dirty="0" smtClean="0"/>
                        <a:t>’</a:t>
                      </a:r>
                      <a:endParaRPr lang="zh-CN" altLang="en-US" dirty="0"/>
                    </a:p>
                  </a:txBody>
                  <a:tcPr/>
                </a:tc>
              </a:tr>
            </a:tbl>
          </a:graphicData>
        </a:graphic>
      </p:graphicFrame>
    </p:spTree>
    <p:extLst>
      <p:ext uri="{BB962C8B-B14F-4D97-AF65-F5344CB8AC3E}">
        <p14:creationId xmlns:p14="http://schemas.microsoft.com/office/powerpoint/2010/main" val="2331427434"/>
      </p:ext>
    </p:extLst>
  </p:cSld>
  <p:clrMapOvr>
    <a:masterClrMapping/>
  </p:clrMapOvr>
  <mc:AlternateContent xmlns:mc="http://schemas.openxmlformats.org/markup-compatibility/2006" xmlns:p14="http://schemas.microsoft.com/office/powerpoint/2010/main">
    <mc:Choice Requires="p14">
      <p:transition spd="slow" p14:dur="1600" advClick="0" advTm="0">
        <p14:gallery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26"/>
                                        </p:tgtEl>
                                        <p:attrNameLst>
                                          <p:attrName>style.visibility</p:attrName>
                                        </p:attrNameLst>
                                      </p:cBhvr>
                                      <p:to>
                                        <p:strVal val="visible"/>
                                      </p:to>
                                    </p:set>
                                    <p:anim calcmode="lin" valueType="num">
                                      <p:cBhvr>
                                        <p:cTn id="11" dur="4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2" dur="400" fill="hold"/>
                                        <p:tgtEl>
                                          <p:spTgt spid="26"/>
                                        </p:tgtEl>
                                        <p:attrNameLst>
                                          <p:attrName>ppt_y</p:attrName>
                                        </p:attrNameLst>
                                      </p:cBhvr>
                                      <p:tavLst>
                                        <p:tav tm="0">
                                          <p:val>
                                            <p:strVal val="#ppt_y"/>
                                          </p:val>
                                        </p:tav>
                                        <p:tav tm="100000">
                                          <p:val>
                                            <p:strVal val="#ppt_y"/>
                                          </p:val>
                                        </p:tav>
                                      </p:tavLst>
                                    </p:anim>
                                    <p:anim calcmode="lin" valueType="num">
                                      <p:cBhvr>
                                        <p:cTn id="13" dur="4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4" dur="4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5" dur="400" tmFilter="0,0; .5, 1; 1, 1"/>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79f886d91965d3ffffa23f853ac6f55391e328f"/>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1340</TotalTime>
  <Words>1443</Words>
  <Application>Microsoft Office PowerPoint</Application>
  <PresentationFormat>自定义</PresentationFormat>
  <Paragraphs>229</Paragraphs>
  <Slides>14</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Impact MT Std</vt:lpstr>
      <vt:lpstr>宋体</vt:lpstr>
      <vt:lpstr>微软雅黑</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动态手势</dc:title>
  <dc:creator>第一PPT模板网：www.1ppt.com</dc:creator>
  <cp:keywords>第一PPT模板网：www.1ppt.com</cp:keywords>
  <cp:lastModifiedBy>李强</cp:lastModifiedBy>
  <cp:revision>185</cp:revision>
  <dcterms:created xsi:type="dcterms:W3CDTF">2015-10-14T02:42:14Z</dcterms:created>
  <dcterms:modified xsi:type="dcterms:W3CDTF">2017-10-19T12:21:00Z</dcterms:modified>
</cp:coreProperties>
</file>