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6"/>
  </p:handoutMasterIdLst>
  <p:sldIdLst>
    <p:sldId id="307" r:id="rId3"/>
    <p:sldId id="579" r:id="rId4"/>
    <p:sldId id="586" r:id="rId6"/>
    <p:sldId id="587" r:id="rId7"/>
    <p:sldId id="588" r:id="rId8"/>
    <p:sldId id="597" r:id="rId9"/>
    <p:sldId id="598" r:id="rId10"/>
    <p:sldId id="589" r:id="rId11"/>
    <p:sldId id="590" r:id="rId12"/>
    <p:sldId id="591" r:id="rId13"/>
    <p:sldId id="592" r:id="rId14"/>
    <p:sldId id="59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>
                <a:sym typeface="+mn-ea"/>
              </a:rPr>
              <a:t>北京五道口软件学院</a:t>
            </a:r>
            <a:r>
              <a:rPr lang="en-US" altLang="zh-CN">
                <a:sym typeface="+mn-ea"/>
              </a:rPr>
              <a:t>---</a:t>
            </a:r>
            <a:r>
              <a:rPr lang="zh-CN" altLang="en-US">
                <a:sym typeface="+mn-ea"/>
              </a:rPr>
              <a:t>青鸟信息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//设置超时时间-可自行调整</a:t>
            </a:r>
            <a:endParaRPr lang="zh-CN" altLang="en-US"/>
          </a:p>
          <a:p>
            <a:r>
              <a:rPr lang="zh-CN" altLang="en-US"/>
              <a:t>System.setProperty("sun.net.client.defaultConnectTimeout", "10000");</a:t>
            </a:r>
            <a:endParaRPr lang="zh-CN" altLang="en-US"/>
          </a:p>
          <a:p>
            <a:r>
              <a:rPr lang="zh-CN" altLang="en-US"/>
              <a:t>System.setProperty("sun.net.client.defaultReadTimeout", "10000");</a:t>
            </a:r>
            <a:endParaRPr lang="zh-CN" altLang="en-US"/>
          </a:p>
          <a:p>
            <a:r>
              <a:rPr lang="zh-CN" altLang="en-US"/>
              <a:t>//初始化ascClient需要的几个参数</a:t>
            </a:r>
            <a:endParaRPr lang="zh-CN" altLang="en-US"/>
          </a:p>
          <a:p>
            <a:r>
              <a:rPr lang="zh-CN" altLang="en-US"/>
              <a:t>final String product = "Dysmsapi";//短信API产品名称（短信产品名固定，无需修改）</a:t>
            </a:r>
            <a:endParaRPr lang="zh-CN" altLang="en-US"/>
          </a:p>
          <a:p>
            <a:r>
              <a:rPr lang="zh-CN" altLang="en-US"/>
              <a:t>final String domain = "dysmsapi.aliyuncs.com";//短信API产品域名（接口地址固定，无需修改）</a:t>
            </a:r>
            <a:endParaRPr lang="zh-CN" altLang="en-US"/>
          </a:p>
          <a:p>
            <a:r>
              <a:rPr lang="zh-CN" altLang="en-US"/>
              <a:t>//替换成你的AK</a:t>
            </a:r>
            <a:endParaRPr lang="zh-CN" altLang="en-US"/>
          </a:p>
          <a:p>
            <a:r>
              <a:rPr lang="zh-CN" altLang="en-US"/>
              <a:t>final String accessKeyId = "yourAccessKeyId";//你的accessKeyId,参考本文档步骤2</a:t>
            </a:r>
            <a:endParaRPr lang="zh-CN" altLang="en-US"/>
          </a:p>
          <a:p>
            <a:r>
              <a:rPr lang="zh-CN" altLang="en-US"/>
              <a:t>final String accessKeySecret = "yourAccessKeySecret";//你的accessKeySecret，参考本文档步骤2</a:t>
            </a:r>
            <a:endParaRPr lang="zh-CN" altLang="en-US"/>
          </a:p>
          <a:p>
            <a:r>
              <a:rPr lang="zh-CN" altLang="en-US"/>
              <a:t>//初始化ascClient,暂时不支持多region（请勿修改）</a:t>
            </a:r>
            <a:endParaRPr lang="zh-CN" altLang="en-US"/>
          </a:p>
          <a:p>
            <a:r>
              <a:rPr lang="zh-CN" altLang="en-US"/>
              <a:t>IClientProfile profile = DefaultProfile.getProfile("cn-hangzhou", accessKeyId,</a:t>
            </a:r>
            <a:endParaRPr lang="zh-CN" altLang="en-US"/>
          </a:p>
          <a:p>
            <a:r>
              <a:rPr lang="zh-CN" altLang="en-US"/>
              <a:t>accessKeySecret);</a:t>
            </a:r>
            <a:endParaRPr lang="zh-CN" altLang="en-US"/>
          </a:p>
          <a:p>
            <a:r>
              <a:rPr lang="zh-CN" altLang="en-US"/>
              <a:t>DefaultProfile.addEndpoint("cn-hangzhou", "cn-hangzhou", product, domain);</a:t>
            </a:r>
            <a:endParaRPr lang="zh-CN" altLang="en-US"/>
          </a:p>
          <a:p>
            <a:r>
              <a:rPr lang="zh-CN" altLang="en-US"/>
              <a:t>IAcsClient acsClient = new DefaultAcsClient(profile);</a:t>
            </a:r>
            <a:endParaRPr lang="zh-CN" altLang="en-US"/>
          </a:p>
          <a:p>
            <a:r>
              <a:rPr lang="zh-CN" altLang="en-US"/>
              <a:t> //组装请求对象</a:t>
            </a:r>
            <a:endParaRPr lang="zh-CN" altLang="en-US"/>
          </a:p>
          <a:p>
            <a:r>
              <a:rPr lang="zh-CN" altLang="en-US"/>
              <a:t> SendSmsRequest request = new SendSmsRequest();</a:t>
            </a:r>
            <a:endParaRPr lang="zh-CN" altLang="en-US"/>
          </a:p>
          <a:p>
            <a:r>
              <a:rPr lang="zh-CN" altLang="en-US"/>
              <a:t> //使用post提交</a:t>
            </a:r>
            <a:endParaRPr lang="zh-CN" altLang="en-US"/>
          </a:p>
          <a:p>
            <a:r>
              <a:rPr lang="zh-CN" altLang="en-US"/>
              <a:t> request.setMethod(MethodType.POST);</a:t>
            </a:r>
            <a:endParaRPr lang="zh-CN" altLang="en-US"/>
          </a:p>
          <a:p>
            <a:r>
              <a:rPr lang="zh-CN" altLang="en-US"/>
              <a:t> //必填:待发送手机号。支持以逗号分隔的形式进行批量调用，批量上限为1000个手机号码,批量调用相对于单条调用及时性稍有延迟,验证码类型的短信推荐使用单条调用的方式</a:t>
            </a:r>
            <a:endParaRPr lang="zh-CN" altLang="en-US"/>
          </a:p>
          <a:p>
            <a:r>
              <a:rPr lang="zh-CN" altLang="en-US"/>
              <a:t> request.setPhoneNumbers("1500000000");</a:t>
            </a:r>
            <a:endParaRPr lang="zh-CN" altLang="en-US"/>
          </a:p>
          <a:p>
            <a:r>
              <a:rPr lang="zh-CN" altLang="en-US"/>
              <a:t> //必填:短信签名-可在短信控制台中找到</a:t>
            </a:r>
            <a:endParaRPr lang="zh-CN" altLang="en-US"/>
          </a:p>
          <a:p>
            <a:r>
              <a:rPr lang="zh-CN" altLang="en-US"/>
              <a:t> request.setSignName("云通信");</a:t>
            </a:r>
            <a:endParaRPr lang="zh-CN" altLang="en-US"/>
          </a:p>
          <a:p>
            <a:r>
              <a:rPr lang="zh-CN" altLang="en-US"/>
              <a:t> //必填:短信模板-可在短信控制台中找到</a:t>
            </a:r>
            <a:endParaRPr lang="zh-CN" altLang="en-US"/>
          </a:p>
          <a:p>
            <a:r>
              <a:rPr lang="zh-CN" altLang="en-US"/>
              <a:t> request.setTemplateCode("SMS_1000000");</a:t>
            </a:r>
            <a:endParaRPr lang="zh-CN" altLang="en-US"/>
          </a:p>
          <a:p>
            <a:r>
              <a:rPr lang="zh-CN" altLang="en-US"/>
              <a:t> //可选:模板中的变量替换JSON串,如模板内容为"亲爱的${name},您的验证码为${code}"时,此处的值为</a:t>
            </a:r>
            <a:endParaRPr lang="zh-CN" altLang="en-US"/>
          </a:p>
          <a:p>
            <a:r>
              <a:rPr lang="zh-CN" altLang="en-US"/>
              <a:t> //友情提示:如果JSON中需要带换行符,请参照标准的JSON协议对换行符的要求,比如短信内容中包含\r\n的情况在JSON中需要表示成\\r\\n,否则会导致JSON在服务端解析失败</a:t>
            </a:r>
            <a:endParaRPr lang="zh-CN" altLang="en-US"/>
          </a:p>
          <a:p>
            <a:r>
              <a:rPr lang="zh-CN" altLang="en-US"/>
              <a:t> request.setTemplateParam("{\"name\":\"Tom\", \"code\":\"123\"}");</a:t>
            </a:r>
            <a:endParaRPr lang="zh-CN" altLang="en-US"/>
          </a:p>
          <a:p>
            <a:r>
              <a:rPr lang="zh-CN" altLang="en-US"/>
              <a:t> //可选-上行短信扩展码(扩展码字段控制在7位或以下，无特殊需求用户请忽略此字段)</a:t>
            </a:r>
            <a:endParaRPr lang="zh-CN" altLang="en-US"/>
          </a:p>
          <a:p>
            <a:r>
              <a:rPr lang="zh-CN" altLang="en-US"/>
              <a:t> //request.setSmsUpExtendCode("90997");</a:t>
            </a:r>
            <a:endParaRPr lang="zh-CN" altLang="en-US"/>
          </a:p>
          <a:p>
            <a:r>
              <a:rPr lang="zh-CN" altLang="en-US"/>
              <a:t> //可选:outId为提供给业务方扩展字段,最终在短信回执消息中将此值带回给调用者</a:t>
            </a:r>
            <a:endParaRPr lang="zh-CN" altLang="en-US"/>
          </a:p>
          <a:p>
            <a:r>
              <a:rPr lang="zh-CN" altLang="en-US"/>
              <a:t> request.setOutId("yourOutId");</a:t>
            </a:r>
            <a:endParaRPr lang="zh-CN" altLang="en-US"/>
          </a:p>
          <a:p>
            <a:r>
              <a:rPr lang="zh-CN" altLang="en-US"/>
              <a:t>//请求失败这里会抛ClientException异常</a:t>
            </a:r>
            <a:endParaRPr lang="zh-CN" altLang="en-US"/>
          </a:p>
          <a:p>
            <a:r>
              <a:rPr lang="zh-CN" altLang="en-US"/>
              <a:t>SendSmsResponse sendSmsResponse = acsClient.getAcsResponse(request);</a:t>
            </a:r>
            <a:endParaRPr lang="zh-CN" altLang="en-US"/>
          </a:p>
          <a:p>
            <a:r>
              <a:rPr lang="zh-CN" altLang="en-US"/>
              <a:t>if(sendSmsResponse.getCode() != null &amp;&amp; sendSmsResponse.getCode().equals("OK")) {</a:t>
            </a:r>
            <a:endParaRPr lang="zh-CN" altLang="en-US"/>
          </a:p>
          <a:p>
            <a:r>
              <a:rPr lang="zh-CN" altLang="en-US"/>
              <a:t>//请求成功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106738"/>
            <a:ext cx="12192000" cy="3751262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971800" y="3447256"/>
            <a:ext cx="6415850" cy="1086803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50536" y="4573034"/>
            <a:ext cx="7120128" cy="872170"/>
          </a:xfrm>
        </p:spPr>
        <p:txBody>
          <a:bodyPr anchor="ctr">
            <a:normAutofit/>
          </a:bodyPr>
          <a:lstStyle>
            <a:lvl1pPr marL="0" indent="0" algn="r">
              <a:buNone/>
              <a:defRPr sz="4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演讲者：王硕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4"/>
          <p:cNvSpPr txBox="1"/>
          <p:nvPr/>
        </p:nvSpPr>
        <p:spPr bwMode="auto">
          <a:xfrm>
            <a:off x="7932738" y="1458913"/>
            <a:ext cx="414813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0" b="1" dirty="0" smtClean="0">
                <a:solidFill>
                  <a:srgbClr val="2169A7"/>
                </a:solidFill>
                <a:latin typeface="Segoe UI Emoji" panose="020B0502040204020203" pitchFamily="34" charset="0"/>
              </a:rPr>
              <a:t>2017</a:t>
            </a:r>
            <a:endParaRPr lang="zh-CN" altLang="en-US" sz="13000" b="1" dirty="0">
              <a:solidFill>
                <a:srgbClr val="2169A7"/>
              </a:solidFill>
              <a:latin typeface="Segoe UI Emoj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60736" y="365125"/>
            <a:ext cx="89306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57944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72533"/>
            <a:ext cx="10515599" cy="576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909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439545" y="379095"/>
            <a:ext cx="4114800" cy="365125"/>
          </a:xfrm>
        </p:spPr>
        <p:txBody>
          <a:bodyPr/>
          <a:lstStyle/>
          <a:p>
            <a:r>
              <a:rPr lang="zh-CN" altLang="en-US">
                <a:sym typeface="+mn-ea"/>
              </a:rPr>
              <a:t>演讲者：原玉明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7"/>
          <p:cNvGrpSpPr/>
          <p:nvPr/>
        </p:nvGrpSpPr>
        <p:grpSpPr bwMode="auto">
          <a:xfrm>
            <a:off x="2144713" y="2070100"/>
            <a:ext cx="7988300" cy="2717800"/>
            <a:chOff x="2621623" y="2070100"/>
            <a:chExt cx="7988320" cy="2717800"/>
          </a:xfrm>
        </p:grpSpPr>
        <p:sp>
          <p:nvSpPr>
            <p:cNvPr id="18" name="矩形 17"/>
            <p:cNvSpPr/>
            <p:nvPr/>
          </p:nvSpPr>
          <p:spPr>
            <a:xfrm>
              <a:off x="2621623" y="2070100"/>
              <a:ext cx="7988320" cy="2717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190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747035" y="2209800"/>
              <a:ext cx="7737494" cy="2438400"/>
            </a:xfrm>
            <a:prstGeom prst="rect">
              <a:avLst/>
            </a:prstGeom>
            <a:solidFill>
              <a:srgbClr val="2169A7"/>
            </a:soli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190">
                <a:solidFill>
                  <a:prstClr val="white"/>
                </a:solidFill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4225925" y="2752725"/>
            <a:ext cx="0" cy="1352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>
            <a:spLocks noChangeAspect="1"/>
          </p:cNvSpPr>
          <p:nvPr/>
        </p:nvSpPr>
        <p:spPr>
          <a:xfrm>
            <a:off x="3065463" y="2960688"/>
            <a:ext cx="1092200" cy="949325"/>
          </a:xfrm>
          <a:custGeom>
            <a:avLst/>
            <a:gdLst>
              <a:gd name="connsiteX0" fmla="*/ 2136838 w 4244134"/>
              <a:gd name="connsiteY0" fmla="*/ 2537631 h 3693319"/>
              <a:gd name="connsiteX1" fmla="*/ 2299844 w 4244134"/>
              <a:gd name="connsiteY1" fmla="*/ 2700637 h 3693319"/>
              <a:gd name="connsiteX2" fmla="*/ 2462850 w 4244134"/>
              <a:gd name="connsiteY2" fmla="*/ 2537631 h 3693319"/>
              <a:gd name="connsiteX3" fmla="*/ 616723 w 4244134"/>
              <a:gd name="connsiteY3" fmla="*/ 1748051 h 3693319"/>
              <a:gd name="connsiteX4" fmla="*/ 2488723 w 4244134"/>
              <a:gd name="connsiteY4" fmla="*/ 1748051 h 3693319"/>
              <a:gd name="connsiteX5" fmla="*/ 2488723 w 4244134"/>
              <a:gd name="connsiteY5" fmla="*/ 1884677 h 3693319"/>
              <a:gd name="connsiteX6" fmla="*/ 616723 w 4244134"/>
              <a:gd name="connsiteY6" fmla="*/ 1884677 h 3693319"/>
              <a:gd name="connsiteX7" fmla="*/ 616723 w 4244134"/>
              <a:gd name="connsiteY7" fmla="*/ 1421574 h 3693319"/>
              <a:gd name="connsiteX8" fmla="*/ 2488723 w 4244134"/>
              <a:gd name="connsiteY8" fmla="*/ 1421574 h 3693319"/>
              <a:gd name="connsiteX9" fmla="*/ 2488723 w 4244134"/>
              <a:gd name="connsiteY9" fmla="*/ 1558200 h 3693319"/>
              <a:gd name="connsiteX10" fmla="*/ 616723 w 4244134"/>
              <a:gd name="connsiteY10" fmla="*/ 1558200 h 3693319"/>
              <a:gd name="connsiteX11" fmla="*/ 616723 w 4244134"/>
              <a:gd name="connsiteY11" fmla="*/ 1095097 h 3693319"/>
              <a:gd name="connsiteX12" fmla="*/ 2488723 w 4244134"/>
              <a:gd name="connsiteY12" fmla="*/ 1095097 h 3693319"/>
              <a:gd name="connsiteX13" fmla="*/ 2488723 w 4244134"/>
              <a:gd name="connsiteY13" fmla="*/ 1231723 h 3693319"/>
              <a:gd name="connsiteX14" fmla="*/ 616723 w 4244134"/>
              <a:gd name="connsiteY14" fmla="*/ 1231723 h 3693319"/>
              <a:gd name="connsiteX15" fmla="*/ 204718 w 4244134"/>
              <a:gd name="connsiteY15" fmla="*/ 204718 h 3693319"/>
              <a:gd name="connsiteX16" fmla="*/ 204718 w 4244134"/>
              <a:gd name="connsiteY16" fmla="*/ 3488601 h 3693319"/>
              <a:gd name="connsiteX17" fmla="*/ 2907082 w 4244134"/>
              <a:gd name="connsiteY17" fmla="*/ 3488601 h 3693319"/>
              <a:gd name="connsiteX18" fmla="*/ 2907082 w 4244134"/>
              <a:gd name="connsiteY18" fmla="*/ 3096000 h 3693319"/>
              <a:gd name="connsiteX19" fmla="*/ 2907082 w 4244134"/>
              <a:gd name="connsiteY19" fmla="*/ 2973318 h 3693319"/>
              <a:gd name="connsiteX20" fmla="*/ 2907082 w 4244134"/>
              <a:gd name="connsiteY20" fmla="*/ 2619924 h 3693319"/>
              <a:gd name="connsiteX21" fmla="*/ 2302633 w 4244134"/>
              <a:gd name="connsiteY21" fmla="*/ 3224372 h 3693319"/>
              <a:gd name="connsiteX22" fmla="*/ 2288873 w 4244134"/>
              <a:gd name="connsiteY22" fmla="*/ 3210611 h 3693319"/>
              <a:gd name="connsiteX23" fmla="*/ 2286083 w 4244134"/>
              <a:gd name="connsiteY23" fmla="*/ 3213400 h 3693319"/>
              <a:gd name="connsiteX24" fmla="*/ 1610314 w 4244134"/>
              <a:gd name="connsiteY24" fmla="*/ 2537631 h 3693319"/>
              <a:gd name="connsiteX25" fmla="*/ 616723 w 4244134"/>
              <a:gd name="connsiteY25" fmla="*/ 2537631 h 3693319"/>
              <a:gd name="connsiteX26" fmla="*/ 616723 w 4244134"/>
              <a:gd name="connsiteY26" fmla="*/ 2401005 h 3693319"/>
              <a:gd name="connsiteX27" fmla="*/ 1473688 w 4244134"/>
              <a:gd name="connsiteY27" fmla="*/ 2401005 h 3693319"/>
              <a:gd name="connsiteX28" fmla="*/ 1340342 w 4244134"/>
              <a:gd name="connsiteY28" fmla="*/ 2267659 h 3693319"/>
              <a:gd name="connsiteX29" fmla="*/ 1396846 w 4244134"/>
              <a:gd name="connsiteY29" fmla="*/ 2211154 h 3693319"/>
              <a:gd name="connsiteX30" fmla="*/ 616723 w 4244134"/>
              <a:gd name="connsiteY30" fmla="*/ 2211154 h 3693319"/>
              <a:gd name="connsiteX31" fmla="*/ 616723 w 4244134"/>
              <a:gd name="connsiteY31" fmla="*/ 2074528 h 3693319"/>
              <a:gd name="connsiteX32" fmla="*/ 1533472 w 4244134"/>
              <a:gd name="connsiteY32" fmla="*/ 2074528 h 3693319"/>
              <a:gd name="connsiteX33" fmla="*/ 1603604 w 4244134"/>
              <a:gd name="connsiteY33" fmla="*/ 2004396 h 3693319"/>
              <a:gd name="connsiteX34" fmla="*/ 1673735 w 4244134"/>
              <a:gd name="connsiteY34" fmla="*/ 2074528 h 3693319"/>
              <a:gd name="connsiteX35" fmla="*/ 2488723 w 4244134"/>
              <a:gd name="connsiteY35" fmla="*/ 2074528 h 3693319"/>
              <a:gd name="connsiteX36" fmla="*/ 2488723 w 4244134"/>
              <a:gd name="connsiteY36" fmla="*/ 2211154 h 3693319"/>
              <a:gd name="connsiteX37" fmla="*/ 1810361 w 4244134"/>
              <a:gd name="connsiteY37" fmla="*/ 2211154 h 3693319"/>
              <a:gd name="connsiteX38" fmla="*/ 2000212 w 4244134"/>
              <a:gd name="connsiteY38" fmla="*/ 2401005 h 3693319"/>
              <a:gd name="connsiteX39" fmla="*/ 2488723 w 4244134"/>
              <a:gd name="connsiteY39" fmla="*/ 2401005 h 3693319"/>
              <a:gd name="connsiteX40" fmla="*/ 2488723 w 4244134"/>
              <a:gd name="connsiteY40" fmla="*/ 2511758 h 3693319"/>
              <a:gd name="connsiteX41" fmla="*/ 2907082 w 4244134"/>
              <a:gd name="connsiteY41" fmla="*/ 2093399 h 3693319"/>
              <a:gd name="connsiteX42" fmla="*/ 2907082 w 4244134"/>
              <a:gd name="connsiteY42" fmla="*/ 204718 h 3693319"/>
              <a:gd name="connsiteX43" fmla="*/ 0 w 4244134"/>
              <a:gd name="connsiteY43" fmla="*/ 0 h 3693319"/>
              <a:gd name="connsiteX44" fmla="*/ 204718 w 4244134"/>
              <a:gd name="connsiteY44" fmla="*/ 0 h 3693319"/>
              <a:gd name="connsiteX45" fmla="*/ 204718 w 4244134"/>
              <a:gd name="connsiteY45" fmla="*/ 1 h 3693319"/>
              <a:gd name="connsiteX46" fmla="*/ 2907082 w 4244134"/>
              <a:gd name="connsiteY46" fmla="*/ 1 h 3693319"/>
              <a:gd name="connsiteX47" fmla="*/ 2907082 w 4244134"/>
              <a:gd name="connsiteY47" fmla="*/ 0 h 3693319"/>
              <a:gd name="connsiteX48" fmla="*/ 3111799 w 4244134"/>
              <a:gd name="connsiteY48" fmla="*/ 0 h 3693319"/>
              <a:gd name="connsiteX49" fmla="*/ 3111799 w 4244134"/>
              <a:gd name="connsiteY49" fmla="*/ 1888682 h 3693319"/>
              <a:gd name="connsiteX50" fmla="*/ 3980872 w 4244134"/>
              <a:gd name="connsiteY50" fmla="*/ 1019609 h 3693319"/>
              <a:gd name="connsiteX51" fmla="*/ 4244134 w 4244134"/>
              <a:gd name="connsiteY51" fmla="*/ 1282871 h 3693319"/>
              <a:gd name="connsiteX52" fmla="*/ 3111799 w 4244134"/>
              <a:gd name="connsiteY52" fmla="*/ 2415207 h 3693319"/>
              <a:gd name="connsiteX53" fmla="*/ 3111799 w 4244134"/>
              <a:gd name="connsiteY53" fmla="*/ 2973318 h 3693319"/>
              <a:gd name="connsiteX54" fmla="*/ 3111799 w 4244134"/>
              <a:gd name="connsiteY54" fmla="*/ 3096000 h 3693319"/>
              <a:gd name="connsiteX55" fmla="*/ 3111799 w 4244134"/>
              <a:gd name="connsiteY55" fmla="*/ 3693319 h 3693319"/>
              <a:gd name="connsiteX56" fmla="*/ 2907082 w 4244134"/>
              <a:gd name="connsiteY56" fmla="*/ 3693319 h 3693319"/>
              <a:gd name="connsiteX57" fmla="*/ 2907082 w 4244134"/>
              <a:gd name="connsiteY57" fmla="*/ 3693318 h 3693319"/>
              <a:gd name="connsiteX58" fmla="*/ 1 w 4244134"/>
              <a:gd name="connsiteY58" fmla="*/ 3693318 h 3693319"/>
              <a:gd name="connsiteX59" fmla="*/ 1 w 4244134"/>
              <a:gd name="connsiteY59" fmla="*/ 3636000 h 3693319"/>
              <a:gd name="connsiteX60" fmla="*/ 0 w 4244134"/>
              <a:gd name="connsiteY60" fmla="*/ 3636000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44134" h="3693319">
                <a:moveTo>
                  <a:pt x="2136838" y="2537631"/>
                </a:moveTo>
                <a:lnTo>
                  <a:pt x="2299844" y="2700637"/>
                </a:lnTo>
                <a:lnTo>
                  <a:pt x="2462850" y="2537631"/>
                </a:lnTo>
                <a:close/>
                <a:moveTo>
                  <a:pt x="616723" y="1748051"/>
                </a:moveTo>
                <a:lnTo>
                  <a:pt x="2488723" y="1748051"/>
                </a:lnTo>
                <a:lnTo>
                  <a:pt x="2488723" y="1884677"/>
                </a:lnTo>
                <a:lnTo>
                  <a:pt x="616723" y="1884677"/>
                </a:lnTo>
                <a:close/>
                <a:moveTo>
                  <a:pt x="616723" y="1421574"/>
                </a:moveTo>
                <a:lnTo>
                  <a:pt x="2488723" y="1421574"/>
                </a:lnTo>
                <a:lnTo>
                  <a:pt x="2488723" y="1558200"/>
                </a:lnTo>
                <a:lnTo>
                  <a:pt x="616723" y="1558200"/>
                </a:lnTo>
                <a:close/>
                <a:moveTo>
                  <a:pt x="616723" y="1095097"/>
                </a:moveTo>
                <a:lnTo>
                  <a:pt x="2488723" y="1095097"/>
                </a:lnTo>
                <a:lnTo>
                  <a:pt x="2488723" y="1231723"/>
                </a:lnTo>
                <a:lnTo>
                  <a:pt x="616723" y="1231723"/>
                </a:lnTo>
                <a:close/>
                <a:moveTo>
                  <a:pt x="204718" y="204718"/>
                </a:moveTo>
                <a:lnTo>
                  <a:pt x="204718" y="3488601"/>
                </a:lnTo>
                <a:lnTo>
                  <a:pt x="2907082" y="3488601"/>
                </a:lnTo>
                <a:lnTo>
                  <a:pt x="2907082" y="3096000"/>
                </a:lnTo>
                <a:lnTo>
                  <a:pt x="2907082" y="2973318"/>
                </a:lnTo>
                <a:lnTo>
                  <a:pt x="2907082" y="2619924"/>
                </a:lnTo>
                <a:lnTo>
                  <a:pt x="2302633" y="3224372"/>
                </a:lnTo>
                <a:lnTo>
                  <a:pt x="2288873" y="3210611"/>
                </a:lnTo>
                <a:lnTo>
                  <a:pt x="2286083" y="3213400"/>
                </a:lnTo>
                <a:lnTo>
                  <a:pt x="1610314" y="2537631"/>
                </a:lnTo>
                <a:lnTo>
                  <a:pt x="616723" y="2537631"/>
                </a:lnTo>
                <a:lnTo>
                  <a:pt x="616723" y="2401005"/>
                </a:lnTo>
                <a:lnTo>
                  <a:pt x="1473688" y="2401005"/>
                </a:lnTo>
                <a:lnTo>
                  <a:pt x="1340342" y="2267659"/>
                </a:lnTo>
                <a:lnTo>
                  <a:pt x="1396846" y="2211154"/>
                </a:lnTo>
                <a:lnTo>
                  <a:pt x="616723" y="2211154"/>
                </a:lnTo>
                <a:lnTo>
                  <a:pt x="616723" y="2074528"/>
                </a:lnTo>
                <a:lnTo>
                  <a:pt x="1533472" y="2074528"/>
                </a:lnTo>
                <a:lnTo>
                  <a:pt x="1603604" y="2004396"/>
                </a:lnTo>
                <a:lnTo>
                  <a:pt x="1673735" y="2074528"/>
                </a:lnTo>
                <a:lnTo>
                  <a:pt x="2488723" y="2074528"/>
                </a:lnTo>
                <a:lnTo>
                  <a:pt x="2488723" y="2211154"/>
                </a:lnTo>
                <a:lnTo>
                  <a:pt x="1810361" y="2211154"/>
                </a:lnTo>
                <a:lnTo>
                  <a:pt x="2000212" y="2401005"/>
                </a:lnTo>
                <a:lnTo>
                  <a:pt x="2488723" y="2401005"/>
                </a:lnTo>
                <a:lnTo>
                  <a:pt x="2488723" y="2511758"/>
                </a:lnTo>
                <a:lnTo>
                  <a:pt x="2907082" y="2093399"/>
                </a:lnTo>
                <a:lnTo>
                  <a:pt x="2907082" y="204718"/>
                </a:lnTo>
                <a:close/>
                <a:moveTo>
                  <a:pt x="0" y="0"/>
                </a:moveTo>
                <a:lnTo>
                  <a:pt x="204718" y="0"/>
                </a:lnTo>
                <a:lnTo>
                  <a:pt x="204718" y="1"/>
                </a:lnTo>
                <a:lnTo>
                  <a:pt x="2907082" y="1"/>
                </a:lnTo>
                <a:lnTo>
                  <a:pt x="2907082" y="0"/>
                </a:lnTo>
                <a:lnTo>
                  <a:pt x="3111799" y="0"/>
                </a:lnTo>
                <a:lnTo>
                  <a:pt x="3111799" y="1888682"/>
                </a:lnTo>
                <a:lnTo>
                  <a:pt x="3980872" y="1019609"/>
                </a:lnTo>
                <a:lnTo>
                  <a:pt x="4244134" y="1282871"/>
                </a:lnTo>
                <a:lnTo>
                  <a:pt x="3111799" y="2415207"/>
                </a:lnTo>
                <a:lnTo>
                  <a:pt x="3111799" y="2973318"/>
                </a:lnTo>
                <a:lnTo>
                  <a:pt x="3111799" y="3096000"/>
                </a:lnTo>
                <a:lnTo>
                  <a:pt x="3111799" y="3693319"/>
                </a:lnTo>
                <a:lnTo>
                  <a:pt x="2907082" y="3693319"/>
                </a:lnTo>
                <a:lnTo>
                  <a:pt x="2907082" y="3693318"/>
                </a:lnTo>
                <a:lnTo>
                  <a:pt x="1" y="3693318"/>
                </a:lnTo>
                <a:lnTo>
                  <a:pt x="1" y="3636000"/>
                </a:lnTo>
                <a:lnTo>
                  <a:pt x="0" y="363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40250" y="3402267"/>
            <a:ext cx="3613150" cy="563308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40250" y="4105275"/>
            <a:ext cx="4754372" cy="34251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24865" y="6356350"/>
            <a:ext cx="2743200" cy="365125"/>
          </a:xfrm>
        </p:spPr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5736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50067"/>
            <a:ext cx="5157787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5736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50067"/>
            <a:ext cx="5183188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147763"/>
            <a:ext cx="12192000" cy="4702175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11306175" y="6472238"/>
            <a:ext cx="754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6A6A6"/>
                </a:solidFill>
                <a:latin typeface="Simple-Line-Icons"/>
              </a:rPr>
              <a:t> </a:t>
            </a:r>
            <a:endParaRPr lang="en-US" altLang="zh-CN" sz="1800">
              <a:solidFill>
                <a:srgbClr val="A6A6A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888869"/>
            <a:ext cx="7570534" cy="1325563"/>
          </a:xfrm>
        </p:spPr>
        <p:txBody>
          <a:bodyPr>
            <a:noAutofit/>
          </a:bodyPr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7"/>
          <p:cNvGrpSpPr/>
          <p:nvPr/>
        </p:nvGrpSpPr>
        <p:grpSpPr bwMode="auto">
          <a:xfrm>
            <a:off x="-29845" y="-120650"/>
            <a:ext cx="12404725" cy="6111875"/>
            <a:chOff x="2621623" y="2070100"/>
            <a:chExt cx="7988320" cy="2717800"/>
          </a:xfrm>
        </p:grpSpPr>
        <p:sp>
          <p:nvSpPr>
            <p:cNvPr id="18" name="矩形 17"/>
            <p:cNvSpPr/>
            <p:nvPr/>
          </p:nvSpPr>
          <p:spPr>
            <a:xfrm>
              <a:off x="2621623" y="2070100"/>
              <a:ext cx="7988320" cy="2717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190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747035" y="2209800"/>
              <a:ext cx="7737494" cy="2438400"/>
            </a:xfrm>
            <a:prstGeom prst="rect">
              <a:avLst/>
            </a:prstGeom>
            <a:solidFill>
              <a:srgbClr val="2169A7"/>
            </a:soli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190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5590" y="297117"/>
            <a:ext cx="3613150" cy="563308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4865" y="1458595"/>
            <a:ext cx="4754372" cy="34251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24865" y="6356350"/>
            <a:ext cx="2743200" cy="365125"/>
          </a:xfrm>
        </p:spPr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0" y="6215063"/>
            <a:ext cx="3235325" cy="642937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>
            <a:off x="8982075" y="6215063"/>
            <a:ext cx="3217863" cy="6445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3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CE23-6A48-4B71-BE35-623C397B9E6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4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>
                <a:sym typeface="+mn-ea"/>
              </a:rPr>
              <a:t>演讲者：原玉明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838200" y="6353175"/>
            <a:ext cx="9157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             </a:t>
            </a:r>
            <a:r>
              <a:rPr lang="zh-CN" altLang="en-US"/>
              <a:t>比你牛逼的人还在努力的路上！而你有什么勇气停止前进的脚步！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69A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42975" y="3447415"/>
            <a:ext cx="10672445" cy="1087120"/>
          </a:xfrm>
        </p:spPr>
        <p:txBody>
          <a:bodyPr>
            <a:normAutofit fontScale="90000"/>
          </a:bodyPr>
          <a:lstStyle/>
          <a:p>
            <a:r>
              <a:rPr lang="zh-CN" dirty="0">
                <a:sym typeface="+mn-ea"/>
              </a:rPr>
              <a:t>短信验证码</a:t>
            </a:r>
            <a:endParaRPr lang="zh-CN" dirty="0">
              <a:sym typeface="+mn-ea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024501" y="5566174"/>
            <a:ext cx="7120128" cy="872170"/>
          </a:xfrm>
        </p:spPr>
        <p:txBody>
          <a:bodyPr>
            <a:normAutofit fontScale="70000"/>
          </a:bodyPr>
          <a:lstStyle/>
          <a:p>
            <a:r>
              <a:rPr lang="zh-CN" altLang="en-US" sz="3200">
                <a:sym typeface="+mn-ea"/>
              </a:rPr>
              <a:t>五道口软件学院</a:t>
            </a:r>
            <a:endParaRPr lang="zh-CN" altLang="en-US" sz="3200">
              <a:sym typeface="+mn-ea"/>
            </a:endParaRPr>
          </a:p>
          <a:p>
            <a:r>
              <a:rPr lang="zh-CN" altLang="en-US" sz="3200">
                <a:sym typeface="+mn-ea"/>
              </a:rPr>
              <a:t>王硕</a:t>
            </a:r>
            <a:endParaRPr lang="zh-CN" altLang="en-US" sz="3200" dirty="0" smtClean="0">
              <a:sym typeface="+mn-ea"/>
            </a:endParaRPr>
          </a:p>
        </p:txBody>
      </p:sp>
      <p:sp>
        <p:nvSpPr>
          <p:cNvPr id="2" name="副标题 8"/>
          <p:cNvSpPr>
            <a:spLocks noGrp="1"/>
          </p:cNvSpPr>
          <p:nvPr/>
        </p:nvSpPr>
        <p:spPr>
          <a:xfrm>
            <a:off x="4874006" y="5324239"/>
            <a:ext cx="7120128" cy="872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 dirty="0" smtClean="0"/>
          </a:p>
        </p:txBody>
      </p:sp>
      <p:sp>
        <p:nvSpPr>
          <p:cNvPr id="3" name="副标题 8"/>
          <p:cNvSpPr>
            <a:spLocks noGrp="1"/>
          </p:cNvSpPr>
          <p:nvPr/>
        </p:nvSpPr>
        <p:spPr>
          <a:xfrm>
            <a:off x="4874006" y="6022739"/>
            <a:ext cx="7120128" cy="872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 smtClean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75590" y="297180"/>
            <a:ext cx="3870325" cy="563245"/>
          </a:xfrm>
        </p:spPr>
        <p:txBody>
          <a:bodyPr>
            <a:normAutofit/>
          </a:bodyPr>
          <a:p>
            <a:r>
              <a:rPr lang="zh-CN">
                <a:solidFill>
                  <a:schemeClr val="accent2"/>
                </a:solidFill>
              </a:rPr>
              <a:t>下载对应的</a:t>
            </a:r>
            <a:r>
              <a:rPr lang="en-US" altLang="zh-CN">
                <a:solidFill>
                  <a:schemeClr val="accent2"/>
                </a:solidFill>
              </a:rPr>
              <a:t>Demo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625" y="2813685"/>
            <a:ext cx="99866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5175" y="1329690"/>
            <a:ext cx="7925435" cy="39554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75590" y="297180"/>
            <a:ext cx="3870325" cy="563245"/>
          </a:xfrm>
        </p:spPr>
        <p:txBody>
          <a:bodyPr>
            <a:normAutofit/>
          </a:bodyPr>
          <a:p>
            <a:r>
              <a:rPr lang="zh-CN">
                <a:solidFill>
                  <a:schemeClr val="accent2"/>
                </a:solidFill>
              </a:rPr>
              <a:t>AccessKey的设置</a:t>
            </a:r>
            <a:endParaRPr lang="zh-CN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325" y="2813685"/>
            <a:ext cx="99866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8865" y="1198245"/>
            <a:ext cx="4618355" cy="1615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15" y="3045460"/>
            <a:ext cx="8999855" cy="22021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75590" y="297180"/>
            <a:ext cx="3870325" cy="563245"/>
          </a:xfrm>
        </p:spPr>
        <p:txBody>
          <a:bodyPr>
            <a:normAutofit/>
          </a:bodyPr>
          <a:p>
            <a:r>
              <a:rPr lang="zh-CN">
                <a:solidFill>
                  <a:schemeClr val="accent2"/>
                </a:solidFill>
                <a:sym typeface="+mn-ea"/>
              </a:rPr>
              <a:t>代码需要修改的地方</a:t>
            </a:r>
            <a:endParaRPr lang="zh-CN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625" y="2813685"/>
            <a:ext cx="99866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135" y="3458845"/>
            <a:ext cx="5174615" cy="1798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5" y="1978660"/>
            <a:ext cx="6089015" cy="6400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75590" y="297180"/>
            <a:ext cx="3870325" cy="563245"/>
          </a:xfrm>
        </p:spPr>
        <p:txBody>
          <a:bodyPr>
            <a:normAutofit/>
          </a:bodyPr>
          <a:p>
            <a:r>
              <a:rPr lang="zh-CN">
                <a:solidFill>
                  <a:schemeClr val="accent2"/>
                </a:solidFill>
                <a:sym typeface="+mn-ea"/>
              </a:rPr>
              <a:t>搜索对应的短信平台</a:t>
            </a:r>
            <a:endParaRPr lang="zh-CN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625" y="2813685"/>
            <a:ext cx="99866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90" y="1266190"/>
            <a:ext cx="5410835" cy="2293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705" y="1266190"/>
            <a:ext cx="3642360" cy="3749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8625" y="2813685"/>
            <a:ext cx="99866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2760" y="1202055"/>
            <a:ext cx="4778375" cy="4138295"/>
          </a:xfrm>
          <a:prstGeom prst="rect">
            <a:avLst/>
          </a:prstGeom>
        </p:spPr>
      </p:pic>
      <p:sp>
        <p:nvSpPr>
          <p:cNvPr id="8" name="标题 7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8625" y="2813685"/>
            <a:ext cx="99866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" y="1939290"/>
            <a:ext cx="10302875" cy="2979420"/>
          </a:xfrm>
          <a:prstGeom prst="rect">
            <a:avLst/>
          </a:prstGeom>
        </p:spPr>
      </p:pic>
      <p:sp>
        <p:nvSpPr>
          <p:cNvPr id="6" name="标题 5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8625" y="2813685"/>
            <a:ext cx="99866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3495" y="860425"/>
            <a:ext cx="7064375" cy="4643755"/>
          </a:xfrm>
          <a:prstGeom prst="rect">
            <a:avLst/>
          </a:prstGeom>
        </p:spPr>
      </p:pic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>
                <a:solidFill>
                  <a:schemeClr val="accent2"/>
                </a:solidFill>
                <a:sym typeface="+mn-ea"/>
              </a:rPr>
              <a:t>短信签名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75590" y="297180"/>
            <a:ext cx="3870325" cy="563245"/>
          </a:xfrm>
        </p:spPr>
        <p:txBody>
          <a:bodyPr>
            <a:normAutofit/>
          </a:bodyPr>
          <a:p>
            <a:r>
              <a:rPr lang="zh-CN">
                <a:solidFill>
                  <a:schemeClr val="accent2"/>
                </a:solidFill>
                <a:sym typeface="+mn-ea"/>
              </a:rPr>
              <a:t>短信模版</a:t>
            </a:r>
            <a:endParaRPr lang="zh-CN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625" y="2813685"/>
            <a:ext cx="99866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065" y="2284730"/>
            <a:ext cx="10135235" cy="1996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75590" y="297180"/>
            <a:ext cx="3870325" cy="563245"/>
          </a:xfrm>
        </p:spPr>
        <p:txBody>
          <a:bodyPr>
            <a:normAutofit/>
          </a:bodyPr>
          <a:p>
            <a:r>
              <a:rPr lang="zh-CN">
                <a:solidFill>
                  <a:schemeClr val="accent2"/>
                </a:solidFill>
                <a:sym typeface="+mn-ea"/>
              </a:rPr>
              <a:t>短信模版</a:t>
            </a:r>
            <a:endParaRPr lang="zh-CN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625" y="2813685"/>
            <a:ext cx="99866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8445" y="971550"/>
            <a:ext cx="6035675" cy="43287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75590" y="297180"/>
            <a:ext cx="3870325" cy="563245"/>
          </a:xfrm>
        </p:spPr>
        <p:txBody>
          <a:bodyPr>
            <a:normAutofit/>
          </a:bodyPr>
          <a:p>
            <a:r>
              <a:rPr lang="zh-CN">
                <a:solidFill>
                  <a:schemeClr val="accent2"/>
                </a:solidFill>
                <a:sym typeface="+mn-ea"/>
              </a:rPr>
              <a:t>调用对应的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API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接口</a:t>
            </a:r>
            <a:endParaRPr lang="zh-CN" altLang="en-US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625" y="2813685"/>
            <a:ext cx="99866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2670" y="1372870"/>
            <a:ext cx="6035675" cy="27508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8625" y="2813685"/>
            <a:ext cx="99866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835" y="1882775"/>
            <a:ext cx="8489315" cy="2506980"/>
          </a:xfrm>
          <a:prstGeom prst="rect">
            <a:avLst/>
          </a:prstGeom>
        </p:spPr>
      </p:pic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51"/>
</p:tagLst>
</file>

<file path=ppt/tags/tag10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1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2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3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4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51"/>
</p:tagLst>
</file>

<file path=ppt/tags/tag3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BEAUTIFY_FLAG" val="#wm#"/>
  <p:tag name="KSO_WM_TEMPLATE_THUMBS_INDEX" val="1、5、6、7、9、11、19、23、27、29、34"/>
</p:tagLst>
</file>

<file path=ppt/tags/tag4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SLIDE_ID" val="basetag20163651_1"/>
  <p:tag name="KSO_WM_SLIDE_INDEX" val="1"/>
  <p:tag name="KSO_WM_SLIDE_ITEM_CNT" val="0"/>
  <p:tag name="KSO_WM_SLIDE_TYPE" val="title"/>
  <p:tag name="KSO_WM_BEAUTIFY_FLAG" val="#wm#"/>
  <p:tag name="KSO_WM_TEMPLATE_THUMBS_INDEX" val="1、5、6、7、9、11、19、23、27、29、34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6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WPS 演示</Application>
  <PresentationFormat>宽屏</PresentationFormat>
  <Paragraphs>43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Segoe UI Emoji</vt:lpstr>
      <vt:lpstr>Simple-Line-Icons</vt:lpstr>
      <vt:lpstr>黑体</vt:lpstr>
      <vt:lpstr>微软雅黑</vt:lpstr>
      <vt:lpstr>Arial Unicode MS</vt:lpstr>
      <vt:lpstr>Segoe Print</vt:lpstr>
      <vt:lpstr>自定义设计方案</vt:lpstr>
      <vt:lpstr>短信验证码</vt:lpstr>
      <vt:lpstr>搜索对应的短信平台</vt:lpstr>
      <vt:lpstr>PowerPoint 演示文稿</vt:lpstr>
      <vt:lpstr>PowerPoint 演示文稿</vt:lpstr>
      <vt:lpstr>短信签名</vt:lpstr>
      <vt:lpstr>短信模版</vt:lpstr>
      <vt:lpstr>短信模版</vt:lpstr>
      <vt:lpstr>调用对应的API接口</vt:lpstr>
      <vt:lpstr>PowerPoint 演示文稿</vt:lpstr>
      <vt:lpstr>下载对应的Demo</vt:lpstr>
      <vt:lpstr>AccessKey的设置</vt:lpstr>
      <vt:lpstr>代码需要修改的地方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小葱拌豆腐</cp:lastModifiedBy>
  <cp:revision>522</cp:revision>
  <dcterms:created xsi:type="dcterms:W3CDTF">2015-05-05T08:02:00Z</dcterms:created>
  <dcterms:modified xsi:type="dcterms:W3CDTF">2018-01-17T03:10:49Z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