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08254">
              <a:defRPr sz="6960"/>
            </a:lvl1pPr>
          </a:lstStyle>
          <a:p>
            <a:r>
              <a:t>Search and time complexity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kinds of things might we want to do with data?</a:t>
            </a:r>
          </a:p>
          <a:p>
            <a:r>
              <a:t>How long do operations on data take?</a:t>
            </a:r>
          </a:p>
          <a:p>
            <a:r>
              <a:t>How can we characterize operations in terms of how long they take?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0325980" cy="302839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Searching for 11. Start in the middle. Compare 11 to 14</a:t>
            </a:r>
          </a:p>
        </p:txBody>
      </p:sp>
      <p:sp>
        <p:nvSpPr>
          <p:cNvPr id="266" name="Shape 266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278" name="Shape 278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279" name="Shape 279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280" name="Shape 280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281" name="Shape 281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282" name="Shape 282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283" name="Shape 283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284" name="Shape 284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285" name="Shape 285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286" name="Shape 286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287" name="Shape 287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288" name="Shape 288"/>
          <p:cNvSpPr/>
          <p:nvPr/>
        </p:nvSpPr>
        <p:spPr>
          <a:xfrm>
            <a:off x="5705933" y="6201795"/>
            <a:ext cx="1048112" cy="1075044"/>
          </a:xfrm>
          <a:prstGeom prst="rect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0325980" cy="302839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11 is less than 14 so we focus the search on the portion of the array below 14. </a:t>
            </a:r>
          </a:p>
        </p:txBody>
      </p:sp>
      <p:sp>
        <p:nvSpPr>
          <p:cNvPr id="292" name="Shape 292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04" name="Shape 304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305" name="Shape 305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307" name="Shape 307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308" name="Shape 308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309" name="Shape 309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10" name="Shape 310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311" name="Shape 311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312" name="Shape 312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313" name="Shape 313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314" name="Shape 314"/>
          <p:cNvSpPr/>
          <p:nvPr/>
        </p:nvSpPr>
        <p:spPr>
          <a:xfrm>
            <a:off x="1510154" y="6208888"/>
            <a:ext cx="4407716" cy="1075044"/>
          </a:xfrm>
          <a:prstGeom prst="rect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0325980" cy="302839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Compare 11 to the middle value of the new search space</a:t>
            </a:r>
          </a:p>
        </p:txBody>
      </p:sp>
      <p:sp>
        <p:nvSpPr>
          <p:cNvPr id="318" name="Shape 318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30" name="Shape 330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331" name="Shape 331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332" name="Shape 332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333" name="Shape 333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334" name="Shape 334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335" name="Shape 335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36" name="Shape 336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337" name="Shape 337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338" name="Shape 338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339" name="Shape 339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340" name="Shape 340"/>
          <p:cNvSpPr/>
          <p:nvPr/>
        </p:nvSpPr>
        <p:spPr>
          <a:xfrm>
            <a:off x="3193370" y="6208888"/>
            <a:ext cx="1048112" cy="1075044"/>
          </a:xfrm>
          <a:prstGeom prst="rect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0325980" cy="302839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11 is greater so again we focus on the upper portion of the search space.</a:t>
            </a:r>
          </a:p>
        </p:txBody>
      </p:sp>
      <p:sp>
        <p:nvSpPr>
          <p:cNvPr id="344" name="Shape 344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56" name="Shape 356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357" name="Shape 357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358" name="Shape 358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359" name="Shape 359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360" name="Shape 360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361" name="Shape 361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62" name="Shape 362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363" name="Shape 363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365" name="Shape 365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366" name="Shape 366"/>
          <p:cNvSpPr/>
          <p:nvPr/>
        </p:nvSpPr>
        <p:spPr>
          <a:xfrm>
            <a:off x="4021889" y="6208888"/>
            <a:ext cx="1894512" cy="1075044"/>
          </a:xfrm>
          <a:prstGeom prst="rect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0325980" cy="2159000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11 is greater than 9, and we’ve found the element.</a:t>
            </a:r>
          </a:p>
        </p:txBody>
      </p:sp>
      <p:sp>
        <p:nvSpPr>
          <p:cNvPr id="370" name="Shape 370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82" name="Shape 382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383" name="Shape 383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384" name="Shape 384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385" name="Shape 385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386" name="Shape 386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387" name="Shape 387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88" name="Shape 388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389" name="Shape 389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390" name="Shape 390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391" name="Shape 391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392" name="Shape 392"/>
          <p:cNvSpPr/>
          <p:nvPr/>
        </p:nvSpPr>
        <p:spPr>
          <a:xfrm>
            <a:off x="4021889" y="6208888"/>
            <a:ext cx="1894513" cy="1075044"/>
          </a:xfrm>
          <a:prstGeom prst="rect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8751" y="4705947"/>
            <a:ext cx="2033478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Insertion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884893"/>
          </a:xfrm>
          <a:prstGeom prst="rect">
            <a:avLst/>
          </a:prstGeom>
        </p:spPr>
        <p:txBody>
          <a:bodyPr/>
          <a:lstStyle/>
          <a:p>
            <a:r>
              <a:t>Inserting a value in a sorted list requires searching for the position 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(log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) and then shifting the remaining elements 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)</a:t>
            </a:r>
          </a:p>
        </p:txBody>
      </p:sp>
      <p:sp>
        <p:nvSpPr>
          <p:cNvPr id="397" name="Shape 397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409" name="Shape 409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410" name="Shape 410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411" name="Shape 411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412" name="Shape 412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413" name="Shape 413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414" name="Shape 414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15" name="Shape 415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416" name="Shape 416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417" name="Shape 417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418" name="Shape 418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Insertion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884893"/>
          </a:xfrm>
          <a:prstGeom prst="rect">
            <a:avLst/>
          </a:prstGeom>
        </p:spPr>
        <p:txBody>
          <a:bodyPr/>
          <a:lstStyle/>
          <a:p>
            <a:r>
              <a:t>Inserting a value in a sorted list requires searching for the position 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(log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) and then shifting the remaining elements 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)</a:t>
            </a:r>
          </a:p>
        </p:txBody>
      </p:sp>
      <p:sp>
        <p:nvSpPr>
          <p:cNvPr id="422" name="Shape 422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434" name="Shape 434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435" name="Shape 435"/>
          <p:cNvSpPr/>
          <p:nvPr/>
        </p:nvSpPr>
        <p:spPr>
          <a:xfrm>
            <a:off x="7582104" y="641901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436" name="Shape 436"/>
          <p:cNvSpPr/>
          <p:nvPr/>
        </p:nvSpPr>
        <p:spPr>
          <a:xfrm>
            <a:off x="5211738" y="641901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437" name="Shape 437"/>
          <p:cNvSpPr/>
          <p:nvPr/>
        </p:nvSpPr>
        <p:spPr>
          <a:xfrm>
            <a:off x="5914976" y="641901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438" name="Shape 438"/>
          <p:cNvSpPr/>
          <p:nvPr/>
        </p:nvSpPr>
        <p:spPr>
          <a:xfrm>
            <a:off x="6760264" y="641901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439" name="Shape 439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40" name="Shape 440"/>
          <p:cNvSpPr/>
          <p:nvPr/>
        </p:nvSpPr>
        <p:spPr>
          <a:xfrm>
            <a:off x="8404323" y="641901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441" name="Shape 441"/>
          <p:cNvSpPr/>
          <p:nvPr/>
        </p:nvSpPr>
        <p:spPr>
          <a:xfrm>
            <a:off x="9270531" y="641901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442" name="Shape 442"/>
          <p:cNvSpPr/>
          <p:nvPr/>
        </p:nvSpPr>
        <p:spPr>
          <a:xfrm>
            <a:off x="10045852" y="638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454" name="Shape 454"/>
          <p:cNvSpPr/>
          <p:nvPr/>
        </p:nvSpPr>
        <p:spPr>
          <a:xfrm>
            <a:off x="4505785" y="5775657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346774" y="5775657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6187763" y="5775657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7028753" y="5775657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869742" y="5775657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712506" y="5759573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9513620" y="5751288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0394484" y="5743164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364364" y="6402767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2" name="Shape 452"/>
          <p:cNvSpPr/>
          <p:nvPr/>
        </p:nvSpPr>
        <p:spPr>
          <a:xfrm>
            <a:off x="10821206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0969129" y="6419013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Deletion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884893"/>
          </a:xfrm>
          <a:prstGeom prst="rect">
            <a:avLst/>
          </a:prstGeom>
        </p:spPr>
        <p:txBody>
          <a:bodyPr/>
          <a:lstStyle/>
          <a:p>
            <a:r>
              <a:t>Likewise, deleting a value in a sorted list also requires shifting elements, so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465" name="Shape 465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477" name="Shape 477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478" name="Shape 478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479" name="Shape 479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480" name="Shape 480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481" name="Shape 481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482" name="Shape 482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83" name="Shape 483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484" name="Shape 484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485" name="Shape 485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486" name="Shape 486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BF2A-900A-DB4A-B4F7-21CE0F99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Deletion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884893"/>
          </a:xfrm>
          <a:prstGeom prst="rect">
            <a:avLst/>
          </a:prstGeom>
        </p:spPr>
        <p:txBody>
          <a:bodyPr/>
          <a:lstStyle/>
          <a:p>
            <a:r>
              <a:t>Likewise, deleting a value in a sorted list also requires shifting elements, so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490" name="Shape 490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502" name="Shape 502"/>
          <p:cNvSpPr/>
          <p:nvPr/>
        </p:nvSpPr>
        <p:spPr>
          <a:xfrm>
            <a:off x="3508536" y="7300793"/>
            <a:ext cx="41095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3" name="Shape 503"/>
          <p:cNvSpPr/>
          <p:nvPr/>
        </p:nvSpPr>
        <p:spPr>
          <a:xfrm>
            <a:off x="5900125" y="645150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504" name="Shape 504"/>
          <p:cNvSpPr/>
          <p:nvPr/>
        </p:nvSpPr>
        <p:spPr>
          <a:xfrm>
            <a:off x="3529760" y="645150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505" name="Shape 505"/>
          <p:cNvSpPr/>
          <p:nvPr/>
        </p:nvSpPr>
        <p:spPr>
          <a:xfrm>
            <a:off x="4232997" y="645150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506" name="Shape 506"/>
          <p:cNvSpPr/>
          <p:nvPr/>
        </p:nvSpPr>
        <p:spPr>
          <a:xfrm>
            <a:off x="5078285" y="645150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507" name="Shape 507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508" name="Shape 508"/>
          <p:cNvSpPr/>
          <p:nvPr/>
        </p:nvSpPr>
        <p:spPr>
          <a:xfrm>
            <a:off x="6722344" y="645150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509" name="Shape 509"/>
          <p:cNvSpPr/>
          <p:nvPr/>
        </p:nvSpPr>
        <p:spPr>
          <a:xfrm>
            <a:off x="7588552" y="645150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510" name="Shape 510"/>
          <p:cNvSpPr/>
          <p:nvPr/>
        </p:nvSpPr>
        <p:spPr>
          <a:xfrm>
            <a:off x="9287150" y="645150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511" name="Shape 511"/>
          <p:cNvSpPr/>
          <p:nvPr/>
        </p:nvSpPr>
        <p:spPr>
          <a:xfrm>
            <a:off x="8363873" y="641901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522" name="Shape 522"/>
          <p:cNvSpPr/>
          <p:nvPr/>
        </p:nvSpPr>
        <p:spPr>
          <a:xfrm>
            <a:off x="3825795" y="5781169"/>
            <a:ext cx="602098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4683784" y="578116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5536349" y="578116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6388914" y="578116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7241479" y="576724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8010878" y="576724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8793611" y="5781169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9576344" y="5767249"/>
            <a:ext cx="602098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3514319" y="7469401"/>
            <a:ext cx="399385" cy="399385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1" name="Shape 521"/>
          <p:cNvSpPr/>
          <p:nvPr/>
        </p:nvSpPr>
        <p:spPr>
          <a:xfrm flipH="1">
            <a:off x="3514319" y="7469401"/>
            <a:ext cx="399385" cy="399385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4FF02A-6FC5-4149-9830-F23C68E9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877-5E79-3240-96EC-BB8826B7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517A-5C7A-D041-B561-53B7B5E4D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BC1A3-55F5-2D4A-A0DD-CC9DCDC4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58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Searching and sorting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common thing to want to do with data is to search it.</a:t>
            </a:r>
          </a:p>
          <a:p>
            <a:r>
              <a:t>Sorting data can make searching easier.</a:t>
            </a:r>
          </a:p>
          <a:p>
            <a:r>
              <a:t>Both take time. How long?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F72B-7B57-4242-93DD-98110CB1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A58B-C951-704D-887A-D94FBA204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F4CA9-4BAE-6347-9F96-DC2BDACE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93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57B9-54B7-B549-ACCE-7F149A6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6651-DC1D-A343-A0F6-BCB918C0B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9D6E8-4574-1C42-9734-C8EBC4A3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85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007E-9418-6E47-9440-7C685D8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B71E-66D9-184D-8E4A-891C4133B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8F2B6-CAAE-F04C-811C-09FDFEC4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638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D0A6-D7C0-534A-B6D5-A1A73CB2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1BD6F-F3E6-3842-B517-B76B39C61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144A5-9420-E748-8A1D-A7A4F9A2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72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D234-F716-814F-93FE-9944F2B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0B90-6B92-0F42-BE1D-55315EA10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7DA3-C7D8-3747-8532-4822FC0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49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FCDA-9454-8147-BCF2-D82C196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9AE9-0402-B848-9923-FDF1F6D87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9B2B1-9382-A245-A710-0241AC63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26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0471-8B1B-C24B-8593-C7D5487E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E587F-D892-F842-ACED-E4072C29F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C453C-33FE-BF46-92D8-5D3D51F3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02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E6ED-39F8-664D-A067-E667305B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4903-74B1-9240-AE2D-6123BA2A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90F13-ECFF-8B4B-BA70-DFB1AFB9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09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3FF-43C7-5641-BED2-94E00D1C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1C5-3B82-9D41-84D8-941BBEAA1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40BF-095C-A04A-9E09-F8ED2303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24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315-83CC-3E43-B7FF-CE40C839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F48C-E9D0-A24F-8598-660B971F1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5B58-670D-FB4A-9C8F-9D8EE6CA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97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r>
              <a:t>Some possible search tasks 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 a party with 100 people, find one person who is exactly 168 cm in height.</a:t>
            </a:r>
          </a:p>
          <a:p>
            <a:r>
              <a:t>At a party with 100 people, find two people who are exactly 168 cm in height.</a:t>
            </a:r>
          </a:p>
          <a:p>
            <a:r>
              <a:t>At a party with 100 people, find two people who differ in height by exactly 3.5 cm.</a:t>
            </a:r>
          </a:p>
          <a:p>
            <a:r>
              <a:t>At a party with 100 people, find the two people who are closest together in height.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9DA-C7C4-2644-BADC-60EDF7F1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B235-7762-A649-9480-8921E5ADC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651C-D5FB-7142-A290-DE690D4F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238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DB7A-1A9F-2448-B7C9-8055083C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C349-A978-2B4A-928A-8DFB3F35F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E659D-D74D-D94D-A410-432C96BA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3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long does it take?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the worst case? </a:t>
            </a:r>
          </a:p>
          <a:p>
            <a:r>
              <a:t>What’s the average case?</a:t>
            </a:r>
          </a:p>
          <a:p>
            <a:r>
              <a:t>How many measurements need to be taken?</a:t>
            </a:r>
          </a:p>
          <a:p>
            <a:r>
              <a:t>What can be done to ease/simplify/expedite the task?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O notation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952500" y="4494807"/>
            <a:ext cx="11099800" cy="439519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</a:t>
            </a:r>
            <a:r>
              <a:rPr dirty="0"/>
              <a:t>he number of steps required to carry out the operation increases at most as fast as </a:t>
            </a:r>
            <a:r>
              <a:rPr i="1" dirty="0"/>
              <a:t>n </a:t>
            </a:r>
            <a:r>
              <a:rPr dirty="0"/>
              <a:t>increases (disregarding some fixed coefficient of </a:t>
            </a:r>
            <a:r>
              <a:rPr i="1" dirty="0"/>
              <a:t>n</a:t>
            </a:r>
            <a:r>
              <a:rPr dirty="0"/>
              <a:t>) </a:t>
            </a:r>
          </a:p>
        </p:txBody>
      </p:sp>
      <p:pic>
        <p:nvPicPr>
          <p:cNvPr id="133" name="pasted-image.jpg"/>
          <p:cNvPicPr>
            <a:picLocks noChangeAspect="1"/>
          </p:cNvPicPr>
          <p:nvPr/>
        </p:nvPicPr>
        <p:blipFill>
          <a:blip r:embed="rId2">
            <a:extLst/>
          </a:blip>
          <a:srcRect l="1220" t="1220" r="1220" b="1220"/>
          <a:stretch>
            <a:fillRect/>
          </a:stretch>
        </p:blipFill>
        <p:spPr>
          <a:xfrm>
            <a:off x="5585078" y="3066593"/>
            <a:ext cx="1295401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data structures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"/>
          </p:nvPr>
        </p:nvSpPr>
        <p:spPr>
          <a:xfrm>
            <a:off x="952500" y="5152419"/>
            <a:ext cx="11099800" cy="3877281"/>
          </a:xfrm>
          <a:prstGeom prst="rect">
            <a:avLst/>
          </a:prstGeom>
        </p:spPr>
        <p:txBody>
          <a:bodyPr/>
          <a:lstStyle/>
          <a:p>
            <a:r>
              <a:t>Arrays and linked lists are intuitive ways to store list-like linear data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2884804" y="3060932"/>
            <a:ext cx="7235192" cy="2225701"/>
            <a:chOff x="0" y="0"/>
            <a:chExt cx="7235191" cy="2225700"/>
          </a:xfrm>
        </p:grpSpPr>
        <p:sp>
          <p:nvSpPr>
            <p:cNvPr id="137" name="Shape 137"/>
            <p:cNvSpPr/>
            <p:nvPr/>
          </p:nvSpPr>
          <p:spPr>
            <a:xfrm>
              <a:off x="4935847" y="192764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703363" y="192764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825774" y="192764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905201" y="192764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19091" y="191852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79010" y="0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4143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982584" y="0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641027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286159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947966" y="0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609775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251541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896673" y="0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51197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2168081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2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776912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6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821551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3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3471655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4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133463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19957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1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5420658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7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6098845" y="625944"/>
              <a:ext cx="288516" cy="507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r>
                <a:t>8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1551687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082637" y="1551687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198471" y="1551687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274532" y="1551687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37283" y="1551687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446540" y="1551687"/>
              <a:ext cx="659508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575683" y="1551687"/>
              <a:ext cx="659509" cy="67401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097095" y="1927643"/>
              <a:ext cx="4875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Searching a list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572655"/>
          </a:xfrm>
          <a:prstGeom prst="rect">
            <a:avLst/>
          </a:prstGeom>
        </p:spPr>
        <p:txBody>
          <a:bodyPr/>
          <a:lstStyle/>
          <a:p>
            <a:r>
              <a:t>For an unsorted list, the time it takes to search for an item grows in relation to the length </a:t>
            </a:r>
            <a:r>
              <a:rPr i="1"/>
              <a:t>n </a:t>
            </a:r>
            <a:r>
              <a:t>of the list, with the worst case taking </a:t>
            </a:r>
            <a:r>
              <a:rPr i="1"/>
              <a:t>n </a:t>
            </a:r>
            <a:r>
              <a:t>steps</a:t>
            </a:r>
          </a:p>
        </p:txBody>
      </p:sp>
      <p:pic>
        <p:nvPicPr>
          <p:cNvPr id="17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5078" y="5035093"/>
            <a:ext cx="12954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64485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48584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32683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150824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99611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8158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6610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4807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3047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91457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560970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185" name="Shape 185"/>
          <p:cNvSpPr/>
          <p:nvPr/>
        </p:nvSpPr>
        <p:spPr>
          <a:xfrm>
            <a:off x="5045945" y="64225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186" name="Shape 186"/>
          <p:cNvSpPr/>
          <p:nvPr/>
        </p:nvSpPr>
        <p:spPr>
          <a:xfrm>
            <a:off x="1878992" y="64098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187" name="Shape 187"/>
          <p:cNvSpPr/>
          <p:nvPr/>
        </p:nvSpPr>
        <p:spPr>
          <a:xfrm>
            <a:off x="8429183" y="6390067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188" name="Shape 188"/>
          <p:cNvSpPr/>
          <p:nvPr/>
        </p:nvSpPr>
        <p:spPr>
          <a:xfrm>
            <a:off x="7596314" y="63945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189" name="Shape 189"/>
          <p:cNvSpPr/>
          <p:nvPr/>
        </p:nvSpPr>
        <p:spPr>
          <a:xfrm>
            <a:off x="9269991" y="64098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190" name="Shape 190"/>
          <p:cNvSpPr/>
          <p:nvPr/>
        </p:nvSpPr>
        <p:spPr>
          <a:xfrm>
            <a:off x="6763825" y="6390067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191" name="Shape 191"/>
          <p:cNvSpPr/>
          <p:nvPr/>
        </p:nvSpPr>
        <p:spPr>
          <a:xfrm>
            <a:off x="4266357" y="64098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192" name="Shape 192"/>
          <p:cNvSpPr/>
          <p:nvPr/>
        </p:nvSpPr>
        <p:spPr>
          <a:xfrm>
            <a:off x="2722770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193" name="Shape 193"/>
          <p:cNvSpPr/>
          <p:nvPr/>
        </p:nvSpPr>
        <p:spPr>
          <a:xfrm>
            <a:off x="10218094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194" name="Shape 194"/>
          <p:cNvSpPr/>
          <p:nvPr/>
        </p:nvSpPr>
        <p:spPr>
          <a:xfrm>
            <a:off x="5904885" y="64225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Searching a list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2572655"/>
          </a:xfrm>
          <a:prstGeom prst="rect">
            <a:avLst/>
          </a:prstGeom>
        </p:spPr>
        <p:txBody>
          <a:bodyPr/>
          <a:lstStyle/>
          <a:p>
            <a:r>
              <a:t>Searching for the value 11 in this array requires checking the values of 9 items. </a:t>
            </a:r>
          </a:p>
        </p:txBody>
      </p:sp>
      <p:sp>
        <p:nvSpPr>
          <p:cNvPr id="199" name="Shape 199"/>
          <p:cNvSpPr/>
          <p:nvPr/>
        </p:nvSpPr>
        <p:spPr>
          <a:xfrm>
            <a:off x="164485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48584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32683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150824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99611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158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6610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74807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3047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91457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560970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2722770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211" name="Shape 211"/>
          <p:cNvSpPr/>
          <p:nvPr/>
        </p:nvSpPr>
        <p:spPr>
          <a:xfrm>
            <a:off x="5045945" y="64225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8992" y="64098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213" name="Shape 213"/>
          <p:cNvSpPr/>
          <p:nvPr/>
        </p:nvSpPr>
        <p:spPr>
          <a:xfrm>
            <a:off x="8429183" y="6390067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214" name="Shape 214"/>
          <p:cNvSpPr/>
          <p:nvPr/>
        </p:nvSpPr>
        <p:spPr>
          <a:xfrm>
            <a:off x="7596314" y="63945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215" name="Shape 215"/>
          <p:cNvSpPr/>
          <p:nvPr/>
        </p:nvSpPr>
        <p:spPr>
          <a:xfrm>
            <a:off x="9269991" y="64098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216" name="Shape 216"/>
          <p:cNvSpPr/>
          <p:nvPr/>
        </p:nvSpPr>
        <p:spPr>
          <a:xfrm>
            <a:off x="6763825" y="6390067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217" name="Shape 217"/>
          <p:cNvSpPr/>
          <p:nvPr/>
        </p:nvSpPr>
        <p:spPr>
          <a:xfrm>
            <a:off x="4266357" y="64098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229" name="Shape 229"/>
          <p:cNvSpPr/>
          <p:nvPr/>
        </p:nvSpPr>
        <p:spPr>
          <a:xfrm>
            <a:off x="2227820" y="5754604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068809" y="5754604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909798" y="5754604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750787" y="5754604"/>
            <a:ext cx="602098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591776" y="5754604"/>
            <a:ext cx="602098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434540" y="5738520"/>
            <a:ext cx="602098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35655" y="5730235"/>
            <a:ext cx="602097" cy="418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8116519" y="5722111"/>
            <a:ext cx="602097" cy="4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36"/>
                </a:moveTo>
                <a:cubicBezTo>
                  <a:pt x="7897" y="-5400"/>
                  <a:pt x="15097" y="-5379"/>
                  <a:pt x="21600" y="1620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627948" y="5780184"/>
            <a:ext cx="360980" cy="389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84" extrusionOk="0">
                <a:moveTo>
                  <a:pt x="0" y="556"/>
                </a:moveTo>
                <a:cubicBezTo>
                  <a:pt x="14187" y="-2016"/>
                  <a:pt x="21387" y="4327"/>
                  <a:pt x="21600" y="19584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904885" y="64225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  <p:sp>
        <p:nvSpPr>
          <p:cNvPr id="228" name="Shape 228"/>
          <p:cNvSpPr/>
          <p:nvPr/>
        </p:nvSpPr>
        <p:spPr>
          <a:xfrm>
            <a:off x="10218094" y="639006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302839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If we order the values, we can search more quickly by using binary search </a:t>
            </a:r>
          </a:p>
        </p:txBody>
      </p:sp>
      <p:sp>
        <p:nvSpPr>
          <p:cNvPr id="241" name="Shape 241"/>
          <p:cNvSpPr/>
          <p:nvPr/>
        </p:nvSpPr>
        <p:spPr>
          <a:xfrm>
            <a:off x="997834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627858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451847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292836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133825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957815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803103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648391" y="6296178"/>
            <a:ext cx="842352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468081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292070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133059" y="6296178"/>
            <a:ext cx="842351" cy="86087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847782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253" name="Shape 253"/>
          <p:cNvSpPr/>
          <p:nvPr/>
        </p:nvSpPr>
        <p:spPr>
          <a:xfrm>
            <a:off x="352976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254" name="Shape 254"/>
          <p:cNvSpPr/>
          <p:nvPr/>
        </p:nvSpPr>
        <p:spPr>
          <a:xfrm>
            <a:off x="6734764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15</a:t>
            </a:r>
          </a:p>
        </p:txBody>
      </p:sp>
      <p:sp>
        <p:nvSpPr>
          <p:cNvPr id="255" name="Shape 255"/>
          <p:cNvSpPr/>
          <p:nvPr/>
        </p:nvSpPr>
        <p:spPr>
          <a:xfrm>
            <a:off x="4364399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9</a:t>
            </a:r>
          </a:p>
        </p:txBody>
      </p:sp>
      <p:sp>
        <p:nvSpPr>
          <p:cNvPr id="256" name="Shape 256"/>
          <p:cNvSpPr/>
          <p:nvPr/>
        </p:nvSpPr>
        <p:spPr>
          <a:xfrm>
            <a:off x="5067637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</a:t>
            </a:r>
          </a:p>
        </p:txBody>
      </p:sp>
      <p:sp>
        <p:nvSpPr>
          <p:cNvPr id="257" name="Shape 257"/>
          <p:cNvSpPr/>
          <p:nvPr/>
        </p:nvSpPr>
        <p:spPr>
          <a:xfrm>
            <a:off x="5912925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  <p:sp>
        <p:nvSpPr>
          <p:cNvPr id="258" name="Shape 258"/>
          <p:cNvSpPr/>
          <p:nvPr/>
        </p:nvSpPr>
        <p:spPr>
          <a:xfrm>
            <a:off x="2701950" y="6435259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259" name="Shape 259"/>
          <p:cNvSpPr/>
          <p:nvPr/>
        </p:nvSpPr>
        <p:spPr>
          <a:xfrm>
            <a:off x="7556983" y="643525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17</a:t>
            </a:r>
          </a:p>
        </p:txBody>
      </p:sp>
      <p:sp>
        <p:nvSpPr>
          <p:cNvPr id="260" name="Shape 260"/>
          <p:cNvSpPr/>
          <p:nvPr/>
        </p:nvSpPr>
        <p:spPr>
          <a:xfrm>
            <a:off x="8423191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21</a:t>
            </a:r>
          </a:p>
        </p:txBody>
      </p:sp>
      <p:sp>
        <p:nvSpPr>
          <p:cNvPr id="261" name="Shape 261"/>
          <p:cNvSpPr/>
          <p:nvPr/>
        </p:nvSpPr>
        <p:spPr>
          <a:xfrm>
            <a:off x="10121789" y="6435259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50</a:t>
            </a:r>
          </a:p>
        </p:txBody>
      </p:sp>
      <p:sp>
        <p:nvSpPr>
          <p:cNvPr id="262" name="Shape 262"/>
          <p:cNvSpPr/>
          <p:nvPr/>
        </p:nvSpPr>
        <p:spPr>
          <a:xfrm>
            <a:off x="9198512" y="640276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25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621</Words>
  <Application>Microsoft Macintosh PowerPoint</Application>
  <PresentationFormat>Custom</PresentationFormat>
  <Paragraphs>188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Avenir Roman</vt:lpstr>
      <vt:lpstr>Helvetica</vt:lpstr>
      <vt:lpstr>Helvetica Light</vt:lpstr>
      <vt:lpstr>Times New Roman</vt:lpstr>
      <vt:lpstr>White</vt:lpstr>
      <vt:lpstr>Search and time complexity</vt:lpstr>
      <vt:lpstr>Searching and sorting</vt:lpstr>
      <vt:lpstr>Some possible search tasks </vt:lpstr>
      <vt:lpstr>How long does it take?</vt:lpstr>
      <vt:lpstr>Big O notation</vt:lpstr>
      <vt:lpstr>Linear data structures</vt:lpstr>
      <vt:lpstr>Searching a list</vt:lpstr>
      <vt:lpstr>Searching a list</vt:lpstr>
      <vt:lpstr>Binary search </vt:lpstr>
      <vt:lpstr>Binary search </vt:lpstr>
      <vt:lpstr>Binary search </vt:lpstr>
      <vt:lpstr>Binary search </vt:lpstr>
      <vt:lpstr>Binary search </vt:lpstr>
      <vt:lpstr>Binary search </vt:lpstr>
      <vt:lpstr>Insertion</vt:lpstr>
      <vt:lpstr>Insertion</vt:lpstr>
      <vt:lpstr>Deletion</vt:lpstr>
      <vt:lpstr>Deletion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and time complexity</dc:title>
  <cp:lastModifiedBy>Mullen, Tony</cp:lastModifiedBy>
  <cp:revision>3</cp:revision>
  <dcterms:modified xsi:type="dcterms:W3CDTF">2018-11-22T06:30:01Z</dcterms:modified>
</cp:coreProperties>
</file>