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1" r:id="rId3"/>
    <p:sldId id="521" r:id="rId5"/>
    <p:sldId id="522" r:id="rId6"/>
    <p:sldId id="525" r:id="rId7"/>
    <p:sldId id="491" r:id="rId8"/>
    <p:sldId id="479" r:id="rId9"/>
    <p:sldId id="523" r:id="rId10"/>
    <p:sldId id="524" r:id="rId11"/>
    <p:sldId id="531" r:id="rId12"/>
    <p:sldId id="532" r:id="rId13"/>
    <p:sldId id="526" r:id="rId14"/>
    <p:sldId id="533" r:id="rId15"/>
    <p:sldId id="527" r:id="rId16"/>
    <p:sldId id="52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B5F80"/>
    <a:srgbClr val="395E7F"/>
    <a:srgbClr val="325B7F"/>
    <a:srgbClr val="335C80"/>
    <a:srgbClr val="385D7F"/>
    <a:srgbClr val="235480"/>
    <a:srgbClr val="FFFFFF"/>
    <a:srgbClr val="255580"/>
    <a:srgbClr val="0E4A80"/>
    <a:srgbClr val="BDD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showGuides="1">
      <p:cViewPr varScale="1">
        <p:scale>
          <a:sx n="87" d="100"/>
          <a:sy n="87" d="100"/>
        </p:scale>
        <p:origin x="84" y="762"/>
      </p:cViewPr>
      <p:guideLst>
        <p:guide orient="horz" pos="2137"/>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0849147" y="6382534"/>
            <a:ext cx="1093711" cy="369332"/>
          </a:xfrm>
          <a:prstGeom prst="rect">
            <a:avLst/>
          </a:prstGeom>
        </p:spPr>
        <p:txBody>
          <a:bodyPr lIns="91440" tIns="45720" rIns="91440" bIns="45720"/>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600" dirty="0">
                <a:solidFill>
                  <a:schemeClr val="tx1">
                    <a:lumMod val="65000"/>
                    <a:lumOff val="35000"/>
                  </a:schemeClr>
                </a:solidFill>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stretch>
            <a:fillRect/>
          </a:stretch>
        </p:blipFill>
        <p:spPr>
          <a:xfrm>
            <a:off x="0" y="0"/>
            <a:ext cx="12192000" cy="6857999"/>
          </a:xfrm>
          <a:prstGeom prst="rect">
            <a:avLst/>
          </a:prstGeom>
        </p:spPr>
      </p:pic>
      <p:sp>
        <p:nvSpPr>
          <p:cNvPr id="5" name="矩形: 圆角 4"/>
          <p:cNvSpPr/>
          <p:nvPr userDrawn="1"/>
        </p:nvSpPr>
        <p:spPr>
          <a:xfrm>
            <a:off x="163286" y="179614"/>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advClick="0"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成果应用">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0">
    <p:wipe/>
  </p:transition>
  <p:hf hdr="0" dt="0"/>
  <p:txStyles>
    <p:titleStyle>
      <a:lvl1pPr algn="l" defTabSz="913765"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3765"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3765"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1600" algn="l" defTabSz="913765" rtl="0" eaLnBrk="1" latinLnBrk="0" hangingPunct="1">
        <a:defRPr sz="1865" kern="1200">
          <a:solidFill>
            <a:schemeClr val="tx1"/>
          </a:solidFill>
          <a:latin typeface="+mn-lt"/>
          <a:ea typeface="+mn-ea"/>
          <a:cs typeface="+mn-cs"/>
        </a:defRPr>
      </a:lvl4pPr>
      <a:lvl5pPr marL="1828800" algn="l" defTabSz="913765" rtl="0" eaLnBrk="1" latinLnBrk="0" hangingPunct="1">
        <a:defRPr sz="1865" kern="1200">
          <a:solidFill>
            <a:schemeClr val="tx1"/>
          </a:solidFill>
          <a:latin typeface="+mn-lt"/>
          <a:ea typeface="+mn-ea"/>
          <a:cs typeface="+mn-cs"/>
        </a:defRPr>
      </a:lvl5pPr>
      <a:lvl6pPr marL="2286000" algn="l" defTabSz="913765" rtl="0" eaLnBrk="1" latinLnBrk="0" hangingPunct="1">
        <a:defRPr sz="1865" kern="1200">
          <a:solidFill>
            <a:schemeClr val="tx1"/>
          </a:solidFill>
          <a:latin typeface="+mn-lt"/>
          <a:ea typeface="+mn-ea"/>
          <a:cs typeface="+mn-cs"/>
        </a:defRPr>
      </a:lvl6pPr>
      <a:lvl7pPr marL="2743200"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7600"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095732" y="2663472"/>
            <a:ext cx="5932714" cy="1531620"/>
          </a:xfrm>
          <a:prstGeom prst="rect">
            <a:avLst/>
          </a:prstGeom>
          <a:noFill/>
        </p:spPr>
        <p:txBody>
          <a:bodyPr wrap="square" rtlCol="0">
            <a:spAutoFit/>
          </a:bodyPr>
          <a:lstStyle/>
          <a:p>
            <a:pPr algn="ctr">
              <a:lnSpc>
                <a:spcPct val="130000"/>
              </a:lnSpc>
            </a:pPr>
            <a:r>
              <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WHAT IS</a:t>
            </a:r>
            <a:r>
              <a:rPr lang="en-US" altLang="zh-CN"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 MOTIVATION FOR SDN</a:t>
            </a:r>
            <a:r>
              <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a:t>
            </a:r>
            <a:endParaRPr lang="zh-CN" altLang="en-US" sz="3600" dirty="0">
              <a:solidFill>
                <a:srgbClr val="255580"/>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
        <p:nvSpPr>
          <p:cNvPr id="12" name="椭圆 19"/>
          <p:cNvSpPr>
            <a:spLocks noChangeArrowheads="1"/>
          </p:cNvSpPr>
          <p:nvPr/>
        </p:nvSpPr>
        <p:spPr bwMode="auto">
          <a:xfrm>
            <a:off x="1172210" y="1632585"/>
            <a:ext cx="3584575" cy="3592830"/>
          </a:xfrm>
          <a:prstGeom prst="ellipse">
            <a:avLst/>
          </a:prstGeom>
          <a:solidFill>
            <a:srgbClr val="335C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5" name="图片 4"/>
          <p:cNvPicPr>
            <a:picLocks noChangeAspect="1"/>
          </p:cNvPicPr>
          <p:nvPr>
            <p:custDataLst>
              <p:tags r:id="rId1"/>
            </p:custDataLst>
          </p:nvPr>
        </p:nvPicPr>
        <p:blipFill>
          <a:blip r:embed="rId2" cstate="print">
            <a:biLevel thresh="25000"/>
            <a:extLst>
              <a:ext uri="{28A0092B-C50C-407E-A947-70E740481C1C}">
                <a14:useLocalDpi xmlns:a14="http://schemas.microsoft.com/office/drawing/2010/main" val="0"/>
              </a:ext>
            </a:extLst>
          </a:blip>
          <a:stretch>
            <a:fillRect/>
          </a:stretch>
        </p:blipFill>
        <p:spPr>
          <a:xfrm>
            <a:off x="1817773" y="2199615"/>
            <a:ext cx="2293726" cy="234961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1537335" cy="570865"/>
          </a:xfrm>
          <a:prstGeom prst="rect">
            <a:avLst/>
          </a:prstGeom>
          <a:noFill/>
        </p:spPr>
        <p:txBody>
          <a:bodyPr wrap="none" rtlCol="0">
            <a:spAutoFit/>
          </a:bodyPr>
          <a:p>
            <a:pPr algn="l">
              <a:lnSpc>
                <a:spcPct val="130000"/>
              </a:lnSpc>
            </a:pP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OpenFlow</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p:cNvSpPr txBox="1"/>
          <p:nvPr/>
        </p:nvSpPr>
        <p:spPr>
          <a:xfrm>
            <a:off x="934720" y="4038600"/>
            <a:ext cx="9765665" cy="1291590"/>
          </a:xfrm>
          <a:prstGeom prst="rect">
            <a:avLst/>
          </a:prstGeom>
          <a:noFill/>
        </p:spPr>
        <p:txBody>
          <a:bodyPr wrap="square" rtlCol="0">
            <a:spAutoFit/>
          </a:bodyPr>
          <a:p>
            <a:pPr marL="342900" indent="-342900" algn="just">
              <a:lnSpc>
                <a:spcPct val="130000"/>
              </a:lnSpc>
              <a:buFont typeface="Wingdings" panose="05000000000000000000" charset="0"/>
              <a:buChar char="Ø"/>
            </a:pP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OpenFlow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provides a common specification to implement OpenFlow-enabled forwarding devices, and for the communication channel between data and control plane devices</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34720" y="1441450"/>
            <a:ext cx="7486650" cy="25971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2516505" cy="570865"/>
          </a:xfrm>
          <a:prstGeom prst="rect">
            <a:avLst/>
          </a:prstGeom>
          <a:noFill/>
        </p:spPr>
        <p:txBody>
          <a:bodyPr wrap="none" rtlCol="0">
            <a:spAutoFit/>
          </a:bodyPr>
          <a:p>
            <a:pPr algn="l">
              <a:lnSpc>
                <a:spcPct val="130000"/>
              </a:lnSpc>
            </a:pP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SDN </a:t>
            </a: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rchitecture</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C:\Users\阿污\Desktop\QQ截图20210722173706.pngQQ截图20210722173706"/>
          <p:cNvPicPr>
            <a:picLocks noChangeAspect="1"/>
          </p:cNvPicPr>
          <p:nvPr/>
        </p:nvPicPr>
        <p:blipFill>
          <a:blip r:embed="rId3"/>
          <a:srcRect/>
          <a:stretch>
            <a:fillRect/>
          </a:stretch>
        </p:blipFill>
        <p:spPr>
          <a:xfrm>
            <a:off x="836930" y="1968951"/>
            <a:ext cx="4140000" cy="3321050"/>
          </a:xfrm>
          <a:prstGeom prst="rect">
            <a:avLst/>
          </a:prstGeom>
        </p:spPr>
      </p:pic>
      <p:sp>
        <p:nvSpPr>
          <p:cNvPr id="13" name="文本框 12"/>
          <p:cNvSpPr txBox="1"/>
          <p:nvPr/>
        </p:nvSpPr>
        <p:spPr>
          <a:xfrm>
            <a:off x="5135245" y="1753235"/>
            <a:ext cx="6221095" cy="2891790"/>
          </a:xfrm>
          <a:prstGeom prst="rect">
            <a:avLst/>
          </a:prstGeom>
          <a:noFill/>
        </p:spPr>
        <p:txBody>
          <a:bodyPr wrap="square" rtlCol="0">
            <a:spAutoFit/>
          </a:bodyPr>
          <a:p>
            <a:pPr marL="342900" indent="-342900" algn="l">
              <a:lnSpc>
                <a:spcPct val="130000"/>
              </a:lnSpc>
              <a:buFont typeface="Wingdings" panose="05000000000000000000" charset="0"/>
              <a:buChar char="Ø"/>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Layer III:Network Operating</a:t>
            </a:r>
            <a:r>
              <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Systems/Controllers</a:t>
            </a:r>
            <a:endPar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0" algn="just">
              <a:lnSpc>
                <a:spcPct val="130000"/>
              </a:lnSpc>
              <a:buFont typeface="Wingdings" panose="05000000000000000000" charset="0"/>
              <a:buNone/>
            </a:pP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he crucial value of a</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NOS is to provide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abstractions, essential services</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and</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common APIs</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to deve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lopers.Generic functionality as network state and network topology information, device discovery, and distribution of network configuration can be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provided as services of the NOS</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81380"/>
            <a:ext cx="9573895" cy="4251325"/>
          </a:xfrm>
          <a:prstGeom prst="rect">
            <a:avLst/>
          </a:prstGeom>
          <a:noFill/>
        </p:spPr>
        <p:txBody>
          <a:bodyPr wrap="square" rtlCol="0">
            <a:spAutoFit/>
          </a:bodyPr>
          <a:p>
            <a:pPr algn="l">
              <a:lnSpc>
                <a:spcPct val="130000"/>
              </a:lnSpc>
            </a:pP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NOS</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130000"/>
              </a:lnSpc>
              <a:buFont typeface="Wingdings" panose="05000000000000000000" charset="0"/>
              <a:buChar char="Ø"/>
            </a:pP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NOS is a critical element in an SDN architecture as it is the key supporting piece for </a:t>
            </a:r>
            <a:r>
              <a:rPr lang="en-US" altLang="zh-CN"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the control logic to generate the network configuration based on the policies defined by the network operator</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130000"/>
              </a:lnSpc>
              <a:buFont typeface="Wingdings" panose="05000000000000000000" charset="0"/>
              <a:buChar char="Ø"/>
            </a:pPr>
            <a:endPar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0" indent="0" algn="just">
              <a:lnSpc>
                <a:spcPct val="130000"/>
              </a:lnSpc>
              <a:buFont typeface="Wingdings" panose="05000000000000000000" charset="0"/>
              <a:buNone/>
            </a:pP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Distributed NOS</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gn="just">
              <a:lnSpc>
                <a:spcPct val="130000"/>
              </a:lnSpc>
              <a:buFont typeface="Wingdings" panose="05000000000000000000" charset="0"/>
              <a:buChar char="Ø"/>
            </a:pP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distributed NOS can be a centralized cluster of nodes or a physically distributed set of elements. The common property of distributed controllers is </a:t>
            </a:r>
            <a:r>
              <a:rPr lang="en-US" altLang="zh-CN"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fault tolerance</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When one node fails, another neighbor node should take over the duties and devices of the failed node.</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2516505" cy="570865"/>
          </a:xfrm>
          <a:prstGeom prst="rect">
            <a:avLst/>
          </a:prstGeom>
          <a:noFill/>
        </p:spPr>
        <p:txBody>
          <a:bodyPr wrap="none" rtlCol="0">
            <a:spAutoFit/>
          </a:bodyPr>
          <a:p>
            <a:pPr algn="l">
              <a:lnSpc>
                <a:spcPct val="130000"/>
              </a:lnSpc>
            </a:pP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SDN </a:t>
            </a: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rchitecture</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C:\Users\阿污\Desktop\QQ截图20210722173706.pngQQ截图20210722173706"/>
          <p:cNvPicPr>
            <a:picLocks noChangeAspect="1"/>
          </p:cNvPicPr>
          <p:nvPr/>
        </p:nvPicPr>
        <p:blipFill>
          <a:blip r:embed="rId3"/>
          <a:srcRect/>
          <a:stretch>
            <a:fillRect/>
          </a:stretch>
        </p:blipFill>
        <p:spPr>
          <a:xfrm>
            <a:off x="836930" y="1968951"/>
            <a:ext cx="4140000" cy="3321050"/>
          </a:xfrm>
          <a:prstGeom prst="rect">
            <a:avLst/>
          </a:prstGeom>
        </p:spPr>
      </p:pic>
      <p:sp>
        <p:nvSpPr>
          <p:cNvPr id="13" name="文本框 12"/>
          <p:cNvSpPr txBox="1"/>
          <p:nvPr/>
        </p:nvSpPr>
        <p:spPr>
          <a:xfrm>
            <a:off x="5135245" y="1763395"/>
            <a:ext cx="5650230" cy="3291840"/>
          </a:xfrm>
          <a:prstGeom prst="rect">
            <a:avLst/>
          </a:prstGeom>
          <a:noFill/>
        </p:spPr>
        <p:txBody>
          <a:bodyPr wrap="square" rtlCol="0">
            <a:spAutoFit/>
          </a:bodyPr>
          <a:p>
            <a:pPr marL="342900" indent="-342900" algn="l">
              <a:lnSpc>
                <a:spcPct val="130000"/>
              </a:lnSpc>
              <a:buFont typeface="Wingdings" panose="05000000000000000000" charset="0"/>
              <a:buChar char="Ø"/>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Layer IV:</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Northbound Interfaces</a:t>
            </a:r>
            <a:endPar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0" algn="just">
              <a:lnSpc>
                <a:spcPct val="130000"/>
              </a:lnSpc>
              <a:buFont typeface="Wingdings" panose="05000000000000000000" charset="0"/>
              <a:buNone/>
            </a:pP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Open and standard northbound interfaces are crucial to</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promote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application portability and interoperability</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among</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the different control platforms</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It would allow </a:t>
            </a:r>
            <a:r>
              <a:rPr 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network applications not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to depend on specific implementations</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The northbound interface is mostly a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software ecosystem</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not a hardware one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918845" y="5623560"/>
            <a:ext cx="5988050" cy="491490"/>
          </a:xfrm>
          <a:prstGeom prst="rect">
            <a:avLst/>
          </a:prstGeom>
          <a:noFill/>
        </p:spPr>
        <p:txBody>
          <a:bodyPr wrap="none" rtlCol="0">
            <a:spAutoFit/>
          </a:bodyPr>
          <a:p>
            <a:pPr algn="l">
              <a:lnSpc>
                <a:spcPct val="130000"/>
              </a:lnSpc>
            </a:pPr>
            <a:r>
              <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common northbound interface is still an open issue</a:t>
            </a:r>
            <a:r>
              <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2516505" cy="570865"/>
          </a:xfrm>
          <a:prstGeom prst="rect">
            <a:avLst/>
          </a:prstGeom>
          <a:noFill/>
        </p:spPr>
        <p:txBody>
          <a:bodyPr wrap="none" rtlCol="0">
            <a:spAutoFit/>
          </a:bodyPr>
          <a:p>
            <a:pPr algn="l">
              <a:lnSpc>
                <a:spcPct val="130000"/>
              </a:lnSpc>
            </a:pP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SDN </a:t>
            </a: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rchitecture</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C:\Users\阿污\Desktop\QQ截图20210722173706.pngQQ截图20210722173706"/>
          <p:cNvPicPr>
            <a:picLocks noChangeAspect="1"/>
          </p:cNvPicPr>
          <p:nvPr/>
        </p:nvPicPr>
        <p:blipFill>
          <a:blip r:embed="rId3"/>
          <a:srcRect/>
          <a:stretch>
            <a:fillRect/>
          </a:stretch>
        </p:blipFill>
        <p:spPr>
          <a:xfrm>
            <a:off x="836930" y="1968951"/>
            <a:ext cx="4140000" cy="3321050"/>
          </a:xfrm>
          <a:prstGeom prst="rect">
            <a:avLst/>
          </a:prstGeom>
        </p:spPr>
      </p:pic>
      <p:sp>
        <p:nvSpPr>
          <p:cNvPr id="13" name="文本框 12"/>
          <p:cNvSpPr txBox="1"/>
          <p:nvPr/>
        </p:nvSpPr>
        <p:spPr>
          <a:xfrm>
            <a:off x="5135245" y="1699260"/>
            <a:ext cx="5844540" cy="3692525"/>
          </a:xfrm>
          <a:prstGeom prst="rect">
            <a:avLst/>
          </a:prstGeom>
          <a:noFill/>
        </p:spPr>
        <p:txBody>
          <a:bodyPr wrap="square" rtlCol="0">
            <a:spAutoFit/>
          </a:bodyPr>
          <a:p>
            <a:pPr marL="342900" indent="-342900" algn="l">
              <a:lnSpc>
                <a:spcPct val="130000"/>
              </a:lnSpc>
              <a:buFont typeface="Wingdings" panose="05000000000000000000" charset="0"/>
              <a:buChar char="Ø"/>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Layer V:</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Network Applications</a:t>
            </a:r>
            <a:endPar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0" algn="just">
              <a:lnSpc>
                <a:spcPct val="130000"/>
              </a:lnSpc>
              <a:buFont typeface="Wingdings" panose="05000000000000000000" charset="0"/>
              <a:buNone/>
            </a:pP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Network applications can be seen as the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network</a:t>
            </a:r>
            <a:r>
              <a:rPr 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brains</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They implement the control logic that will be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translated into commands to be installed in the data plane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Existing network applications perform </a:t>
            </a:r>
            <a:r>
              <a:rPr 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traditional functionality</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such as routing, load balancing, and security policy enforcement, but also explore </a:t>
            </a:r>
            <a:r>
              <a:rPr 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novel approaches</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such as reducing power consumption.</a:t>
            </a:r>
            <a:endPar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zh-CN" altLang="en-US"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WHAT IS</a:t>
            </a:r>
            <a:r>
              <a:rPr lang="en-US" altLang="zh-CN"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 MOTIVATION FOR SDN</a:t>
            </a:r>
            <a:r>
              <a:rPr lang="zh-CN" altLang="en-US"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5" name="文本框 4"/>
          <p:cNvSpPr txBox="1">
            <a:spLocks noChangeArrowheads="1"/>
          </p:cNvSpPr>
          <p:nvPr/>
        </p:nvSpPr>
        <p:spPr bwMode="auto">
          <a:xfrm>
            <a:off x="934720" y="989965"/>
            <a:ext cx="95123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Wingdings" panose="05000000000000000000" charset="0"/>
              <a:buNone/>
            </a:pPr>
            <a:r>
              <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Traditional Network</a:t>
            </a:r>
            <a:endPar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4" name="文本框 3"/>
          <p:cNvSpPr txBox="1"/>
          <p:nvPr/>
        </p:nvSpPr>
        <p:spPr>
          <a:xfrm>
            <a:off x="4780915" y="1562100"/>
            <a:ext cx="6555105" cy="3784600"/>
          </a:xfrm>
          <a:prstGeom prst="rect">
            <a:avLst/>
          </a:prstGeom>
          <a:noFill/>
        </p:spPr>
        <p:txBody>
          <a:bodyPr wrap="square" rtlCol="0">
            <a:spAutoFit/>
          </a:bodyPr>
          <a:p>
            <a:pPr marL="800100" lvl="1" indent="-342900" algn="just">
              <a:lnSpc>
                <a:spcPct val="150000"/>
              </a:lnSpc>
              <a:buFont typeface="Wingdings" panose="05000000000000000000" charset="0"/>
              <a:buChar char="Ø"/>
            </a:pP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the </a:t>
            </a:r>
            <a:r>
              <a:rPr lang="en-US" altLang="zh-CN" sz="2000" b="1" dirty="0">
                <a:latin typeface="Times New Roman" panose="02020603050405020304" pitchFamily="18" charset="0"/>
                <a:cs typeface="Times New Roman" panose="02020603050405020304" pitchFamily="18" charset="0"/>
                <a:sym typeface="Arial" panose="020B0604020202020204" pitchFamily="34" charset="0"/>
              </a:rPr>
              <a:t>data plane</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corresponds to the networking devices, which are responsible for forwarding data</a:t>
            </a:r>
            <a:endPar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the </a:t>
            </a:r>
            <a:r>
              <a:rPr lang="en-US" altLang="zh-CN" sz="2000" b="1" dirty="0">
                <a:latin typeface="Times New Roman" panose="02020603050405020304" pitchFamily="18" charset="0"/>
                <a:cs typeface="Times New Roman" panose="02020603050405020304" pitchFamily="18" charset="0"/>
                <a:sym typeface="Arial" panose="020B0604020202020204" pitchFamily="34" charset="0"/>
              </a:rPr>
              <a:t>control plane</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represents the protocols used to populate the forwarding tables of the data plane elements</a:t>
            </a:r>
            <a:endPar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the </a:t>
            </a:r>
            <a:r>
              <a:rPr lang="en-US" altLang="zh-CN" sz="2000" b="1" dirty="0">
                <a:latin typeface="Times New Roman" panose="02020603050405020304" pitchFamily="18" charset="0"/>
                <a:cs typeface="Times New Roman" panose="02020603050405020304" pitchFamily="18" charset="0"/>
                <a:sym typeface="Arial" panose="020B0604020202020204" pitchFamily="34" charset="0"/>
              </a:rPr>
              <a:t>management plane</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includes the software services used to remotely monitor and configure the control functionality</a:t>
            </a:r>
            <a:endParaRPr lang="zh-CN" altLang="en-US" sz="2000" dirty="0" smtClean="0">
              <a:latin typeface="Arial" panose="020B0604020202020204" pitchFamily="34" charset="0"/>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918845" y="1813560"/>
            <a:ext cx="4141916" cy="2880000"/>
          </a:xfrm>
          <a:prstGeom prst="rect">
            <a:avLst/>
          </a:prstGeom>
        </p:spPr>
      </p:pic>
      <p:sp>
        <p:nvSpPr>
          <p:cNvPr id="7" name="文本框 6"/>
          <p:cNvSpPr txBox="1"/>
          <p:nvPr/>
        </p:nvSpPr>
        <p:spPr>
          <a:xfrm>
            <a:off x="1069340" y="5497830"/>
            <a:ext cx="10052685" cy="891540"/>
          </a:xfrm>
          <a:prstGeom prst="rect">
            <a:avLst/>
          </a:prstGeom>
          <a:noFill/>
        </p:spPr>
        <p:txBody>
          <a:bodyPr wrap="square" rtlCol="0">
            <a:spAutoFit/>
          </a:bodyPr>
          <a:p>
            <a:pPr algn="l">
              <a:lnSpc>
                <a:spcPct val="130000"/>
              </a:lnSpc>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Network policy is defined in the management plane, the control plane enforces the policy, and</a:t>
            </a:r>
            <a:r>
              <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the data plane executes it by forwarding data accordingly</a:t>
            </a:r>
            <a:r>
              <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zh-CN" altLang="en-US"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WHAT IS</a:t>
            </a:r>
            <a:r>
              <a:rPr lang="en-US" altLang="zh-CN"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 MOTIVATION FOR SDN</a:t>
            </a:r>
            <a:r>
              <a:rPr lang="zh-CN" altLang="en-US" sz="24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sym typeface="+mn-ea"/>
              </a:rPr>
              <a:t>？</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5" name="文本框 4"/>
          <p:cNvSpPr txBox="1">
            <a:spLocks noChangeArrowheads="1"/>
          </p:cNvSpPr>
          <p:nvPr/>
        </p:nvSpPr>
        <p:spPr bwMode="auto">
          <a:xfrm>
            <a:off x="934720" y="989965"/>
            <a:ext cx="9512300" cy="4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Wingdings" panose="05000000000000000000" charset="0"/>
              <a:buNone/>
            </a:pPr>
            <a:r>
              <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Motivation for SDN</a:t>
            </a:r>
            <a:endPar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It is both difficult to </a:t>
            </a:r>
            <a:r>
              <a:rPr lang="en-US" altLang="zh-CN"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configure the network</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according to predefined policies, and to </a:t>
            </a:r>
            <a:r>
              <a:rPr lang="en-US" altLang="zh-CN"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reconfigure it</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to respond to faults, load, and changes.</a:t>
            </a:r>
            <a:endPar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The traditional networks are </a:t>
            </a:r>
            <a:r>
              <a:rPr lang="en-US" altLang="zh-CN"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vertically integrated</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the control and data planes are bundled together.</a:t>
            </a:r>
            <a:endPar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0" lvl="0" indent="0" algn="just">
              <a:lnSpc>
                <a:spcPct val="150000"/>
              </a:lnSpc>
              <a:buFont typeface="Wingdings" panose="05000000000000000000" charset="0"/>
              <a:buNone/>
            </a:pPr>
            <a:r>
              <a:rPr lang="en-US" altLang="zh-CN" sz="20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SDN is an emerging paradigm that promises to change this state of affairs, by breaking vertical integration, separating the network’s control logic from the underlying routers and switches, promoting logical centralization of network control, and introducing the ability to program the network.</a:t>
            </a:r>
            <a:endParaRPr lang="en-US" altLang="zh-CN" sz="20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94146" y="1632729"/>
            <a:ext cx="3584652" cy="3592542"/>
            <a:chOff x="3437020" y="1033173"/>
            <a:chExt cx="863676" cy="865577"/>
          </a:xfrm>
        </p:grpSpPr>
        <p:sp>
          <p:nvSpPr>
            <p:cNvPr id="4" name="椭圆 18"/>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5" name="图片 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6" name="文本框 5"/>
          <p:cNvSpPr txBox="1"/>
          <p:nvPr/>
        </p:nvSpPr>
        <p:spPr>
          <a:xfrm>
            <a:off x="6095732" y="2303427"/>
            <a:ext cx="5932714" cy="2251710"/>
          </a:xfrm>
          <a:prstGeom prst="rect">
            <a:avLst/>
          </a:prstGeom>
          <a:noFill/>
        </p:spPr>
        <p:txBody>
          <a:bodyPr wrap="square" rtlCol="0">
            <a:spAutoFit/>
          </a:bodyPr>
          <a:lstStyle/>
          <a:p>
            <a:pPr algn="ctr">
              <a:lnSpc>
                <a:spcPct val="130000"/>
              </a:lnSpc>
            </a:pPr>
            <a:r>
              <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rPr>
              <a:t>WHAT IS SOFTWARE-DEFINED</a:t>
            </a:r>
            <a:endPar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endParaRPr>
          </a:p>
          <a:p>
            <a:pPr algn="ctr">
              <a:lnSpc>
                <a:spcPct val="130000"/>
              </a:lnSpc>
            </a:pPr>
            <a:r>
              <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rPr>
              <a:t>NETWORKING？</a:t>
            </a:r>
            <a:endPar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774763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WHAT IS SOFTWARE-DEFINED</a:t>
            </a: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 </a:t>
            </a:r>
            <a:r>
              <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NETWORKING？</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sp>
        <p:nvSpPr>
          <p:cNvPr id="15" name="文本框 4"/>
          <p:cNvSpPr txBox="1">
            <a:spLocks noChangeArrowheads="1"/>
          </p:cNvSpPr>
          <p:nvPr/>
        </p:nvSpPr>
        <p:spPr bwMode="auto">
          <a:xfrm>
            <a:off x="918845" y="941070"/>
            <a:ext cx="9512300" cy="406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SDN refers</a:t>
            </a:r>
            <a:r>
              <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to a network architecture where the forwarding state in the</a:t>
            </a:r>
            <a:r>
              <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data plane is managed by a remotely controlled plane de</a:t>
            </a:r>
            <a:r>
              <a:rPr lang="en-US" altLang="zh-CN"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400" b="1"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rPr>
              <a:t>coupled from the former.</a:t>
            </a:r>
            <a:endParaRPr lang="zh-CN" altLang="en-US" sz="2400" dirty="0">
              <a:solidFill>
                <a:srgbClr val="3B5F80"/>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t</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he control and data planes are </a:t>
            </a:r>
            <a:r>
              <a:rPr lang="zh-CN" altLang="en-US"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decoupled</a:t>
            </a:r>
            <a:endPar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f</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orwarding decisions are </a:t>
            </a:r>
            <a:r>
              <a:rPr lang="zh-CN" altLang="en-US"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flow based</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instead of</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destination based</a:t>
            </a:r>
            <a:endPar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c</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ontrol logic is moved to an external entity, the</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so-called </a:t>
            </a:r>
            <a:r>
              <a:rPr lang="zh-CN" altLang="en-US"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SDN controller</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or </a:t>
            </a:r>
            <a:r>
              <a:rPr lang="zh-CN" altLang="en-US"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NOS</a:t>
            </a:r>
            <a:endPar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marL="800100" lvl="1" indent="-342900" algn="just">
              <a:lnSpc>
                <a:spcPct val="150000"/>
              </a:lnSpc>
              <a:buFont typeface="Wingdings" panose="05000000000000000000" charset="0"/>
              <a:buChar char="Ø"/>
            </a:pP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t</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he network is </a:t>
            </a:r>
            <a:r>
              <a:rPr lang="zh-CN" altLang="en-US" sz="2000" b="1"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programmable</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through software</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applications running on top of the NOS that in</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teracts with the underlying data plane</a:t>
            </a:r>
            <a:r>
              <a:rPr lang="en-US" altLang="zh-CN"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 </a:t>
            </a:r>
            <a:r>
              <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rPr>
              <a:t>devices</a:t>
            </a:r>
            <a:endParaRPr lang="zh-CN" altLang="en-US" sz="2000" dirty="0">
              <a:solidFill>
                <a:schemeClr val="tx1"/>
              </a:solidFill>
              <a:latin typeface="Times New Roman" panose="02020603050405020304" pitchFamily="18" charset="0"/>
              <a:ea typeface="+mn-ea"/>
              <a:cs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3286" y="1996168"/>
            <a:ext cx="5932714" cy="2865664"/>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194146" y="1632729"/>
            <a:ext cx="3584652" cy="3592542"/>
            <a:chOff x="3437020" y="1033173"/>
            <a:chExt cx="863676" cy="865577"/>
          </a:xfrm>
        </p:grpSpPr>
        <p:sp>
          <p:nvSpPr>
            <p:cNvPr id="4" name="椭圆 18"/>
            <p:cNvSpPr>
              <a:spLocks noChangeArrowheads="1"/>
            </p:cNvSpPr>
            <p:nvPr/>
          </p:nvSpPr>
          <p:spPr bwMode="auto">
            <a:xfrm>
              <a:off x="3437020" y="1033173"/>
              <a:ext cx="863676" cy="865577"/>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5" name="图片 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6" name="文本框 5"/>
          <p:cNvSpPr txBox="1"/>
          <p:nvPr/>
        </p:nvSpPr>
        <p:spPr>
          <a:xfrm>
            <a:off x="6095732" y="2663472"/>
            <a:ext cx="5932714" cy="1531620"/>
          </a:xfrm>
          <a:prstGeom prst="rect">
            <a:avLst/>
          </a:prstGeom>
          <a:noFill/>
        </p:spPr>
        <p:txBody>
          <a:bodyPr wrap="square" rtlCol="0">
            <a:spAutoFit/>
          </a:bodyPr>
          <a:lstStyle/>
          <a:p>
            <a:pPr algn="ctr">
              <a:lnSpc>
                <a:spcPct val="130000"/>
              </a:lnSpc>
            </a:pPr>
            <a:r>
              <a:rPr lang="en-US" altLang="zh-CN"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rPr>
              <a:t>SDN ARCHITECTURE:</a:t>
            </a:r>
            <a:endParaRPr lang="en-US" altLang="zh-CN"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endParaRPr>
          </a:p>
          <a:p>
            <a:pPr algn="ctr">
              <a:lnSpc>
                <a:spcPct val="130000"/>
              </a:lnSpc>
            </a:pPr>
            <a:r>
              <a:rPr lang="en-US" altLang="zh-CN"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rPr>
              <a:t>BOTTOM-UP</a:t>
            </a:r>
            <a:endParaRPr lang="zh-CN" altLang="en-US" sz="3600" b="1" dirty="0">
              <a:solidFill>
                <a:srgbClr val="395E7F"/>
              </a:solidFill>
              <a:latin typeface="Times New Roman" panose="02020603050405020304" pitchFamily="18" charset="0"/>
              <a:ea typeface="迷你简菱心" panose="02010609000101010101" pitchFamily="49"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2516505" cy="570865"/>
          </a:xfrm>
          <a:prstGeom prst="rect">
            <a:avLst/>
          </a:prstGeom>
          <a:noFill/>
        </p:spPr>
        <p:txBody>
          <a:bodyPr wrap="none" rtlCol="0">
            <a:spAutoFit/>
          </a:bodyPr>
          <a:p>
            <a:pPr algn="l">
              <a:lnSpc>
                <a:spcPct val="130000"/>
              </a:lnSpc>
            </a:pP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SDN </a:t>
            </a: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rchitecture</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C:\Users\阿污\Desktop\QQ截图20210722173706.pngQQ截图20210722173706"/>
          <p:cNvPicPr>
            <a:picLocks noChangeAspect="1"/>
          </p:cNvPicPr>
          <p:nvPr/>
        </p:nvPicPr>
        <p:blipFill>
          <a:blip r:embed="rId3"/>
          <a:srcRect/>
          <a:stretch>
            <a:fillRect/>
          </a:stretch>
        </p:blipFill>
        <p:spPr>
          <a:xfrm>
            <a:off x="836930" y="1968950"/>
            <a:ext cx="4140000" cy="3321050"/>
          </a:xfrm>
          <a:prstGeom prst="rect">
            <a:avLst/>
          </a:prstGeom>
        </p:spPr>
      </p:pic>
      <p:sp>
        <p:nvSpPr>
          <p:cNvPr id="13" name="文本框 12"/>
          <p:cNvSpPr txBox="1"/>
          <p:nvPr/>
        </p:nvSpPr>
        <p:spPr>
          <a:xfrm>
            <a:off x="5135245" y="1753235"/>
            <a:ext cx="5822315" cy="2891790"/>
          </a:xfrm>
          <a:prstGeom prst="rect">
            <a:avLst/>
          </a:prstGeom>
          <a:noFill/>
        </p:spPr>
        <p:txBody>
          <a:bodyPr wrap="square" rtlCol="0">
            <a:spAutoFit/>
          </a:bodyPr>
          <a:p>
            <a:pPr marL="342900" indent="-342900" algn="l">
              <a:lnSpc>
                <a:spcPct val="130000"/>
              </a:lnSpc>
              <a:buFont typeface="Wingdings" panose="05000000000000000000" charset="0"/>
              <a:buChar char="Ø"/>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Layer I: Infrastructure</a:t>
            </a:r>
            <a:endPar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0" algn="just">
              <a:lnSpc>
                <a:spcPct val="130000"/>
              </a:lnSpc>
              <a:buFont typeface="Wingdings" panose="05000000000000000000" charset="0"/>
              <a:buNone/>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An SDN infrastructure, similarly to a</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traditional network, is composed of a set of </a:t>
            </a:r>
            <a:r>
              <a:rPr lang="zh-CN" alt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networking</a:t>
            </a:r>
            <a:r>
              <a:rPr lang="en-US" altLang="zh-CN"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equipment</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main</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difference</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resides in the fact that those traditional physical</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devices are now </a:t>
            </a:r>
            <a:r>
              <a:rPr lang="zh-CN" altLang="en-US"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simple forwarding elements</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without embedded control</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or software to take autonomous decisions</a:t>
            </a:r>
            <a:endPar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2516505" cy="570865"/>
          </a:xfrm>
          <a:prstGeom prst="rect">
            <a:avLst/>
          </a:prstGeom>
          <a:noFill/>
        </p:spPr>
        <p:txBody>
          <a:bodyPr wrap="none" rtlCol="0">
            <a:spAutoFit/>
          </a:bodyPr>
          <a:p>
            <a:pPr algn="l">
              <a:lnSpc>
                <a:spcPct val="130000"/>
              </a:lnSpc>
            </a:pP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SDN </a:t>
            </a: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rchitecture</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descr="C:\Users\阿污\Desktop\QQ截图20210722173706.pngQQ截图20210722173706"/>
          <p:cNvPicPr>
            <a:picLocks noChangeAspect="1"/>
          </p:cNvPicPr>
          <p:nvPr/>
        </p:nvPicPr>
        <p:blipFill>
          <a:blip r:embed="rId3"/>
          <a:srcRect/>
          <a:stretch>
            <a:fillRect/>
          </a:stretch>
        </p:blipFill>
        <p:spPr>
          <a:xfrm>
            <a:off x="836930" y="1968951"/>
            <a:ext cx="4140000" cy="3321050"/>
          </a:xfrm>
          <a:prstGeom prst="rect">
            <a:avLst/>
          </a:prstGeom>
        </p:spPr>
      </p:pic>
      <p:sp>
        <p:nvSpPr>
          <p:cNvPr id="13" name="文本框 12"/>
          <p:cNvSpPr txBox="1"/>
          <p:nvPr/>
        </p:nvSpPr>
        <p:spPr>
          <a:xfrm>
            <a:off x="5135245" y="1753235"/>
            <a:ext cx="5822315" cy="2091690"/>
          </a:xfrm>
          <a:prstGeom prst="rect">
            <a:avLst/>
          </a:prstGeom>
          <a:noFill/>
        </p:spPr>
        <p:txBody>
          <a:bodyPr wrap="square" rtlCol="0">
            <a:spAutoFit/>
          </a:bodyPr>
          <a:p>
            <a:pPr marL="342900" indent="-342900" algn="l">
              <a:lnSpc>
                <a:spcPct val="130000"/>
              </a:lnSpc>
              <a:buFont typeface="Wingdings" panose="05000000000000000000" charset="0"/>
              <a:buChar char="Ø"/>
            </a:pPr>
            <a:r>
              <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Layer II: Southbound Interfaces</a:t>
            </a:r>
            <a:endParaRPr lang="zh-CN" alt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a:p>
            <a:pPr lvl="1" indent="0" algn="just">
              <a:lnSpc>
                <a:spcPct val="130000"/>
              </a:lnSpc>
              <a:buFont typeface="Wingdings" panose="05000000000000000000" charset="0"/>
              <a:buNone/>
            </a:pP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outhbound APIs are the</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connecting bridges</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between control and forwarding</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elements, thus being the crucial instrument for clearly</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separating control and data plane functionality</a:t>
            </a:r>
            <a:r>
              <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71754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456565">
              <a:spcBef>
                <a:spcPct val="0"/>
              </a:spcBef>
              <a:buNone/>
            </a:pPr>
            <a:r>
              <a:rPr lang="en-US" altLang="zh-CN"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rPr>
              <a:t>SDN ARCHITECTURE:BOTTOM-UP</a:t>
            </a:r>
            <a:endParaRPr lang="zh-CN" altLang="en-US" sz="2400" b="1" dirty="0">
              <a:solidFill>
                <a:srgbClr val="325B7F"/>
              </a:solidFill>
              <a:latin typeface="Times New Roman" panose="02020603050405020304" pitchFamily="18" charset="0"/>
              <a:ea typeface="迷你简菱心" panose="02010609000101010101" pitchFamily="49" charset="-122"/>
              <a:cs typeface="Times New Roman" panose="02020603050405020304" pitchFamily="18" charset="0"/>
              <a:sym typeface="微软雅黑" panose="020B0503020204020204" pitchFamily="34" charset="-122"/>
            </a:endParaRPr>
          </a:p>
        </p:txBody>
      </p:sp>
      <p:grpSp>
        <p:nvGrpSpPr>
          <p:cNvPr id="9" name="组合 8"/>
          <p:cNvGrpSpPr/>
          <p:nvPr/>
        </p:nvGrpSpPr>
        <p:grpSpPr>
          <a:xfrm>
            <a:off x="451502" y="346319"/>
            <a:ext cx="467216" cy="468245"/>
            <a:chOff x="3437020" y="2074814"/>
            <a:chExt cx="863676" cy="865577"/>
          </a:xfrm>
        </p:grpSpPr>
        <p:sp>
          <p:nvSpPr>
            <p:cNvPr id="10" name="椭圆 19"/>
            <p:cNvSpPr>
              <a:spLocks noChangeArrowheads="1"/>
            </p:cNvSpPr>
            <p:nvPr/>
          </p:nvSpPr>
          <p:spPr bwMode="auto">
            <a:xfrm>
              <a:off x="3437020" y="2074814"/>
              <a:ext cx="863676" cy="865577"/>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6565">
                <a:spcBef>
                  <a:spcPct val="0"/>
                </a:spcBef>
                <a:buNone/>
              </a:pPr>
              <a:endParaRPr lang="zh-CN" altLang="zh-CN" sz="2400">
                <a:solidFill>
                  <a:srgbClr val="FFFFFF"/>
                </a:solidFill>
                <a:sym typeface="微软雅黑" panose="020B0503020204020204" pitchFamily="34" charset="-122"/>
              </a:endParaRPr>
            </a:p>
          </p:txBody>
        </p:sp>
        <p:pic>
          <p:nvPicPr>
            <p:cNvPr id="11" name="图片 1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1078" y="256366"/>
            <a:ext cx="1312291" cy="1305858"/>
          </a:xfrm>
          <a:prstGeom prst="rect">
            <a:avLst/>
          </a:prstGeom>
        </p:spPr>
      </p:pic>
      <p:sp>
        <p:nvSpPr>
          <p:cNvPr id="6" name="文本框 5"/>
          <p:cNvSpPr txBox="1"/>
          <p:nvPr/>
        </p:nvSpPr>
        <p:spPr>
          <a:xfrm>
            <a:off x="934720" y="891540"/>
            <a:ext cx="1537335" cy="570865"/>
          </a:xfrm>
          <a:prstGeom prst="rect">
            <a:avLst/>
          </a:prstGeom>
          <a:noFill/>
        </p:spPr>
        <p:txBody>
          <a:bodyPr wrap="none" rtlCol="0">
            <a:spAutoFit/>
          </a:bodyPr>
          <a:p>
            <a:pPr algn="l">
              <a:lnSpc>
                <a:spcPct val="130000"/>
              </a:lnSpc>
            </a:pPr>
            <a:r>
              <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OpenFlow</a:t>
            </a:r>
            <a:endParaRPr lang="en-US" altLang="zh-CN" sz="24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p:cNvSpPr txBox="1"/>
          <p:nvPr/>
        </p:nvSpPr>
        <p:spPr>
          <a:xfrm>
            <a:off x="934720" y="4029710"/>
            <a:ext cx="9736455" cy="1691640"/>
          </a:xfrm>
          <a:prstGeom prst="rect">
            <a:avLst/>
          </a:prstGeom>
          <a:noFill/>
        </p:spPr>
        <p:txBody>
          <a:bodyPr wrap="square" rtlCol="0">
            <a:spAutoFit/>
          </a:bodyPr>
          <a:p>
            <a:pPr marL="342900" indent="-342900" algn="just">
              <a:lnSpc>
                <a:spcPct val="130000"/>
              </a:lnSpc>
              <a:buFont typeface="Wingdings" panose="05000000000000000000" charset="0"/>
              <a:buChar char="Ø"/>
            </a:pP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Inside an OpenFlow device, a path through a sequence</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of flow tables defines how packets should be handled.</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When a new packet arrives, the lookup process starts in the</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first table and ends either with a match in one of the tables</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of the pipeline or with a miss when no rule is found for</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 </a:t>
            </a:r>
            <a:r>
              <a:rPr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that packet</a:t>
            </a:r>
            <a:r>
              <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smtClean="0">
              <a:solidFill>
                <a:srgbClr val="3B5F8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934720" y="1462405"/>
            <a:ext cx="7486650" cy="259715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KSO_WM_UNIT_PLACING_PICTURE_USER_VIEWPORT" val="{&quot;height&quot;:3700.176377952756,&quot;width&quot;:3612.166929133858}"/>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4578</Words>
  <Application>WPS 演示</Application>
  <PresentationFormat>宽屏</PresentationFormat>
  <Paragraphs>90</Paragraphs>
  <Slides>14</Slides>
  <Notes>25</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14</vt:i4>
      </vt:variant>
    </vt:vector>
  </HeadingPairs>
  <TitlesOfParts>
    <vt:vector size="41" baseType="lpstr">
      <vt:lpstr>Arial</vt:lpstr>
      <vt:lpstr>宋体</vt:lpstr>
      <vt:lpstr>Wingdings</vt:lpstr>
      <vt:lpstr>微软雅黑</vt:lpstr>
      <vt:lpstr>Arial Black</vt:lpstr>
      <vt:lpstr>Wingdings 2</vt:lpstr>
      <vt:lpstr>幼圆</vt:lpstr>
      <vt:lpstr>Arial</vt:lpstr>
      <vt:lpstr>迷你简菱心</vt:lpstr>
      <vt:lpstr>Tw Cen MT</vt:lpstr>
      <vt:lpstr>Segoe Print</vt:lpstr>
      <vt:lpstr>Calibri</vt:lpstr>
      <vt:lpstr>Calibri</vt:lpstr>
      <vt:lpstr>方正姚体</vt:lpstr>
      <vt:lpstr>Arial Unicode MS</vt:lpstr>
      <vt:lpstr>等线</vt:lpstr>
      <vt:lpstr>Swiss911 UCm BT</vt:lpstr>
      <vt:lpstr>Agency FB</vt:lpstr>
      <vt:lpstr>Times New Roman</vt:lpstr>
      <vt:lpstr>Impact</vt:lpstr>
      <vt:lpstr>Trebuchet MS</vt:lpstr>
      <vt:lpstr>Wingdings</vt:lpstr>
      <vt:lpstr>华文宋体</vt:lpstr>
      <vt:lpstr>Ink Free</vt:lpstr>
      <vt:lpstr>NumberOnly</vt:lpstr>
      <vt:lpstr>Segoe UI Semibold</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阿污</cp:lastModifiedBy>
  <cp:revision>52</cp:revision>
  <dcterms:created xsi:type="dcterms:W3CDTF">2019-08-14T01:23:00Z</dcterms:created>
  <dcterms:modified xsi:type="dcterms:W3CDTF">2021-07-22T13:50:52Z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1F62A062C0A1496A8C41A3234FDCE5FF</vt:lpwstr>
  </property>
</Properties>
</file>