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65" r:id="rId2"/>
    <p:sldId id="634" r:id="rId3"/>
    <p:sldId id="638" r:id="rId4"/>
    <p:sldId id="632" r:id="rId5"/>
    <p:sldId id="631" r:id="rId6"/>
    <p:sldId id="641" r:id="rId7"/>
    <p:sldId id="648" r:id="rId8"/>
    <p:sldId id="646" r:id="rId9"/>
    <p:sldId id="647" r:id="rId10"/>
    <p:sldId id="615" r:id="rId11"/>
    <p:sldId id="651" r:id="rId12"/>
    <p:sldId id="652" r:id="rId13"/>
    <p:sldId id="617" r:id="rId14"/>
    <p:sldId id="649" r:id="rId15"/>
    <p:sldId id="639" r:id="rId16"/>
    <p:sldId id="650" r:id="rId17"/>
    <p:sldId id="640" r:id="rId18"/>
    <p:sldId id="60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xiaohao" initials="w" lastIdx="3" clrIdx="0"/>
  <p:cmAuthor id="2" name="13073314689@163.com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B0F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 autoAdjust="0"/>
    <p:restoredTop sz="85758" autoAdjust="0"/>
  </p:normalViewPr>
  <p:slideViewPr>
    <p:cSldViewPr snapToGrid="0">
      <p:cViewPr varScale="1">
        <p:scale>
          <a:sx n="92" d="100"/>
          <a:sy n="92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795E-048A-4BF1-853A-18399A295EE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DA663-F854-4A4A-8C5E-2A9C8F9641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8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没有的模型下载到服务器上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0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GPT-4o</a:t>
            </a:r>
            <a:r>
              <a:rPr lang="zh-CN" altLang="en-US" dirty="0"/>
              <a:t>的总结存在：幻觉、不完整、不属于症状（如诊断）等问题，无法作为金标准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0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OpenSans-Regular"/>
              </a:rPr>
              <a:t>MEDCON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OpenSans-Regular"/>
              </a:rPr>
              <a:t>通过字符串匹配算法提取生医概念，评估两段文本在医学实体上的相似性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2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8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格式规范，信息完整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DA663-F854-4A4A-8C5E-2A9C8F9641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4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7DFB7-24A3-A24A-8B81-B398663B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A0B13A-3C73-4869-A815-FF9310210C9E}" type="datetime1">
              <a:rPr lang="zh-CN" altLang="en-US" smtClean="0"/>
              <a:t>2024/7/11</a:t>
            </a:fld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93995-390F-634F-B574-A9BFFAE3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4E84D-643B-5649-BFB7-7EC2A1F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2777B-3500-430B-BF7C-22190A73D50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45264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FB333-B7BB-4582-9E4B-09E310B8A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FF3E-316B-433F-8A4B-CAFC2CAAB3D3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6F14A-A06A-4A6E-9742-3D49965A6DE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6975"/>
            <a:ext cx="53848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CC2D-AC71-4DD6-9384-FA4623A0997D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00E7-2E9C-4589-B9C7-7CD4099DCF3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79D72-49F5-4CDB-9495-188FA8273A4B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E7D14-CE72-4AC8-9B1A-DB9FB33C0F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4"/>
            <a:ext cx="99991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5264"/>
            <a:ext cx="2844800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ABAF1AD-EBF0-4239-9473-857B0BBD59BA}" type="datetime1">
              <a:rPr lang="zh-CN" altLang="en-US" smtClean="0"/>
              <a:t>2024/7/11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45264"/>
            <a:ext cx="3860800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2785" y="6545264"/>
            <a:ext cx="284480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62777B-3500-430B-BF7C-22190A73D50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24418" y="981075"/>
            <a:ext cx="10943167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2" name="Line 10"/>
          <p:cNvSpPr>
            <a:spLocks noChangeShapeType="1"/>
          </p:cNvSpPr>
          <p:nvPr userDrawn="1"/>
        </p:nvSpPr>
        <p:spPr bwMode="auto">
          <a:xfrm>
            <a:off x="624418" y="6524625"/>
            <a:ext cx="10943167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1033" name="Picture 11" descr="WT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051" y="188914"/>
            <a:ext cx="720238" cy="7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7-023-02487-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2403268"/>
            <a:ext cx="10957985" cy="1470025"/>
          </a:xfrm>
        </p:spPr>
        <p:txBody>
          <a:bodyPr/>
          <a:lstStyle/>
          <a:p>
            <a:r>
              <a:rPr kumimoji="1" lang="en-US" altLang="zh-CN" sz="3600" b="1" dirty="0"/>
              <a:t>MDT-GPT</a:t>
            </a:r>
            <a:r>
              <a:rPr kumimoji="1" lang="zh-CN" altLang="en-US" sz="3600" b="1" dirty="0"/>
              <a:t>工作进展</a:t>
            </a:r>
            <a:endParaRPr kumimoji="1" lang="zh-CN" altLang="en-US" sz="2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545264"/>
            <a:ext cx="2844800" cy="268287"/>
          </a:xfrm>
        </p:spPr>
        <p:txBody>
          <a:bodyPr/>
          <a:lstStyle/>
          <a:p>
            <a:pPr>
              <a:defRPr/>
            </a:pPr>
            <a:fld id="{8BA8A7A9-63AA-48EA-9AD0-9232B6C6EB50}" type="datetime1">
              <a:rPr lang="zh-CN" altLang="en-US" smtClean="0"/>
              <a:t>2024/7/11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545264"/>
            <a:ext cx="3860800" cy="268287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22785" y="6545264"/>
            <a:ext cx="2844800" cy="268288"/>
          </a:xfrm>
        </p:spPr>
        <p:txBody>
          <a:bodyPr/>
          <a:lstStyle/>
          <a:p>
            <a:pPr>
              <a:defRPr/>
            </a:pPr>
            <a:fld id="{DCA61B7E-00FE-4620-BBA3-D2FAD40A4C80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BD7D239-C973-5D69-2795-A1F8C637E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25C92-27FD-F778-5D05-BA230511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51809-CC0A-E6EC-88E1-C02E4204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流程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输入病例介绍和会诊目的，并给予科室范围（共</a:t>
            </a:r>
            <a:r>
              <a:rPr lang="en-US" altLang="zh-CN" sz="2000" dirty="0">
                <a:latin typeface="+mn-ea"/>
              </a:rPr>
              <a:t>49</a:t>
            </a:r>
            <a:r>
              <a:rPr lang="zh-CN" altLang="en-US" sz="2000" dirty="0">
                <a:latin typeface="+mn-ea"/>
              </a:rPr>
              <a:t>个科室），让</a:t>
            </a:r>
            <a:r>
              <a:rPr lang="en-US" altLang="zh-CN" sz="2000" dirty="0">
                <a:latin typeface="+mn-ea"/>
              </a:rPr>
              <a:t>LLM</a:t>
            </a:r>
            <a:r>
              <a:rPr lang="zh-CN" altLang="en-US" sz="2000" dirty="0">
                <a:latin typeface="+mn-ea"/>
              </a:rPr>
              <a:t>输出多学科会诊应该涉及的科室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提示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请你基于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让</a:t>
            </a:r>
            <a:r>
              <a:rPr lang="en-US" altLang="zh-CN" sz="2000" dirty="0">
                <a:latin typeface="+mn-ea"/>
              </a:rPr>
              <a:t>LLM</a:t>
            </a:r>
            <a:r>
              <a:rPr lang="zh-CN" altLang="en-US" sz="2000" dirty="0">
                <a:latin typeface="+mn-ea"/>
              </a:rPr>
              <a:t>列举与诊疗最相关的、解决主要矛盾的科室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考虑给几个例子使</a:t>
            </a:r>
            <a:r>
              <a:rPr lang="en-US" altLang="zh-CN" sz="2000" dirty="0">
                <a:latin typeface="+mn-ea"/>
              </a:rPr>
              <a:t>LLM</a:t>
            </a:r>
            <a:r>
              <a:rPr lang="zh-CN" altLang="en-US" sz="2000" dirty="0">
                <a:latin typeface="+mn-ea"/>
              </a:rPr>
              <a:t>明白科室选择的逻辑（例如，在检查结果存疑时，会请核医学科、放射科、或者病理科的医生来帮助解读检查结果）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考虑让</a:t>
            </a:r>
            <a:r>
              <a:rPr lang="en-US" altLang="zh-CN" sz="2000" dirty="0">
                <a:latin typeface="+mn-ea"/>
              </a:rPr>
              <a:t>LLM</a:t>
            </a:r>
            <a:r>
              <a:rPr lang="zh-CN" altLang="en-US" sz="2000" dirty="0">
                <a:latin typeface="+mn-ea"/>
              </a:rPr>
              <a:t>对科室进行优先度排序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评价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precision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recall</a:t>
            </a:r>
          </a:p>
          <a:p>
            <a:pPr lvl="1"/>
            <a:r>
              <a:rPr lang="zh-CN" altLang="en-US" sz="2000" dirty="0">
                <a:latin typeface="+mn-ea"/>
              </a:rPr>
              <a:t>进行排序，考察主要科室的排序是否靠前（位于</a:t>
            </a:r>
            <a:r>
              <a:rPr lang="en-US" altLang="zh-CN" sz="2000" dirty="0">
                <a:latin typeface="+mn-ea"/>
              </a:rPr>
              <a:t>top-k</a:t>
            </a:r>
            <a:r>
              <a:rPr lang="zh-CN" altLang="en-US" sz="2000" dirty="0">
                <a:latin typeface="+mn-ea"/>
              </a:rPr>
              <a:t>的比例）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3360A2-7C23-190F-2B9D-D05708124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CA190-AA97-3E35-52EF-EBB889AE25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34DC3-9238-966B-6DFD-4A16D525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90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E66BE-3C63-6872-47ED-65B74DBF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 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0BE3-3EAC-4743-2539-7811F783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请你作为一名经验丰富的医生专家，基于下列给出的患者情况介绍，一步步来考虑以下任务。首先重点地识别出患者的主要症状，然后全面地、结构地总结患者的病情，最后假设患者需要进行多学科会诊，依据</a:t>
            </a:r>
            <a:r>
              <a:rPr kumimoji="1" lang="en-US" altLang="zh-CN" sz="2400" dirty="0"/>
              <a:t>【】</a:t>
            </a:r>
            <a:r>
              <a:rPr kumimoji="1" lang="zh-CN" altLang="en-US" sz="2400" dirty="0"/>
              <a:t>中给出的</a:t>
            </a:r>
            <a:r>
              <a:rPr kumimoji="1" lang="en-US" altLang="zh-CN" sz="2400" dirty="0"/>
              <a:t>49</a:t>
            </a:r>
            <a:r>
              <a:rPr kumimoji="1" lang="zh-CN" altLang="en-US" sz="2400" dirty="0"/>
              <a:t>个科室范围选择参加会诊的专科医生，按照相关性、重要性程度依次输出专科科室的名称。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由于存在比较少见的检查结果和科室名称，考虑使用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few-shot</a:t>
            </a:r>
            <a:r>
              <a:rPr lang="zh-CN" altLang="en-US" sz="2400" dirty="0">
                <a:latin typeface="+mn-ea"/>
              </a:rPr>
              <a:t>使</a:t>
            </a:r>
            <a:r>
              <a:rPr lang="en-US" altLang="zh-CN" sz="2400" dirty="0">
                <a:latin typeface="+mn-ea"/>
              </a:rPr>
              <a:t>LLM</a:t>
            </a:r>
            <a:r>
              <a:rPr lang="zh-CN" altLang="en-US" sz="2400" dirty="0">
                <a:latin typeface="+mn-ea"/>
              </a:rPr>
              <a:t>明白科室选择的逻辑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1853F-E0FA-117F-9261-EB57716A6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FEE42-53E6-ABB6-E589-1BAE943815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77F24-5775-C215-B0D4-B9041DD4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40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5A72-45C4-1B75-B7DD-6CF9160F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</a:t>
            </a:r>
            <a:r>
              <a:rPr lang="zh-CN" altLang="en-US" dirty="0"/>
              <a:t>初步结果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1E946-3D10-0697-FCA6-DC2DAF90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科室预测：包括</a:t>
            </a:r>
            <a:r>
              <a:rPr kumimoji="1" lang="en-US" altLang="zh-CN" sz="2400" dirty="0" err="1"/>
              <a:t>llm</a:t>
            </a:r>
            <a:r>
              <a:rPr kumimoji="1" lang="zh-CN" altLang="en-US" sz="2400" dirty="0"/>
              <a:t>预测会诊科室的平均数目、真实病例会诊科室的平均数目、两者匹配的平均数目，</a:t>
            </a:r>
            <a:r>
              <a:rPr kumimoji="1" lang="en-US" altLang="zh-CN" sz="2400" dirty="0"/>
              <a:t>few-shot</a:t>
            </a:r>
            <a:r>
              <a:rPr kumimoji="1" lang="zh-CN" altLang="en-US" sz="2400" dirty="0"/>
              <a:t>选择的</a:t>
            </a:r>
            <a:r>
              <a:rPr kumimoji="1" lang="en-US" altLang="zh-CN" sz="2400" dirty="0"/>
              <a:t>case</a:t>
            </a:r>
            <a:r>
              <a:rPr kumimoji="1" lang="zh-CN" altLang="en-US" sz="2400" dirty="0"/>
              <a:t> 是 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，人工选择；</a:t>
            </a:r>
            <a:endParaRPr kumimoji="1" lang="en-US" altLang="zh-CN" sz="2400" dirty="0"/>
          </a:p>
          <a:p>
            <a:r>
              <a:rPr kumimoji="1" lang="zh-CN" altLang="en-US" sz="2400" dirty="0"/>
              <a:t>科室排序：只考虑主要罕见病诊断的所属科室；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514A1D-6AD5-2FC8-8973-251E19ED99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C1598-BDC0-F4B5-6913-BE26A75424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BA406-5C4A-2937-B268-80B62A25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12</a:t>
            </a:fld>
            <a:endParaRPr lang="en-US" altLang="zh-CN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0CA1EEA-4CB3-D824-31C1-15EA1C979732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780756"/>
              </p:ext>
            </p:extLst>
          </p:nvPr>
        </p:nvGraphicFramePr>
        <p:xfrm>
          <a:off x="609600" y="2870200"/>
          <a:ext cx="10972800" cy="353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9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科室预测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平均科室数目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(Zero-shot)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科室预测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平均科室数目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Few-shot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科室排序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Top-3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(Zero-shot)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科室排序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Top-3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(Few-shot)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4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44-cases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gpt-4o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9.568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7.659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8.773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7.659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6.250</a:t>
                      </a:r>
                    </a:p>
                    <a:p>
                      <a:pPr algn="ctr"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10.227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7.659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9.886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7.659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04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48-cases</a:t>
                      </a:r>
                    </a:p>
                    <a:p>
                      <a:pPr algn="ctr"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gpt-4o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10.646 / 8.229 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9.917 / 8.229 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11.083 / 8.229 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5.271</a:t>
                      </a:r>
                    </a:p>
                    <a:p>
                      <a:pPr algn="ctr"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10.208 / 8.229 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6.167</a:t>
                      </a:r>
                    </a:p>
                    <a:p>
                      <a:pPr algn="ctr"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3F7B1-9D4B-33BF-22D3-7048D7A7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9B02C-C040-2796-5E98-31F94446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170"/>
            <a:ext cx="10972800" cy="5184775"/>
          </a:xfrm>
        </p:spPr>
        <p:txBody>
          <a:bodyPr/>
          <a:lstStyle/>
          <a:p>
            <a:r>
              <a:rPr lang="zh-CN" altLang="en-US" sz="2000" dirty="0"/>
              <a:t>流程</a:t>
            </a:r>
            <a:endParaRPr lang="en-US" altLang="zh-CN" sz="2000" dirty="0"/>
          </a:p>
          <a:p>
            <a:pPr lvl="1"/>
            <a:r>
              <a:rPr lang="zh-CN" altLang="en-US" sz="1600" dirty="0"/>
              <a:t>输入病例介绍和会诊目的，在同一个对话中让</a:t>
            </a:r>
            <a:r>
              <a:rPr lang="en-US" altLang="zh-CN" sz="1600" dirty="0"/>
              <a:t>LLM</a:t>
            </a:r>
            <a:r>
              <a:rPr lang="zh-CN" altLang="en-US" sz="1600" dirty="0"/>
              <a:t>依次扮演不同科室的医生给出会诊意见，最后给出会诊意见总结，解决会诊目的</a:t>
            </a:r>
            <a:endParaRPr lang="en-US" altLang="zh-CN" sz="1600" dirty="0"/>
          </a:p>
          <a:p>
            <a:r>
              <a:rPr lang="zh-CN" altLang="en-US" sz="2000" dirty="0"/>
              <a:t>提示</a:t>
            </a:r>
            <a:endParaRPr lang="en-US" altLang="zh-CN" sz="2000" dirty="0"/>
          </a:p>
          <a:p>
            <a:pPr lvl="1"/>
            <a:r>
              <a:rPr lang="zh-CN" altLang="en-US" sz="1600" dirty="0"/>
              <a:t>会诊意见的发言逻辑为：</a:t>
            </a:r>
            <a:r>
              <a:rPr lang="en-US" altLang="zh-CN" sz="1600" dirty="0"/>
              <a:t>1. </a:t>
            </a:r>
            <a:r>
              <a:rPr lang="zh-CN" altLang="en-US" sz="1600" dirty="0"/>
              <a:t>病人有哪些重要的表型；</a:t>
            </a:r>
            <a:r>
              <a:rPr lang="en-US" altLang="zh-CN" sz="1600" dirty="0"/>
              <a:t>2. </a:t>
            </a:r>
            <a:r>
              <a:rPr lang="zh-CN" altLang="en-US" sz="1600" dirty="0"/>
              <a:t>根据这些表型做出首要的诊断；</a:t>
            </a:r>
            <a:r>
              <a:rPr lang="en-US" altLang="zh-CN" sz="1600" dirty="0"/>
              <a:t>3. </a:t>
            </a:r>
            <a:r>
              <a:rPr lang="zh-CN" altLang="en-US" sz="1600" dirty="0"/>
              <a:t>除外（鉴别诊断）及理由；</a:t>
            </a:r>
            <a:r>
              <a:rPr lang="en-US" altLang="zh-CN" sz="1600" dirty="0"/>
              <a:t>4.</a:t>
            </a:r>
            <a:r>
              <a:rPr lang="zh-CN" altLang="en-US" sz="1600" dirty="0"/>
              <a:t>（为了证实首要诊断</a:t>
            </a:r>
            <a:r>
              <a:rPr lang="en-US" altLang="zh-CN" sz="1600" dirty="0"/>
              <a:t>or</a:t>
            </a:r>
            <a:r>
              <a:rPr lang="zh-CN" altLang="en-US" sz="1600" dirty="0"/>
              <a:t>除外）还需要做什么检查；</a:t>
            </a:r>
            <a:r>
              <a:rPr lang="en-US" altLang="zh-CN" sz="1600" dirty="0"/>
              <a:t>5. </a:t>
            </a:r>
            <a:r>
              <a:rPr lang="zh-CN" altLang="en-US" sz="1600" dirty="0"/>
              <a:t>如何治疗。对于每个诊断（除外），支持点与不支持点分别是什么</a:t>
            </a:r>
            <a:endParaRPr lang="en-US" altLang="zh-CN" sz="1600" dirty="0"/>
          </a:p>
          <a:p>
            <a:pPr lvl="1"/>
            <a:r>
              <a:rPr lang="zh-CN" altLang="en-US" sz="1600" dirty="0"/>
              <a:t>提醒</a:t>
            </a:r>
            <a:r>
              <a:rPr lang="en-US" altLang="zh-CN" sz="1600" dirty="0"/>
              <a:t>LLM</a:t>
            </a:r>
            <a:r>
              <a:rPr lang="zh-CN" altLang="en-US" sz="1600" dirty="0"/>
              <a:t>对别人的发言进行评价：是否同意，是否有补充</a:t>
            </a:r>
            <a:endParaRPr lang="en-US" altLang="zh-CN" sz="1600" dirty="0"/>
          </a:p>
          <a:p>
            <a:pPr lvl="1"/>
            <a:r>
              <a:rPr lang="zh-CN" altLang="en-US" sz="1600" dirty="0"/>
              <a:t>实际的讨论顺序整体为重要科室到不重要科室。特别地，首先由放射科、遗传科等辅助科室帮助解读检查结果，然后其他科室再开始讨论（可以与病例集中的顺序保持一致）</a:t>
            </a:r>
            <a:endParaRPr lang="en-US" altLang="zh-CN" sz="1600" dirty="0"/>
          </a:p>
          <a:p>
            <a:pPr lvl="1"/>
            <a:r>
              <a:rPr lang="zh-CN" altLang="en-US" sz="1600" dirty="0"/>
              <a:t>考虑让</a:t>
            </a:r>
            <a:r>
              <a:rPr lang="en-US" altLang="zh-CN" sz="1600" dirty="0"/>
              <a:t>LLM</a:t>
            </a:r>
            <a:r>
              <a:rPr lang="zh-CN" altLang="en-US" sz="1600" dirty="0"/>
              <a:t>把</a:t>
            </a:r>
            <a:r>
              <a:rPr lang="en-US" altLang="zh-CN" sz="1600" dirty="0"/>
              <a:t>LLM</a:t>
            </a:r>
            <a:r>
              <a:rPr lang="zh-CN" altLang="en-US" sz="1600" dirty="0"/>
              <a:t>的会诊意见和医生的会诊意见都总结成要点，然后进行匹配</a:t>
            </a:r>
            <a:endParaRPr lang="en-US" altLang="zh-CN" sz="1600" dirty="0"/>
          </a:p>
          <a:p>
            <a:r>
              <a:rPr lang="zh-CN" altLang="en-US" sz="2000" dirty="0"/>
              <a:t>评价（中间讨论和总结都评价）</a:t>
            </a:r>
            <a:endParaRPr lang="en-US" altLang="zh-CN" sz="2000" dirty="0"/>
          </a:p>
          <a:p>
            <a:pPr lvl="1"/>
            <a:r>
              <a:rPr lang="en-US" altLang="zh-CN" sz="1600" dirty="0"/>
              <a:t>NLP</a:t>
            </a:r>
            <a:r>
              <a:rPr lang="zh-CN" altLang="en-US" sz="1600" dirty="0"/>
              <a:t>指标：</a:t>
            </a:r>
            <a:r>
              <a:rPr lang="en-US" altLang="zh-CN" sz="1600" dirty="0"/>
              <a:t>BLEU</a:t>
            </a:r>
            <a:r>
              <a:rPr lang="zh-CN" altLang="en-US" sz="1600" dirty="0"/>
              <a:t>、</a:t>
            </a:r>
            <a:r>
              <a:rPr lang="en-US" altLang="zh-CN" sz="1600" dirty="0"/>
              <a:t>MEDCON [1]</a:t>
            </a:r>
            <a:r>
              <a:rPr lang="zh-CN" altLang="en-US" sz="1600" dirty="0"/>
              <a:t>、语义嵌入的距离</a:t>
            </a: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人工评估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or LLM</a:t>
            </a:r>
            <a:r>
              <a:rPr lang="zh-CN" altLang="en-US" sz="1600" dirty="0"/>
              <a:t>评估医生的会诊意见总结中关键点的覆盖度</a:t>
            </a:r>
            <a:endParaRPr lang="en-US" altLang="zh-CN" sz="1600" dirty="0"/>
          </a:p>
          <a:p>
            <a:pPr lvl="1"/>
            <a:r>
              <a:rPr lang="zh-CN" altLang="en-US" sz="1600" dirty="0"/>
              <a:t>医生填写问卷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zh-CN" altLang="en-US" sz="1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A3335-B0F4-D057-BC99-399008A5F9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49DE0-571F-7984-DF7B-91FBEACAF4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EE6DF-B973-D006-6D8D-A0195BFB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176F5E-4416-7089-E85F-7D13B55A358F}"/>
              </a:ext>
            </a:extLst>
          </p:cNvPr>
          <p:cNvSpPr txBox="1"/>
          <p:nvPr/>
        </p:nvSpPr>
        <p:spPr>
          <a:xfrm>
            <a:off x="1364805" y="6545264"/>
            <a:ext cx="1097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[1] Yim, W.W. et al. </a:t>
            </a:r>
            <a:r>
              <a:rPr lang="en-US" altLang="zh-CN" sz="10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Aci</a:t>
            </a:r>
            <a:r>
              <a:rPr lang="en-US" altLang="zh-CN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-bench: a novel ambient clinical intelligence dataset for benchmarking automatic visit note generation. </a:t>
            </a:r>
            <a:r>
              <a:rPr lang="en-US" altLang="zh-CN" sz="1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Sci. Data</a:t>
            </a:r>
            <a:r>
              <a:rPr lang="en-US" altLang="zh-CN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zh-CN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https://doi.org/10.1038/s41597-023-02487-3</a:t>
            </a:r>
            <a:r>
              <a:rPr lang="en-US" altLang="zh-CN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 (2023).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6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F17A6-2DD9-2864-FA39-3B1801CF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 prompt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46B86-AA62-8BA6-40DA-CAE31791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以下是一位患者的病例信息，结合会诊目的，请模拟多学科会诊的过程，首先由各个科室的医生提出会诊意见，最后总结各科室的意见并解决会诊目的。</a:t>
            </a:r>
          </a:p>
          <a:p>
            <a:r>
              <a:rPr lang="zh-CN" altLang="en-US" sz="1800" dirty="0"/>
              <a:t>具体来说，请按照顺序模拟影像科、核医学科、感染科、免疫科、全科、神经外科、中医科、病理科、心理科、神经科这</a:t>
            </a:r>
            <a:r>
              <a:rPr lang="en-US" altLang="zh-CN" sz="1800" dirty="0"/>
              <a:t>10</a:t>
            </a:r>
            <a:r>
              <a:rPr lang="zh-CN" altLang="en-US" sz="1800" dirty="0"/>
              <a:t>个科室的医生对患者提出会诊意见。每个科室的发言都围绕着解决会诊目的展开。每一个科室的医生在发言时可以对之前医生的发言进行评价（是否同意该医生观点）和补充，同时避免复述之前医生提到过的结论。</a:t>
            </a:r>
          </a:p>
          <a:p>
            <a:r>
              <a:rPr lang="zh-CN" altLang="en-US" sz="1800" dirty="0"/>
              <a:t>可供参考的发言逻辑：</a:t>
            </a:r>
            <a:r>
              <a:rPr lang="en-US" altLang="zh-CN" sz="1800" dirty="0"/>
              <a:t>1. </a:t>
            </a:r>
            <a:r>
              <a:rPr lang="zh-CN" altLang="en-US" sz="1800" dirty="0"/>
              <a:t>病人有哪些重要的表型；</a:t>
            </a:r>
            <a:r>
              <a:rPr lang="en-US" altLang="zh-CN" sz="1800" dirty="0"/>
              <a:t>2. </a:t>
            </a:r>
            <a:r>
              <a:rPr lang="zh-CN" altLang="en-US" sz="1800" dirty="0"/>
              <a:t>根据这些表型做出首要的诊断；</a:t>
            </a:r>
            <a:r>
              <a:rPr lang="en-US" altLang="zh-CN" sz="1800" dirty="0"/>
              <a:t>3. </a:t>
            </a:r>
            <a:r>
              <a:rPr lang="zh-CN" altLang="en-US" sz="1800" dirty="0"/>
              <a:t>除外（鉴别诊断）及理由；</a:t>
            </a:r>
            <a:r>
              <a:rPr lang="en-US" altLang="zh-CN" sz="1800" dirty="0"/>
              <a:t>4.</a:t>
            </a:r>
            <a:r>
              <a:rPr lang="zh-CN" altLang="en-US" sz="1800" dirty="0"/>
              <a:t>（为了证实首要 诊断</a:t>
            </a:r>
            <a:r>
              <a:rPr lang="en-US" altLang="zh-CN" sz="1800" dirty="0"/>
              <a:t>or</a:t>
            </a:r>
            <a:r>
              <a:rPr lang="zh-CN" altLang="en-US" sz="1800" dirty="0"/>
              <a:t>除外）还需要做什么检查；</a:t>
            </a:r>
            <a:r>
              <a:rPr lang="en-US" altLang="zh-CN" sz="1800" dirty="0"/>
              <a:t>5. </a:t>
            </a:r>
            <a:r>
              <a:rPr lang="zh-CN" altLang="en-US" sz="1800" dirty="0"/>
              <a:t>如何治疗。对于每个诊断（除外），支持点与不支持点分别是什么</a:t>
            </a:r>
          </a:p>
          <a:p>
            <a:r>
              <a:rPr lang="zh-CN" altLang="en-US" sz="1800" dirty="0"/>
              <a:t>发言时注意每位医生的意见要简洁。每个科室医生的会诊意见是一段逻辑通顺的话，而不是分点列出要点。请用中文回答。请务必在一次回复中模拟所有</a:t>
            </a:r>
            <a:r>
              <a:rPr lang="en-US" altLang="zh-CN" sz="1800" dirty="0"/>
              <a:t>10</a:t>
            </a:r>
            <a:r>
              <a:rPr lang="zh-CN" altLang="en-US" sz="1800" dirty="0"/>
              <a:t>个科室的医生，不要有遗漏。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以下是一个病人的多学科会诊意见的例子，供参考：</a:t>
            </a:r>
            <a:r>
              <a:rPr lang="en-US" altLang="zh-CN" sz="1800" dirty="0"/>
              <a:t>[</a:t>
            </a:r>
            <a:r>
              <a:rPr lang="zh-CN" altLang="en-US" sz="1800" dirty="0"/>
              <a:t>会诊目的</a:t>
            </a:r>
            <a:r>
              <a:rPr lang="en-US" altLang="zh-CN" sz="1800" dirty="0"/>
              <a:t>] [</a:t>
            </a:r>
            <a:r>
              <a:rPr lang="zh-CN" altLang="en-US" sz="1800" dirty="0"/>
              <a:t>会诊意见</a:t>
            </a:r>
            <a:r>
              <a:rPr lang="en-US" altLang="zh-CN" sz="1800" dirty="0"/>
              <a:t>]</a:t>
            </a:r>
          </a:p>
          <a:p>
            <a:r>
              <a:rPr lang="zh-CN" altLang="en-US" sz="1800" dirty="0"/>
              <a:t>以下为需要你进行会诊的病人信息：</a:t>
            </a:r>
            <a:r>
              <a:rPr lang="en-US" altLang="zh-CN" sz="1800" dirty="0"/>
              <a:t> [</a:t>
            </a:r>
            <a:r>
              <a:rPr lang="zh-CN" altLang="en-US" sz="1800" dirty="0"/>
              <a:t>会诊目的</a:t>
            </a:r>
            <a:r>
              <a:rPr lang="en-US" altLang="zh-CN" sz="1800" dirty="0"/>
              <a:t>] [</a:t>
            </a:r>
            <a:r>
              <a:rPr lang="zh-CN" altLang="en-US" sz="1800" dirty="0"/>
              <a:t>病例信息</a:t>
            </a:r>
            <a:r>
              <a:rPr lang="en-US" altLang="zh-CN" sz="1800" dirty="0"/>
              <a:t>]</a:t>
            </a:r>
            <a:endParaRPr lang="zh-CN" altLang="en-US" sz="1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C6823-3A9C-65CB-419D-400C86B6E7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40F2C-9403-6742-4CCC-D1563EA780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05B0C-2FF3-227E-40B7-FFA28699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91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7FDB-C970-6B87-657D-E1AFEF42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</a:t>
            </a:r>
            <a:r>
              <a:rPr lang="zh-CN" altLang="en-US" dirty="0"/>
              <a:t>初步结果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D829E-A27F-7EF5-03B9-068E9E66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GPT-4o</a:t>
            </a:r>
            <a:r>
              <a:rPr lang="zh-CN" altLang="en-US" dirty="0"/>
              <a:t>和</a:t>
            </a:r>
            <a:r>
              <a:rPr lang="en-US" altLang="zh-CN" dirty="0"/>
              <a:t>GPT-3.5</a:t>
            </a:r>
            <a:r>
              <a:rPr lang="zh-CN" altLang="en-US" dirty="0"/>
              <a:t>扮演多学科医生进行会诊，并总结会诊意见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6BDF3-8F84-3E0B-4F17-FAEA141ED3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66D18-3C0F-0FBE-F89B-040CD1E4C2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E5D43-0234-6F05-4D84-8D935E2F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15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5F1297C-5BDA-CCEB-643F-97DD70B0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051"/>
              </p:ext>
            </p:extLst>
          </p:nvPr>
        </p:nvGraphicFramePr>
        <p:xfrm>
          <a:off x="1938812" y="3093677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90990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72029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4283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部门意见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BLEU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意见总结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BLEU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GPT-4o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2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GPT-3.5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5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8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3C90B-AD63-381F-0568-A8A7451F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 Case Study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55217-869F-491C-820D-86D6A3BF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GPT-4o</a:t>
            </a:r>
            <a:r>
              <a:rPr lang="zh-CN" altLang="en-US" sz="2400" dirty="0"/>
              <a:t>比</a:t>
            </a:r>
            <a:r>
              <a:rPr lang="en-US" altLang="zh-CN" sz="2400" dirty="0"/>
              <a:t>GPT-3.5</a:t>
            </a:r>
            <a:r>
              <a:rPr lang="zh-CN" altLang="en-US" sz="2400" dirty="0"/>
              <a:t>给出的答案更详细，与医生的重合度更高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C6FEA-0917-27CC-8383-CF786D0AD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08F1F-8B65-2ADC-EB7E-BDDBE0DFBA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69B5F-6CF1-3D74-471D-DE4E3EEA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FEF359-6FB2-7992-1870-997FABF9A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58977"/>
            <a:ext cx="8467643" cy="29614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0EFD26-9F72-46CD-CEBE-66F97D3EB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4840051"/>
            <a:ext cx="8467643" cy="160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DFAB649-3333-06D5-4F70-A4A15230DA03}"/>
              </a:ext>
            </a:extLst>
          </p:cNvPr>
          <p:cNvSpPr txBox="1"/>
          <p:nvPr/>
        </p:nvSpPr>
        <p:spPr>
          <a:xfrm>
            <a:off x="720259" y="2870346"/>
            <a:ext cx="10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GPT-4o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2616A9-F88E-5716-937A-B5B9675A47CD}"/>
              </a:ext>
            </a:extLst>
          </p:cNvPr>
          <p:cNvSpPr txBox="1"/>
          <p:nvPr/>
        </p:nvSpPr>
        <p:spPr>
          <a:xfrm>
            <a:off x="720258" y="5459585"/>
            <a:ext cx="10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GPT-3.5</a:t>
            </a:r>
          </a:p>
        </p:txBody>
      </p:sp>
    </p:spTree>
    <p:extLst>
      <p:ext uri="{BB962C8B-B14F-4D97-AF65-F5344CB8AC3E}">
        <p14:creationId xmlns:p14="http://schemas.microsoft.com/office/powerpoint/2010/main" val="228351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6F4E4-6021-9E61-D0A4-F04A75F8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A0C03-AC36-E1AD-5830-17290B75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计划本周完成其他模型的实验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在完成模拟实验后，设计问卷让医生对指标最好的模型进行评估，证明其能够对</a:t>
            </a:r>
            <a:r>
              <a:rPr lang="en-US" altLang="zh-CN" dirty="0"/>
              <a:t>MDT</a:t>
            </a:r>
            <a:r>
              <a:rPr lang="zh-CN" altLang="en-US" dirty="0"/>
              <a:t>过程有帮助（如意见上的补充）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17FDC-3686-9A3A-6E18-BDA3ACD72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01495-CC50-FB67-E725-7869C7262C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85F17-B9DE-9EDD-5869-8B91877F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9AFD18-1E84-693B-D3C7-038A92FB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" y="1832567"/>
            <a:ext cx="10001323" cy="2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39A264D-4F42-3F46-8123-85B4334F1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95444"/>
            <a:ext cx="10363200" cy="1470025"/>
          </a:xfrm>
        </p:spPr>
        <p:txBody>
          <a:bodyPr/>
          <a:lstStyle/>
          <a:p>
            <a:r>
              <a:rPr kumimoji="1" lang="zh-CN" altLang="en-US" sz="4800" dirty="0"/>
              <a:t>谢谢！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B59BF-B00C-0141-A652-34A52FCC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23B1A-8779-416F-B7DB-7B8EB1D48FA1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2B3EEA-0098-B24D-9DAB-340266A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D321B-539B-E74F-8F08-DD3F3BE4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79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82B3B-6074-D1A3-B7B6-7738D5A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  <a:endParaRPr kumimoji="1"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8418BA21-65F5-C4F8-B668-4DF282605C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6199" y="1340601"/>
          <a:ext cx="94996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267">
                  <a:extLst>
                    <a:ext uri="{9D8B030D-6E8A-4147-A177-3AD203B41FA5}">
                      <a16:colId xmlns:a16="http://schemas.microsoft.com/office/drawing/2014/main" val="2775292456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411647167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357312776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1291970855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989352382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4249564221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病例数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病种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性别（男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是否有影像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是否有家系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基因检测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3262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多学科会诊病例集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23/21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39/5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13/31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96874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罕见病多学科会诊病例荟萃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29/19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45/3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20/28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64713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0E82-CF73-5BAC-AC7F-771560558F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98207-9C8A-3E56-CB13-8C17B443297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41E50-5CE5-DAC4-BE79-E64AB3C4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FC59F6-37F1-7F9A-7E0F-E038B99985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83" y="3760068"/>
            <a:ext cx="4160067" cy="2560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610B81-5708-6588-EA96-9F5451E542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55"/>
          <a:stretch/>
        </p:blipFill>
        <p:spPr>
          <a:xfrm>
            <a:off x="6350415" y="3760068"/>
            <a:ext cx="4059559" cy="25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1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A05F-781B-B0FC-993A-343EF27E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格式化实验数据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7859A-C52C-22B4-D55D-C3FD3195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部分病例没有入院诊断</a:t>
            </a:r>
            <a:r>
              <a:rPr lang="en-US" altLang="zh-CN" dirty="0"/>
              <a:t>/</a:t>
            </a:r>
            <a:r>
              <a:rPr lang="zh-CN" altLang="en-US" dirty="0"/>
              <a:t>会诊意见总结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640F4-104F-B70A-74FF-2CFC13277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77330-E33F-8D33-AE54-1989CE3E97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45FEA-3C16-EEB0-B920-E3B779EE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D683FD-B961-CF61-DA79-100D1A222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0"/>
          <a:stretch/>
        </p:blipFill>
        <p:spPr>
          <a:xfrm>
            <a:off x="858456" y="1869570"/>
            <a:ext cx="4517284" cy="4443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A4BC54-E5B9-6434-0DFC-E532DE641F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8" r="33043"/>
          <a:stretch/>
        </p:blipFill>
        <p:spPr>
          <a:xfrm>
            <a:off x="5707720" y="1869570"/>
            <a:ext cx="5406521" cy="44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808-37AC-FA76-E18C-8E9DF1DF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2782D-E4B8-1DAB-B154-C062D440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闭源</a:t>
            </a:r>
            <a:endParaRPr lang="en-US" altLang="zh-CN" sz="2000" dirty="0"/>
          </a:p>
          <a:p>
            <a:pPr lvl="1"/>
            <a:r>
              <a:rPr lang="en-US" altLang="zh-CN" sz="1600" b="1" dirty="0"/>
              <a:t>GPT-4o</a:t>
            </a:r>
          </a:p>
          <a:p>
            <a:pPr lvl="1"/>
            <a:r>
              <a:rPr lang="en-US" altLang="zh-CN" sz="1600" b="1" dirty="0"/>
              <a:t>GPT-3.5</a:t>
            </a:r>
          </a:p>
          <a:p>
            <a:pPr lvl="1"/>
            <a:r>
              <a:rPr lang="en-US" altLang="zh-CN" sz="1600" dirty="0"/>
              <a:t>GLM-4</a:t>
            </a:r>
          </a:p>
          <a:p>
            <a:pPr lvl="1"/>
            <a:r>
              <a:rPr lang="en-US" altLang="zh-CN" sz="1600" dirty="0"/>
              <a:t>Gemini Pro</a:t>
            </a:r>
          </a:p>
          <a:p>
            <a:r>
              <a:rPr lang="zh-CN" altLang="en-US" sz="2000" dirty="0"/>
              <a:t>开源</a:t>
            </a:r>
            <a:endParaRPr lang="en-US" altLang="zh-CN" sz="2000" dirty="0"/>
          </a:p>
          <a:p>
            <a:pPr lvl="1"/>
            <a:r>
              <a:rPr lang="zh-CN" altLang="en-US" sz="1800" dirty="0"/>
              <a:t>通用</a:t>
            </a:r>
            <a:endParaRPr lang="en-US" altLang="zh-CN" sz="1800" dirty="0"/>
          </a:p>
          <a:p>
            <a:pPr lvl="2"/>
            <a:r>
              <a:rPr lang="en-US" altLang="zh-CN" sz="1600" dirty="0"/>
              <a:t>ChatGLM4-9B</a:t>
            </a:r>
          </a:p>
          <a:p>
            <a:pPr lvl="2"/>
            <a:r>
              <a:rPr lang="en-US" altLang="zh-CN" sz="1600" dirty="0"/>
              <a:t>Mistral</a:t>
            </a:r>
            <a:r>
              <a:rPr lang="zh-CN" altLang="en-US" sz="1600" dirty="0"/>
              <a:t>最新</a:t>
            </a:r>
            <a:endParaRPr lang="en-US" altLang="zh-CN" sz="1600" dirty="0"/>
          </a:p>
          <a:p>
            <a:pPr lvl="1"/>
            <a:r>
              <a:rPr lang="zh-CN" altLang="en-US" sz="1800" dirty="0"/>
              <a:t>医学</a:t>
            </a:r>
            <a:endParaRPr lang="en-US" altLang="zh-CN" sz="1800" dirty="0"/>
          </a:p>
          <a:p>
            <a:pPr lvl="2"/>
            <a:r>
              <a:rPr lang="en-US" altLang="zh-CN" sz="1600" dirty="0"/>
              <a:t>BioMistral-7B</a:t>
            </a:r>
          </a:p>
          <a:p>
            <a:pPr lvl="2"/>
            <a:r>
              <a:rPr lang="en-US" altLang="zh-CN" sz="1600" dirty="0"/>
              <a:t>HuatuoGPT2-7B</a:t>
            </a:r>
          </a:p>
          <a:p>
            <a:pPr lvl="2"/>
            <a:endParaRPr lang="zh-CN" altLang="en-US" sz="1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6D209C-1AA5-C123-0DEB-6D8A6C312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3C0B7-3015-9E3B-C0F2-94B01D8AC8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DCB09-6491-EE06-5B0F-AEDD73B2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87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80175-9A25-0938-0538-5B7F82A9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任务概览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A30A3-C94A-187A-B709-F6F8EBB9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一、模拟</a:t>
            </a:r>
            <a:r>
              <a:rPr lang="en-US" altLang="zh-CN" dirty="0"/>
              <a:t>MDT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做症状总结和初步诊断，判断是否为罕见病，是否需要多学科会诊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判断多学科会诊需要哪些科室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扮演不同科室的医生给出多学科会诊意见，并给出总结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二、前瞻性实验</a:t>
            </a:r>
            <a:endParaRPr lang="en-US" altLang="zh-CN" dirty="0"/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参与实际的</a:t>
            </a:r>
            <a:r>
              <a:rPr lang="en-US" altLang="zh-CN" dirty="0"/>
              <a:t>MDT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F09361-F20E-931C-4044-6370434C54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29FA1-4633-F8B9-4135-8B7A827894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6DC52-FD05-83C0-9E7D-06452251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150" y="174543"/>
            <a:ext cx="9999133" cy="719137"/>
          </a:xfrm>
        </p:spPr>
        <p:txBody>
          <a:bodyPr/>
          <a:lstStyle/>
          <a:p>
            <a:r>
              <a:rPr lang="en-US" altLang="zh-CN" dirty="0"/>
              <a:t>Task 1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输入病例介绍，依次让</a:t>
            </a:r>
            <a:r>
              <a:rPr lang="en-US" altLang="zh-CN" sz="2000" dirty="0"/>
              <a:t>LLM</a:t>
            </a:r>
            <a:r>
              <a:rPr lang="zh-CN" altLang="en-US" sz="2000" dirty="0"/>
              <a:t>：总结症状，判断是否患有罕见病，做初步诊断，判断是否需要多学科会诊</a:t>
            </a:r>
            <a:endParaRPr lang="en-US" altLang="zh-CN" sz="2000" dirty="0"/>
          </a:p>
          <a:p>
            <a:r>
              <a:rPr lang="zh-CN" altLang="en-US" sz="2000" dirty="0"/>
              <a:t>提示</a:t>
            </a:r>
            <a:endParaRPr lang="en-US" altLang="zh-CN" sz="2000" dirty="0"/>
          </a:p>
          <a:p>
            <a:pPr lvl="1"/>
            <a:r>
              <a:rPr lang="zh-CN" altLang="en-US" sz="2000" dirty="0"/>
              <a:t>欲使</a:t>
            </a:r>
            <a:r>
              <a:rPr lang="en-US" altLang="zh-CN" sz="2000" dirty="0"/>
              <a:t>LLM</a:t>
            </a:r>
            <a:r>
              <a:rPr lang="zh-CN" altLang="en-US" sz="2000" dirty="0"/>
              <a:t>做完整的诊断，可以使其按照主要到次要，严重到不严重的顺序给出诊断；对于每个诊断的疾病，列出并发症，相关表型</a:t>
            </a:r>
            <a:endParaRPr lang="en-US" altLang="zh-CN" sz="2000" dirty="0"/>
          </a:p>
          <a:p>
            <a:r>
              <a:rPr lang="zh-CN" altLang="en-US" sz="2000" dirty="0"/>
              <a:t>评价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对于症状总结和</a:t>
            </a:r>
            <a:r>
              <a:rPr lang="zh-CN" altLang="en-US" sz="2000" dirty="0">
                <a:sym typeface="+mn-ea"/>
              </a:rPr>
              <a:t>初步诊断</a:t>
            </a:r>
            <a:r>
              <a:rPr lang="zh-CN" altLang="en-US" sz="2000" dirty="0"/>
              <a:t>，使用</a:t>
            </a:r>
            <a:r>
              <a:rPr lang="en-US" altLang="zh-CN" sz="2000" dirty="0"/>
              <a:t>recall</a:t>
            </a:r>
          </a:p>
          <a:p>
            <a:pPr lvl="1"/>
            <a:r>
              <a:rPr lang="zh-CN" altLang="en-US" sz="2000" dirty="0"/>
              <a:t>是否患有罕见病和是否需要多学科会诊的判断使用</a:t>
            </a:r>
            <a:r>
              <a:rPr lang="en-US" altLang="zh-CN" sz="2000" dirty="0"/>
              <a:t>accuracy</a:t>
            </a:r>
          </a:p>
          <a:p>
            <a:pPr lvl="1"/>
            <a:endParaRPr lang="en-US" altLang="zh-CN" sz="1600" dirty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 1 Prompt</a:t>
            </a:r>
            <a:r>
              <a:rPr lang="zh-CN" altLang="en-US"/>
              <a:t>设置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你是一名经验丰富的医生，之后会提供给你一份完整的病历介绍，请你依次完成如下任务：</a:t>
            </a:r>
          </a:p>
          <a:p>
            <a:r>
              <a:rPr lang="zh-CN" altLang="en-US" sz="2400"/>
              <a:t>    1.总结症状：给出患者的主要症状，多个症状用列表形式列出；</a:t>
            </a:r>
          </a:p>
          <a:p>
            <a:r>
              <a:rPr lang="zh-CN" altLang="en-US" sz="2400"/>
              <a:t>    2.判断是否患有罕见病：根据病历内容，判断患者是否患有罕见病，回答是或否；</a:t>
            </a:r>
          </a:p>
          <a:p>
            <a:r>
              <a:rPr lang="zh-CN" altLang="en-US" sz="2400"/>
              <a:t>    3.初步诊断：按照主要到次要，严重到不严重的顺序给出初步诊断；对于每个诊断的疾病，列出并发症，相关表型；</a:t>
            </a:r>
          </a:p>
          <a:p>
            <a:r>
              <a:rPr lang="zh-CN" altLang="en-US" sz="2400"/>
              <a:t>    4.判断是否需要多学科会诊：根据病历内容，判断是否需要多学科会诊，回答是或否；</a:t>
            </a:r>
          </a:p>
          <a:p>
            <a:r>
              <a:rPr lang="zh-CN" altLang="en-US" sz="2400"/>
              <a:t>    按照JSON格式返回结果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</a:t>
            </a:r>
            <a:r>
              <a:rPr lang="zh-CN" altLang="en-US" dirty="0"/>
              <a:t>整体结果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9600" y="1954530"/>
          <a:ext cx="10972800" cy="348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症状总结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[Recall (%)]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初步诊断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[Recall (%)]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是否患有罕见病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[Accuracy(%)]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是否需要多学科会诊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[Accuracy(%)]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4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44-cases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(38 cases)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gpt-4o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04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48-cases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(32 cases)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gpt-4o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56.48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gpt-3.5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49.36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09600" y="1196975"/>
            <a:ext cx="10972800" cy="51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去除掉没有入院诊断的</a:t>
            </a:r>
            <a:r>
              <a:rPr lang="en-US" altLang="zh-CN" sz="2000" dirty="0"/>
              <a:t>cases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endParaRPr lang="en-US" altLang="zh-CN" sz="1600" dirty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 1 Case Study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892F93-732C-4890-A829-1021F81A409F}" type="datetime1">
              <a:rPr lang="zh-CN" altLang="en-US" smtClean="0"/>
              <a:t>2024/7/11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B333-B7BB-4582-9E4B-09E310B8AA51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975"/>
            <a:ext cx="10972800" cy="5184775"/>
          </a:xfrm>
        </p:spPr>
        <p:txBody>
          <a:bodyPr/>
          <a:lstStyle/>
          <a:p>
            <a:r>
              <a:rPr lang="zh-CN" altLang="en-US" dirty="0"/>
              <a:t>对于症状总结的效果都较差，目前的金标准可能存在问题</a:t>
            </a:r>
          </a:p>
          <a:p>
            <a:r>
              <a:rPr lang="zh-CN" altLang="en-US" dirty="0"/>
              <a:t>初步诊断：</a:t>
            </a:r>
            <a:r>
              <a:rPr lang="en-US" altLang="zh-CN" dirty="0"/>
              <a:t>gpt-4o</a:t>
            </a:r>
            <a:r>
              <a:rPr lang="zh-CN" altLang="en-US" dirty="0"/>
              <a:t>在对于初步诊断的比较上更加精准</a:t>
            </a:r>
            <a:r>
              <a:rPr lang="en-US" altLang="zh-CN" dirty="0"/>
              <a:t> [44-cases/case_2.json]</a:t>
            </a:r>
          </a:p>
          <a:p>
            <a:pPr lvl="1"/>
            <a:r>
              <a:rPr lang="en-US" altLang="zh-CN" dirty="0"/>
              <a:t>gpt-4o: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gpt-3.5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85" y="4827905"/>
            <a:ext cx="3745865" cy="854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85" y="3524250"/>
            <a:ext cx="4464050" cy="4394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737C82-E219-D945-4F99-AB6D8B9B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79" y="4265655"/>
            <a:ext cx="2390792" cy="17145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4483C1-1B56-0013-AE3F-B1F54FD9BC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79" y="2641991"/>
            <a:ext cx="4070592" cy="16236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eb6139-ad97-4c01-b673-bb8157de6a29"/>
  <p:tag name="COMMONDATA" val="eyJoZGlkIjoiYzM2YTU4MmJjNWFmYTI0MTNkZDk4MDk4MmU4NDRmMm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274"/>
  <p:tag name="TABLE_ENDDRAG_RECT" val="48*189*864*2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274"/>
  <p:tag name="TABLE_ENDDRAG_RECT" val="48*189*864*274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1661</Words>
  <Application>Microsoft Macintosh PowerPoint</Application>
  <PresentationFormat>宽屏</PresentationFormat>
  <Paragraphs>249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等线</vt:lpstr>
      <vt:lpstr>宋体</vt:lpstr>
      <vt:lpstr>宋体</vt:lpstr>
      <vt:lpstr>Arial</vt:lpstr>
      <vt:lpstr>Corbel</vt:lpstr>
      <vt:lpstr>Times New Roman</vt:lpstr>
      <vt:lpstr>默认设计模板</vt:lpstr>
      <vt:lpstr>MDT-GPT工作进展</vt:lpstr>
      <vt:lpstr>实验数据</vt:lpstr>
      <vt:lpstr>格式化实验数据</vt:lpstr>
      <vt:lpstr>实验模型</vt:lpstr>
      <vt:lpstr>LLM任务概览</vt:lpstr>
      <vt:lpstr>Task 1概述</vt:lpstr>
      <vt:lpstr>Task 1 Prompt设置</vt:lpstr>
      <vt:lpstr>Task 1 整体结果</vt:lpstr>
      <vt:lpstr>Task 1 Case Study</vt:lpstr>
      <vt:lpstr>Task 2概述</vt:lpstr>
      <vt:lpstr>Task 2 prompt 设置</vt:lpstr>
      <vt:lpstr>Task 2 初步结果</vt:lpstr>
      <vt:lpstr>Task 3概述</vt:lpstr>
      <vt:lpstr>Task 3 prompt展示</vt:lpstr>
      <vt:lpstr>Task 3初步结果</vt:lpstr>
      <vt:lpstr>Task 3 Case Study</vt:lpstr>
      <vt:lpstr>未来工作安排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罕见病相关</dc:title>
  <dc:creator>win10</dc:creator>
  <cp:lastModifiedBy>mao xiaohao</cp:lastModifiedBy>
  <cp:revision>491</cp:revision>
  <dcterms:created xsi:type="dcterms:W3CDTF">2021-03-22T06:46:00Z</dcterms:created>
  <dcterms:modified xsi:type="dcterms:W3CDTF">2024-07-11T00:49:09Z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810D072F7F0C4D1A8291BEE66BA83D94</vt:lpwstr>
  </property>
  <property fmtid="{D5CDD505-2E9C-101B-9397-08002B2CF9AE}" pid="3" name="KSOProductBuildVer">
    <vt:lpwstr>2052-11.1.0.12763</vt:lpwstr>
  </property>
</Properties>
</file>